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5" r:id="rId2"/>
  </p:sldMasterIdLst>
  <p:notesMasterIdLst>
    <p:notesMasterId r:id="rId29"/>
  </p:notesMasterIdLst>
  <p:sldIdLst>
    <p:sldId id="332" r:id="rId3"/>
    <p:sldId id="379" r:id="rId4"/>
    <p:sldId id="380" r:id="rId5"/>
    <p:sldId id="381" r:id="rId6"/>
    <p:sldId id="382" r:id="rId7"/>
    <p:sldId id="383" r:id="rId8"/>
    <p:sldId id="384" r:id="rId9"/>
    <p:sldId id="385" r:id="rId10"/>
    <p:sldId id="386" r:id="rId11"/>
    <p:sldId id="387" r:id="rId12"/>
    <p:sldId id="331" r:id="rId13"/>
    <p:sldId id="371" r:id="rId14"/>
    <p:sldId id="323" r:id="rId15"/>
    <p:sldId id="322" r:id="rId16"/>
    <p:sldId id="372" r:id="rId17"/>
    <p:sldId id="335" r:id="rId18"/>
    <p:sldId id="338" r:id="rId19"/>
    <p:sldId id="373" r:id="rId20"/>
    <p:sldId id="344" r:id="rId21"/>
    <p:sldId id="375" r:id="rId22"/>
    <p:sldId id="376" r:id="rId23"/>
    <p:sldId id="374" r:id="rId24"/>
    <p:sldId id="377" r:id="rId25"/>
    <p:sldId id="388" r:id="rId26"/>
    <p:sldId id="389" r:id="rId27"/>
    <p:sldId id="378" r:id="rId28"/>
  </p:sldIdLst>
  <p:sldSz cx="12192000" cy="6858000"/>
  <p:notesSz cx="7102475" cy="938847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FF09"/>
    <a:srgbClr val="83F999"/>
    <a:srgbClr val="007D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68" d="100"/>
          <a:sy n="68" d="100"/>
        </p:scale>
        <p:origin x="78" y="10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s-ES"/>
          </a:p>
        </p:txBody>
      </p:sp>
      <p:sp>
        <p:nvSpPr>
          <p:cNvPr id="3" name="Marcador de fecha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EA27FD1-AE32-4C8F-AEA5-4DB921FBC01C}" type="datetimeFigureOut">
              <a:rPr lang="es-ES" smtClean="0"/>
              <a:t>22/01/2018</a:t>
            </a:fld>
            <a:endParaRPr lang="es-ES"/>
          </a:p>
        </p:txBody>
      </p:sp>
      <p:sp>
        <p:nvSpPr>
          <p:cNvPr id="4" name="Marcador de imagen de diapositiva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s-ES"/>
          </a:p>
        </p:txBody>
      </p:sp>
      <p:sp>
        <p:nvSpPr>
          <p:cNvPr id="5" name="Marcador de notas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15FAB764-05FB-4C5A-B550-AEDAE83EAC99}" type="slidenum">
              <a:rPr lang="es-ES" smtClean="0"/>
              <a:t>‹Nº›</a:t>
            </a:fld>
            <a:endParaRPr lang="es-ES"/>
          </a:p>
        </p:txBody>
      </p:sp>
    </p:spTree>
    <p:extLst>
      <p:ext uri="{BB962C8B-B14F-4D97-AF65-F5344CB8AC3E}">
        <p14:creationId xmlns:p14="http://schemas.microsoft.com/office/powerpoint/2010/main" val="338221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a:t>
            </a:fld>
            <a:endParaRPr lang="es-ES"/>
          </a:p>
        </p:txBody>
      </p:sp>
    </p:spTree>
    <p:extLst>
      <p:ext uri="{BB962C8B-B14F-4D97-AF65-F5344CB8AC3E}">
        <p14:creationId xmlns:p14="http://schemas.microsoft.com/office/powerpoint/2010/main" val="154921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a:t>
            </a:fld>
            <a:endParaRPr lang="es-ES"/>
          </a:p>
        </p:txBody>
      </p:sp>
    </p:spTree>
    <p:extLst>
      <p:ext uri="{BB962C8B-B14F-4D97-AF65-F5344CB8AC3E}">
        <p14:creationId xmlns:p14="http://schemas.microsoft.com/office/powerpoint/2010/main" val="477835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3</a:t>
            </a:fld>
            <a:endParaRPr lang="es-ES"/>
          </a:p>
        </p:txBody>
      </p:sp>
    </p:spTree>
    <p:extLst>
      <p:ext uri="{BB962C8B-B14F-4D97-AF65-F5344CB8AC3E}">
        <p14:creationId xmlns:p14="http://schemas.microsoft.com/office/powerpoint/2010/main" val="2692485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4</a:t>
            </a:fld>
            <a:endParaRPr lang="es-ES"/>
          </a:p>
        </p:txBody>
      </p:sp>
    </p:spTree>
    <p:extLst>
      <p:ext uri="{BB962C8B-B14F-4D97-AF65-F5344CB8AC3E}">
        <p14:creationId xmlns:p14="http://schemas.microsoft.com/office/powerpoint/2010/main" val="161107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5</a:t>
            </a:fld>
            <a:endParaRPr lang="es-ES"/>
          </a:p>
        </p:txBody>
      </p:sp>
    </p:spTree>
    <p:extLst>
      <p:ext uri="{BB962C8B-B14F-4D97-AF65-F5344CB8AC3E}">
        <p14:creationId xmlns:p14="http://schemas.microsoft.com/office/powerpoint/2010/main" val="3555104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6</a:t>
            </a:fld>
            <a:endParaRPr lang="es-ES"/>
          </a:p>
        </p:txBody>
      </p:sp>
    </p:spTree>
    <p:extLst>
      <p:ext uri="{BB962C8B-B14F-4D97-AF65-F5344CB8AC3E}">
        <p14:creationId xmlns:p14="http://schemas.microsoft.com/office/powerpoint/2010/main" val="332320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7</a:t>
            </a:fld>
            <a:endParaRPr lang="es-ES"/>
          </a:p>
        </p:txBody>
      </p:sp>
    </p:spTree>
    <p:extLst>
      <p:ext uri="{BB962C8B-B14F-4D97-AF65-F5344CB8AC3E}">
        <p14:creationId xmlns:p14="http://schemas.microsoft.com/office/powerpoint/2010/main" val="2850003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8</a:t>
            </a:fld>
            <a:endParaRPr lang="es-ES"/>
          </a:p>
        </p:txBody>
      </p:sp>
    </p:spTree>
    <p:extLst>
      <p:ext uri="{BB962C8B-B14F-4D97-AF65-F5344CB8AC3E}">
        <p14:creationId xmlns:p14="http://schemas.microsoft.com/office/powerpoint/2010/main" val="1663769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9</a:t>
            </a:fld>
            <a:endParaRPr lang="es-ES"/>
          </a:p>
        </p:txBody>
      </p:sp>
    </p:spTree>
    <p:extLst>
      <p:ext uri="{BB962C8B-B14F-4D97-AF65-F5344CB8AC3E}">
        <p14:creationId xmlns:p14="http://schemas.microsoft.com/office/powerpoint/2010/main" val="303358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10</a:t>
            </a:fld>
            <a:endParaRPr lang="es-ES"/>
          </a:p>
        </p:txBody>
      </p:sp>
    </p:spTree>
    <p:extLst>
      <p:ext uri="{BB962C8B-B14F-4D97-AF65-F5344CB8AC3E}">
        <p14:creationId xmlns:p14="http://schemas.microsoft.com/office/powerpoint/2010/main" val="1366280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11</a:t>
            </a:fld>
            <a:endParaRPr lang="es-ES"/>
          </a:p>
        </p:txBody>
      </p:sp>
    </p:spTree>
    <p:extLst>
      <p:ext uri="{BB962C8B-B14F-4D97-AF65-F5344CB8AC3E}">
        <p14:creationId xmlns:p14="http://schemas.microsoft.com/office/powerpoint/2010/main" val="393630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12</a:t>
            </a:fld>
            <a:endParaRPr lang="es-ES"/>
          </a:p>
        </p:txBody>
      </p:sp>
    </p:spTree>
    <p:extLst>
      <p:ext uri="{BB962C8B-B14F-4D97-AF65-F5344CB8AC3E}">
        <p14:creationId xmlns:p14="http://schemas.microsoft.com/office/powerpoint/2010/main" val="2857913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13</a:t>
            </a:fld>
            <a:endParaRPr lang="es-ES"/>
          </a:p>
        </p:txBody>
      </p:sp>
    </p:spTree>
    <p:extLst>
      <p:ext uri="{BB962C8B-B14F-4D97-AF65-F5344CB8AC3E}">
        <p14:creationId xmlns:p14="http://schemas.microsoft.com/office/powerpoint/2010/main" val="3551959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14</a:t>
            </a:fld>
            <a:endParaRPr lang="es-ES"/>
          </a:p>
        </p:txBody>
      </p:sp>
    </p:spTree>
    <p:extLst>
      <p:ext uri="{BB962C8B-B14F-4D97-AF65-F5344CB8AC3E}">
        <p14:creationId xmlns:p14="http://schemas.microsoft.com/office/powerpoint/2010/main" val="3049761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15</a:t>
            </a:fld>
            <a:endParaRPr lang="es-ES"/>
          </a:p>
        </p:txBody>
      </p:sp>
    </p:spTree>
    <p:extLst>
      <p:ext uri="{BB962C8B-B14F-4D97-AF65-F5344CB8AC3E}">
        <p14:creationId xmlns:p14="http://schemas.microsoft.com/office/powerpoint/2010/main" val="1627894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16</a:t>
            </a:fld>
            <a:endParaRPr lang="es-ES"/>
          </a:p>
        </p:txBody>
      </p:sp>
    </p:spTree>
    <p:extLst>
      <p:ext uri="{BB962C8B-B14F-4D97-AF65-F5344CB8AC3E}">
        <p14:creationId xmlns:p14="http://schemas.microsoft.com/office/powerpoint/2010/main" val="653385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17</a:t>
            </a:fld>
            <a:endParaRPr lang="es-ES"/>
          </a:p>
        </p:txBody>
      </p:sp>
    </p:spTree>
    <p:extLst>
      <p:ext uri="{BB962C8B-B14F-4D97-AF65-F5344CB8AC3E}">
        <p14:creationId xmlns:p14="http://schemas.microsoft.com/office/powerpoint/2010/main" val="3068174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18</a:t>
            </a:fld>
            <a:endParaRPr lang="es-ES"/>
          </a:p>
        </p:txBody>
      </p:sp>
    </p:spTree>
    <p:extLst>
      <p:ext uri="{BB962C8B-B14F-4D97-AF65-F5344CB8AC3E}">
        <p14:creationId xmlns:p14="http://schemas.microsoft.com/office/powerpoint/2010/main" val="2754887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19</a:t>
            </a:fld>
            <a:endParaRPr lang="es-ES"/>
          </a:p>
        </p:txBody>
      </p:sp>
    </p:spTree>
    <p:extLst>
      <p:ext uri="{BB962C8B-B14F-4D97-AF65-F5344CB8AC3E}">
        <p14:creationId xmlns:p14="http://schemas.microsoft.com/office/powerpoint/2010/main" val="1109579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20</a:t>
            </a:fld>
            <a:endParaRPr lang="es-ES"/>
          </a:p>
        </p:txBody>
      </p:sp>
    </p:spTree>
    <p:extLst>
      <p:ext uri="{BB962C8B-B14F-4D97-AF65-F5344CB8AC3E}">
        <p14:creationId xmlns:p14="http://schemas.microsoft.com/office/powerpoint/2010/main" val="3580665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21</a:t>
            </a:fld>
            <a:endParaRPr lang="es-ES"/>
          </a:p>
        </p:txBody>
      </p:sp>
    </p:spTree>
    <p:extLst>
      <p:ext uri="{BB962C8B-B14F-4D97-AF65-F5344CB8AC3E}">
        <p14:creationId xmlns:p14="http://schemas.microsoft.com/office/powerpoint/2010/main" val="3963710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22</a:t>
            </a:fld>
            <a:endParaRPr lang="es-ES"/>
          </a:p>
        </p:txBody>
      </p:sp>
    </p:spTree>
    <p:extLst>
      <p:ext uri="{BB962C8B-B14F-4D97-AF65-F5344CB8AC3E}">
        <p14:creationId xmlns:p14="http://schemas.microsoft.com/office/powerpoint/2010/main" val="1155951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23</a:t>
            </a:fld>
            <a:endParaRPr lang="es-ES"/>
          </a:p>
        </p:txBody>
      </p:sp>
    </p:spTree>
    <p:extLst>
      <p:ext uri="{BB962C8B-B14F-4D97-AF65-F5344CB8AC3E}">
        <p14:creationId xmlns:p14="http://schemas.microsoft.com/office/powerpoint/2010/main" val="1789963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24</a:t>
            </a:fld>
            <a:endParaRPr lang="es-ES"/>
          </a:p>
        </p:txBody>
      </p:sp>
    </p:spTree>
    <p:extLst>
      <p:ext uri="{BB962C8B-B14F-4D97-AF65-F5344CB8AC3E}">
        <p14:creationId xmlns:p14="http://schemas.microsoft.com/office/powerpoint/2010/main" val="2683182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25</a:t>
            </a:fld>
            <a:endParaRPr lang="es-ES"/>
          </a:p>
        </p:txBody>
      </p:sp>
    </p:spTree>
    <p:extLst>
      <p:ext uri="{BB962C8B-B14F-4D97-AF65-F5344CB8AC3E}">
        <p14:creationId xmlns:p14="http://schemas.microsoft.com/office/powerpoint/2010/main" val="4143545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15FAB764-05FB-4C5A-B550-AEDAE83EAC99}" type="slidenum">
              <a:rPr lang="es-ES" smtClean="0"/>
              <a:t>26</a:t>
            </a:fld>
            <a:endParaRPr lang="es-ES"/>
          </a:p>
        </p:txBody>
      </p:sp>
    </p:spTree>
    <p:extLst>
      <p:ext uri="{BB962C8B-B14F-4D97-AF65-F5344CB8AC3E}">
        <p14:creationId xmlns:p14="http://schemas.microsoft.com/office/powerpoint/2010/main" val="3782905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64A62768-C70A-4277-B6ED-9A400E7894B9}" type="datetime1">
              <a:rPr lang="es-ES" smtClean="0"/>
              <a:t>22/01/2018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340174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3333AE6-747E-4447-BAD7-93F8A06DDA0C}" type="datetime1">
              <a:rPr lang="es-ES" smtClean="0"/>
              <a:t>22/01/2018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161041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B7CB6917-2F22-4C52-84A3-8CFA549F1075}" type="datetime1">
              <a:rPr lang="es-ES" smtClean="0"/>
              <a:t>22/01/2018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1497463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46B6081-2101-45BF-A234-B8683709EEFD}" type="datetime1">
              <a:rPr lang="es-ES" smtClean="0"/>
              <a:t>22/01/2018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297813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CFD52E90-0FCE-45C3-81A6-39BF50E0B414}" type="datetime1">
              <a:rPr lang="es-ES" smtClean="0"/>
              <a:t>22/01/2018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1143614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3CE5CE9B-553E-4BDC-8D1E-759CC72520DC}" type="datetime1">
              <a:rPr lang="es-ES" smtClean="0"/>
              <a:t>22/01/2018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2731108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D70BFD6-D11F-4464-966B-44D304463DB2}" type="datetime1">
              <a:rPr lang="es-ES" smtClean="0"/>
              <a:t>22/01/2018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3621845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69790CFD-B43B-4DC2-A861-71DA6AE7F7F5}" type="datetime1">
              <a:rPr lang="es-ES" smtClean="0"/>
              <a:t>22/01/2018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424516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05D7AAC-DAB9-4F91-ADCF-DDB57C5861FE}" type="datetime1">
              <a:rPr lang="es-ES" smtClean="0"/>
              <a:t>22/01/2018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118097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B68E828-3CC1-47C8-BD6B-ED8BF250B7BE}" type="datetime1">
              <a:rPr lang="es-ES" smtClean="0"/>
              <a:t>22/01/2018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712738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7D942679-B0F9-4D69-BA70-96F18663BC93}" type="datetime1">
              <a:rPr lang="es-ES" smtClean="0"/>
              <a:t>22/01/2018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9571152-3B6F-4918-92A0-E6A0828E28E7}" type="slidenum">
              <a:rPr lang="es-ES" smtClean="0"/>
              <a:t>‹Nº›</a:t>
            </a:fld>
            <a:endParaRPr lang="es-ES"/>
          </a:p>
        </p:txBody>
      </p:sp>
    </p:spTree>
    <p:extLst>
      <p:ext uri="{BB962C8B-B14F-4D97-AF65-F5344CB8AC3E}">
        <p14:creationId xmlns:p14="http://schemas.microsoft.com/office/powerpoint/2010/main" val="1471084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lvl1pPr>
              <a:defRPr/>
            </a:lvl1pPr>
          </a:lstStyle>
          <a:p>
            <a:pPr>
              <a:defRPr/>
            </a:pPr>
            <a:fld id="{8F5173B7-B96B-471A-8189-FCB8B90F554E}" type="datetime1">
              <a:rPr lang="es-ES" smtClean="0">
                <a:solidFill>
                  <a:prstClr val="black">
                    <a:tint val="75000"/>
                  </a:prstClr>
                </a:solidFill>
              </a:rPr>
              <a:t>22/01/2018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8209643E-B7EE-45BF-9375-3833901C93A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88012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495158B0-A24A-4D88-8248-D14300DC58BA}" type="datetime1">
              <a:rPr lang="es-ES" smtClean="0">
                <a:solidFill>
                  <a:prstClr val="black">
                    <a:tint val="75000"/>
                  </a:prstClr>
                </a:solidFill>
              </a:rPr>
              <a:t>22/01/2018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B0C8D38A-A9DE-4296-83BB-85491B783F8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991531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0F5A570E-7C38-4BF2-8D7E-96422C74BA2F}" type="datetime1">
              <a:rPr lang="es-ES" smtClean="0">
                <a:solidFill>
                  <a:prstClr val="black">
                    <a:tint val="75000"/>
                  </a:prstClr>
                </a:solidFill>
              </a:rPr>
              <a:t>22/01/2018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10C063FF-FFB2-4ED8-882F-57F4CF244BC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81539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p:cNvSpPr>
            <a:spLocks noGrp="1"/>
          </p:cNvSpPr>
          <p:nvPr>
            <p:ph type="dt" sz="half" idx="10"/>
          </p:nvPr>
        </p:nvSpPr>
        <p:spPr/>
        <p:txBody>
          <a:bodyPr/>
          <a:lstStyle>
            <a:lvl1pPr>
              <a:defRPr/>
            </a:lvl1pPr>
          </a:lstStyle>
          <a:p>
            <a:pPr>
              <a:defRPr/>
            </a:pPr>
            <a:fld id="{EB4CE936-5F17-465D-91EE-D28C2BB0AFCC}" type="datetime1">
              <a:rPr lang="es-ES" smtClean="0">
                <a:solidFill>
                  <a:prstClr val="black">
                    <a:tint val="75000"/>
                  </a:prstClr>
                </a:solidFill>
              </a:rPr>
              <a:t>22/01/2018</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7A953BD5-B366-41A2-A06B-14EA8DBF026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83788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p:cNvSpPr>
            <a:spLocks noGrp="1"/>
          </p:cNvSpPr>
          <p:nvPr>
            <p:ph type="dt" sz="half" idx="10"/>
          </p:nvPr>
        </p:nvSpPr>
        <p:spPr/>
        <p:txBody>
          <a:bodyPr/>
          <a:lstStyle>
            <a:lvl1pPr>
              <a:defRPr/>
            </a:lvl1pPr>
          </a:lstStyle>
          <a:p>
            <a:pPr>
              <a:defRPr/>
            </a:pPr>
            <a:fld id="{87C348F6-E22F-4A64-982C-6AF4A0DBCA68}" type="datetime1">
              <a:rPr lang="es-ES" smtClean="0">
                <a:solidFill>
                  <a:prstClr val="black">
                    <a:tint val="75000"/>
                  </a:prstClr>
                </a:solidFill>
              </a:rPr>
              <a:t>22/01/2018</a:t>
            </a:fld>
            <a:endParaRPr lang="es-ES">
              <a:solidFill>
                <a:prstClr val="black">
                  <a:tint val="75000"/>
                </a:prstClr>
              </a:solidFill>
            </a:endParaRPr>
          </a:p>
        </p:txBody>
      </p:sp>
      <p:sp>
        <p:nvSpPr>
          <p:cNvPr id="8"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5 Marcador de número de diapositiva"/>
          <p:cNvSpPr>
            <a:spLocks noGrp="1"/>
          </p:cNvSpPr>
          <p:nvPr>
            <p:ph type="sldNum" sz="quarter" idx="12"/>
          </p:nvPr>
        </p:nvSpPr>
        <p:spPr/>
        <p:txBody>
          <a:bodyPr/>
          <a:lstStyle>
            <a:lvl1pPr>
              <a:defRPr/>
            </a:lvl1pPr>
          </a:lstStyle>
          <a:p>
            <a:pPr>
              <a:defRPr/>
            </a:pPr>
            <a:fld id="{2611BBF1-C00C-4DA4-B64C-A45A5FFC4C7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33007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p:cNvSpPr>
            <a:spLocks noGrp="1"/>
          </p:cNvSpPr>
          <p:nvPr>
            <p:ph type="dt" sz="half" idx="10"/>
          </p:nvPr>
        </p:nvSpPr>
        <p:spPr/>
        <p:txBody>
          <a:bodyPr/>
          <a:lstStyle>
            <a:lvl1pPr>
              <a:defRPr/>
            </a:lvl1pPr>
          </a:lstStyle>
          <a:p>
            <a:pPr>
              <a:defRPr/>
            </a:pPr>
            <a:fld id="{7EEBC1E1-9977-4F12-AE9E-99D8812E0D29}" type="datetime1">
              <a:rPr lang="es-ES" smtClean="0">
                <a:solidFill>
                  <a:prstClr val="black">
                    <a:tint val="75000"/>
                  </a:prstClr>
                </a:solidFill>
              </a:rPr>
              <a:t>22/01/2018</a:t>
            </a:fld>
            <a:endParaRPr lang="es-ES">
              <a:solidFill>
                <a:prstClr val="black">
                  <a:tint val="75000"/>
                </a:prstClr>
              </a:solidFill>
            </a:endParaRPr>
          </a:p>
        </p:txBody>
      </p:sp>
      <p:sp>
        <p:nvSpPr>
          <p:cNvPr id="4"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5 Marcador de número de diapositiva"/>
          <p:cNvSpPr>
            <a:spLocks noGrp="1"/>
          </p:cNvSpPr>
          <p:nvPr>
            <p:ph type="sldNum" sz="quarter" idx="12"/>
          </p:nvPr>
        </p:nvSpPr>
        <p:spPr/>
        <p:txBody>
          <a:bodyPr/>
          <a:lstStyle>
            <a:lvl1pPr>
              <a:defRPr/>
            </a:lvl1pPr>
          </a:lstStyle>
          <a:p>
            <a:pPr>
              <a:defRPr/>
            </a:pPr>
            <a:fld id="{C08DD646-9030-430A-934A-D48BEF989C0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59302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A4A78EF2-C82F-47D0-9427-A817E6286784}" type="datetime1">
              <a:rPr lang="es-ES" smtClean="0">
                <a:solidFill>
                  <a:prstClr val="black">
                    <a:tint val="75000"/>
                  </a:prstClr>
                </a:solidFill>
              </a:rPr>
              <a:t>22/01/2018</a:t>
            </a:fld>
            <a:endParaRPr lang="es-ES">
              <a:solidFill>
                <a:prstClr val="black">
                  <a:tint val="75000"/>
                </a:prstClr>
              </a:solidFill>
            </a:endParaRPr>
          </a:p>
        </p:txBody>
      </p:sp>
      <p:sp>
        <p:nvSpPr>
          <p:cNvPr id="3"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6D453BED-1604-429E-B305-B36ED31F2B1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889695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F8CB4A18-F875-4540-9ED7-4B8BE88F2DE0}" type="datetime1">
              <a:rPr lang="es-ES" smtClean="0">
                <a:solidFill>
                  <a:prstClr val="black">
                    <a:tint val="75000"/>
                  </a:prstClr>
                </a:solidFill>
              </a:rPr>
              <a:t>22/01/2018</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43AB8E17-7BEA-42EE-A15D-A616E227B3F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65426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4FDA352B-5943-46CA-BE03-94D3C368C49C}" type="datetime1">
              <a:rPr lang="es-ES" smtClean="0">
                <a:solidFill>
                  <a:prstClr val="black">
                    <a:tint val="75000"/>
                  </a:prstClr>
                </a:solidFill>
              </a:rPr>
              <a:t>22/01/2018</a:t>
            </a:fld>
            <a:endParaRPr lang="es-ES">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D510DDC3-DCD8-4D70-9E97-79F41914B11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728310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E6E1164A-C718-4939-9766-0C17F3587659}" type="datetime1">
              <a:rPr lang="es-ES" smtClean="0">
                <a:solidFill>
                  <a:prstClr val="black">
                    <a:tint val="75000"/>
                  </a:prstClr>
                </a:solidFill>
              </a:rPr>
              <a:t>22/01/2018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8F4127E7-42AC-4D7B-9B11-03868BDD9CB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250703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80385FB5-18B9-4BB9-8875-503F1D683239}" type="datetime1">
              <a:rPr lang="es-ES" smtClean="0">
                <a:solidFill>
                  <a:prstClr val="black">
                    <a:tint val="75000"/>
                  </a:prstClr>
                </a:solidFill>
              </a:rPr>
              <a:t>22/01/2018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276256F0-3641-43FF-B5A2-44C4FAFB58C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22898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86A5-B178-42AF-A8FB-20675025382F}" type="datetime1">
              <a:rPr lang="es-ES" smtClean="0"/>
              <a:t>22/01/2018</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71152-3B6F-4918-92A0-E6A0828E28E7}" type="slidenum">
              <a:rPr lang="es-ES" smtClean="0"/>
              <a:t>‹Nº›</a:t>
            </a:fld>
            <a:endParaRPr lang="es-ES"/>
          </a:p>
        </p:txBody>
      </p:sp>
    </p:spTree>
    <p:extLst>
      <p:ext uri="{BB962C8B-B14F-4D97-AF65-F5344CB8AC3E}">
        <p14:creationId xmlns:p14="http://schemas.microsoft.com/office/powerpoint/2010/main" val="2078228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p>
        </p:txBody>
      </p:sp>
      <p:sp>
        <p:nvSpPr>
          <p:cNvPr id="1027" name="2 Marcador de texto"/>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D6357CC4-A698-43B8-B0A7-540D4C654872}" type="datetime1">
              <a:rPr lang="es-ES" smtClean="0">
                <a:solidFill>
                  <a:prstClr val="black">
                    <a:tint val="75000"/>
                  </a:prstClr>
                </a:solidFill>
              </a:rPr>
              <a:t>22/01/2018</a:t>
            </a:fld>
            <a:endParaRPr lang="es-ES">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35C317E6-6E4A-4D83-A940-71D3CCDEDD6F}"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84134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E9571152-3B6F-4918-92A0-E6A0828E28E7}" type="slidenum">
              <a:rPr lang="es-ES" smtClean="0"/>
              <a:t>1</a:t>
            </a:fld>
            <a:endParaRPr lang="es-ES"/>
          </a:p>
        </p:txBody>
      </p:sp>
      <p:sp>
        <p:nvSpPr>
          <p:cNvPr id="6" name="CuadroTexto 5">
            <a:extLst>
              <a:ext uri="{FF2B5EF4-FFF2-40B4-BE49-F238E27FC236}">
                <a16:creationId xmlns:a16="http://schemas.microsoft.com/office/drawing/2014/main" id="{4B7126F0-2865-45E3-9F92-9825A4C143D0}"/>
              </a:ext>
            </a:extLst>
          </p:cNvPr>
          <p:cNvSpPr txBox="1"/>
          <p:nvPr/>
        </p:nvSpPr>
        <p:spPr>
          <a:xfrm>
            <a:off x="520117" y="444617"/>
            <a:ext cx="11216081" cy="4154984"/>
          </a:xfrm>
          <a:prstGeom prst="rect">
            <a:avLst/>
          </a:prstGeom>
          <a:noFill/>
        </p:spPr>
        <p:txBody>
          <a:bodyPr wrap="square" rtlCol="0">
            <a:spAutoFit/>
          </a:bodyPr>
          <a:lstStyle/>
          <a:p>
            <a:pPr algn="ctr"/>
            <a:r>
              <a:rPr lang="es-MX" sz="4400" b="1" dirty="0">
                <a:latin typeface="Georgia" panose="02040502050405020303" pitchFamily="18" charset="0"/>
              </a:rPr>
              <a:t>IGLESIA SAN ESTEBAN CATARINA</a:t>
            </a:r>
            <a:br>
              <a:rPr lang="es-MX" sz="4400" b="1" dirty="0">
                <a:latin typeface="Georgia" panose="02040502050405020303" pitchFamily="18" charset="0"/>
              </a:rPr>
            </a:br>
            <a:br>
              <a:rPr lang="es-MX" sz="4400" b="1" dirty="0">
                <a:latin typeface="Georgia" panose="02040502050405020303" pitchFamily="18" charset="0"/>
              </a:rPr>
            </a:br>
            <a:r>
              <a:rPr lang="es-MX" sz="4400" b="1" dirty="0">
                <a:latin typeface="Georgia" panose="02040502050405020303" pitchFamily="18" charset="0"/>
              </a:rPr>
              <a:t>SEMINARIO DE DISCIPULADO</a:t>
            </a:r>
          </a:p>
          <a:p>
            <a:pPr algn="ctr"/>
            <a:r>
              <a:rPr lang="es-MX" sz="4400" b="1" dirty="0">
                <a:latin typeface="Georgia" panose="02040502050405020303" pitchFamily="18" charset="0"/>
              </a:rPr>
              <a:t>TEMA: LA SANA DOCTRINA</a:t>
            </a:r>
          </a:p>
          <a:p>
            <a:pPr algn="ctr"/>
            <a:br>
              <a:rPr lang="es-MX" sz="4400" b="1">
                <a:latin typeface="Georgia" panose="02040502050405020303" pitchFamily="18" charset="0"/>
              </a:rPr>
            </a:br>
            <a:endParaRPr lang="es-ES" sz="4400" dirty="0">
              <a:latin typeface="Georgia" panose="02040502050405020303" pitchFamily="18" charset="0"/>
            </a:endParaRPr>
          </a:p>
        </p:txBody>
      </p:sp>
    </p:spTree>
    <p:extLst>
      <p:ext uri="{BB962C8B-B14F-4D97-AF65-F5344CB8AC3E}">
        <p14:creationId xmlns:p14="http://schemas.microsoft.com/office/powerpoint/2010/main" val="225343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05069" y="885903"/>
            <a:ext cx="11547565" cy="506292"/>
          </a:xfrm>
          <a:ln>
            <a:solidFill>
              <a:srgbClr val="007DDA"/>
            </a:solidFill>
          </a:ln>
        </p:spPr>
        <p:txBody>
          <a:bodyPr>
            <a:normAutofit fontScale="90000"/>
          </a:bodyPr>
          <a:lstStyle/>
          <a:p>
            <a:r>
              <a:rPr lang="es-MX" sz="3600" b="1" dirty="0">
                <a:latin typeface="Arial" panose="020B0604020202020204" pitchFamily="34" charset="0"/>
                <a:cs typeface="Arial" panose="020B0604020202020204" pitchFamily="34" charset="0"/>
              </a:rPr>
              <a:t>¿QUE ES LA SANA DOCTRINA?</a:t>
            </a:r>
            <a:endParaRPr lang="es-SV" sz="3600" b="1"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a:xfrm>
            <a:off x="9312812" y="6400417"/>
            <a:ext cx="2743200" cy="365125"/>
          </a:xfrm>
        </p:spPr>
        <p:txBody>
          <a:bodyPr/>
          <a:lstStyle/>
          <a:p>
            <a:fld id="{E9571152-3B6F-4918-92A0-E6A0828E28E7}" type="slidenum">
              <a:rPr lang="es-ES" b="1" smtClean="0">
                <a:solidFill>
                  <a:schemeClr val="tx1"/>
                </a:solidFill>
              </a:rPr>
              <a:t>2</a:t>
            </a:fld>
            <a:endParaRPr lang="es-ES" b="1" dirty="0">
              <a:solidFill>
                <a:schemeClr val="tx1"/>
              </a:solidFill>
            </a:endParaRPr>
          </a:p>
        </p:txBody>
      </p:sp>
      <p:sp>
        <p:nvSpPr>
          <p:cNvPr id="5" name="Título 1"/>
          <p:cNvSpPr txBox="1">
            <a:spLocks/>
          </p:cNvSpPr>
          <p:nvPr/>
        </p:nvSpPr>
        <p:spPr>
          <a:xfrm>
            <a:off x="305070" y="133240"/>
            <a:ext cx="11547565" cy="652356"/>
          </a:xfrm>
          <a:prstGeom prst="rect">
            <a:avLst/>
          </a:prstGeom>
          <a:ln>
            <a:solidFill>
              <a:srgbClr val="007DDA"/>
            </a:solidFill>
          </a:ln>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400" b="1" dirty="0">
                <a:latin typeface="Arial" panose="020B0604020202020204" pitchFamily="34" charset="0"/>
                <a:cs typeface="Arial" panose="020B0604020202020204" pitchFamily="34" charset="0"/>
              </a:rPr>
              <a:t>TEMA</a:t>
            </a:r>
            <a:endParaRPr lang="es-SV" sz="4400" b="1" dirty="0">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305069" y="1606378"/>
            <a:ext cx="11631557" cy="5115097"/>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SV" dirty="0" err="1"/>
              <a:t>Tit</a:t>
            </a:r>
            <a:r>
              <a:rPr lang="es-SV" dirty="0"/>
              <a:t> 1:10  Porque hay aún muchos contumaces, habladores de vanidades y engañadores, mayormente los de la circuncisión, </a:t>
            </a:r>
          </a:p>
          <a:p>
            <a:pPr algn="l"/>
            <a:r>
              <a:rPr lang="es-SV" dirty="0" err="1"/>
              <a:t>Tit</a:t>
            </a:r>
            <a:r>
              <a:rPr lang="es-SV" dirty="0"/>
              <a:t> 1:11  a los cuales es preciso tapar la boca; que trastornan casas enteras, enseñando por ganancia deshonesta lo que no conviene. </a:t>
            </a:r>
          </a:p>
          <a:p>
            <a:pPr algn="l"/>
            <a:r>
              <a:rPr lang="es-SV" dirty="0" err="1"/>
              <a:t>Tit</a:t>
            </a:r>
            <a:r>
              <a:rPr lang="es-SV" dirty="0"/>
              <a:t> 1:12  Uno de ellos, su propio profeta, dijo: Los cretenses, siempre mentirosos, malas bestias, glotones ociosos. </a:t>
            </a:r>
          </a:p>
          <a:p>
            <a:pPr algn="l"/>
            <a:r>
              <a:rPr lang="es-SV" dirty="0" err="1"/>
              <a:t>Tit</a:t>
            </a:r>
            <a:r>
              <a:rPr lang="es-SV" dirty="0"/>
              <a:t> 1:13  Este testimonio es verdadero; por tanto, repréndelos duramente, para que sean sanos en la fe, </a:t>
            </a:r>
          </a:p>
          <a:p>
            <a:pPr algn="l"/>
            <a:r>
              <a:rPr lang="es-SV" dirty="0" err="1"/>
              <a:t>Tit</a:t>
            </a:r>
            <a:r>
              <a:rPr lang="es-SV" dirty="0"/>
              <a:t> 1:14  no atendiendo a fábulas judaicas, ni a mandamientos de hombres que se apartan de la verdad. </a:t>
            </a:r>
          </a:p>
          <a:p>
            <a:pPr algn="l"/>
            <a:r>
              <a:rPr lang="es-SV" dirty="0" err="1"/>
              <a:t>Tit</a:t>
            </a:r>
            <a:r>
              <a:rPr lang="es-SV" dirty="0"/>
              <a:t> 1:15  Todas las cosas son puras para los puros, mas para los corrompidos e incrédulos nada les es puro; pues hasta su mente y su conciencia están corrompidas. </a:t>
            </a:r>
          </a:p>
          <a:p>
            <a:pPr algn="l"/>
            <a:r>
              <a:rPr lang="es-SV" dirty="0" err="1"/>
              <a:t>Tit</a:t>
            </a:r>
            <a:r>
              <a:rPr lang="es-SV" dirty="0"/>
              <a:t> 1:16  Profesan conocer a Dios, pero con los hechos lo niegan, siendo abominables y rebeldes, reprobados en cuanto a toda buena obra.</a:t>
            </a:r>
          </a:p>
          <a:p>
            <a:pPr algn="l"/>
            <a:endParaRPr lang="es-SV" dirty="0"/>
          </a:p>
          <a:p>
            <a:pPr algn="l"/>
            <a:r>
              <a:rPr lang="es-SV" sz="5100" b="1" u="sng" dirty="0"/>
              <a:t>Tito 2: 1 Pero tú habla lo que está de acuerdo con la sana doctrina. </a:t>
            </a:r>
          </a:p>
          <a:p>
            <a:endParaRPr lang="es-SV" dirty="0"/>
          </a:p>
          <a:p>
            <a:endParaRPr lang="es-SV" dirty="0"/>
          </a:p>
        </p:txBody>
      </p:sp>
    </p:spTree>
    <p:extLst>
      <p:ext uri="{BB962C8B-B14F-4D97-AF65-F5344CB8AC3E}">
        <p14:creationId xmlns:p14="http://schemas.microsoft.com/office/powerpoint/2010/main" val="1375769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05069" y="885903"/>
            <a:ext cx="11547565" cy="506292"/>
          </a:xfrm>
          <a:ln>
            <a:solidFill>
              <a:srgbClr val="007DDA"/>
            </a:solidFill>
          </a:ln>
        </p:spPr>
        <p:txBody>
          <a:bodyPr>
            <a:normAutofit fontScale="90000"/>
          </a:bodyPr>
          <a:lstStyle/>
          <a:p>
            <a:r>
              <a:rPr lang="es-MX" sz="3600" b="1" dirty="0">
                <a:latin typeface="Arial" panose="020B0604020202020204" pitchFamily="34" charset="0"/>
                <a:cs typeface="Arial" panose="020B0604020202020204" pitchFamily="34" charset="0"/>
              </a:rPr>
              <a:t>¿QUE ES LA SANA DOCTRINA?</a:t>
            </a:r>
            <a:endParaRPr lang="es-SV" sz="3600" b="1"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a:xfrm>
            <a:off x="9312812" y="6400417"/>
            <a:ext cx="2743200" cy="365125"/>
          </a:xfrm>
        </p:spPr>
        <p:txBody>
          <a:bodyPr/>
          <a:lstStyle/>
          <a:p>
            <a:fld id="{E9571152-3B6F-4918-92A0-E6A0828E28E7}" type="slidenum">
              <a:rPr lang="es-ES" b="1" smtClean="0">
                <a:solidFill>
                  <a:schemeClr val="tx1"/>
                </a:solidFill>
              </a:rPr>
              <a:t>3</a:t>
            </a:fld>
            <a:endParaRPr lang="es-ES" b="1" dirty="0">
              <a:solidFill>
                <a:schemeClr val="tx1"/>
              </a:solidFill>
            </a:endParaRPr>
          </a:p>
        </p:txBody>
      </p:sp>
      <p:sp>
        <p:nvSpPr>
          <p:cNvPr id="5" name="Título 1"/>
          <p:cNvSpPr txBox="1">
            <a:spLocks/>
          </p:cNvSpPr>
          <p:nvPr/>
        </p:nvSpPr>
        <p:spPr>
          <a:xfrm>
            <a:off x="305070" y="133240"/>
            <a:ext cx="11547565" cy="652356"/>
          </a:xfrm>
          <a:prstGeom prst="rect">
            <a:avLst/>
          </a:prstGeom>
          <a:ln>
            <a:solidFill>
              <a:srgbClr val="007DDA"/>
            </a:solidFill>
          </a:ln>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400" b="1" dirty="0">
                <a:latin typeface="Arial" panose="020B0604020202020204" pitchFamily="34" charset="0"/>
                <a:cs typeface="Arial" panose="020B0604020202020204" pitchFamily="34" charset="0"/>
              </a:rPr>
              <a:t>TEMA</a:t>
            </a:r>
            <a:endParaRPr lang="es-SV" sz="4400" b="1" dirty="0">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305068" y="1492502"/>
            <a:ext cx="11547565" cy="5089529"/>
          </a:xfrm>
          <a:prstGeom prst="rect">
            <a:avLst/>
          </a:prstGeom>
        </p:spPr>
        <p:txBody>
          <a:bodyPr vert="horz" lIns="91440" tIns="45720" rIns="91440" bIns="45720" rtlCol="0">
            <a:normAutofit fontScale="4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pPr>
            <a:r>
              <a:rPr lang="es-SV" b="1" u="sng" dirty="0">
                <a:latin typeface="Arial" panose="020B0604020202020204" pitchFamily="34" charset="0"/>
                <a:cs typeface="Arial" panose="020B0604020202020204" pitchFamily="34" charset="0"/>
              </a:rPr>
              <a:t>LA SANA DOCTRINA, TIENE DOS PALABRAS: SANA (A) Y DOCTRINA (B).</a:t>
            </a:r>
          </a:p>
          <a:p>
            <a:pPr algn="just">
              <a:lnSpc>
                <a:spcPct val="120000"/>
              </a:lnSpc>
            </a:pPr>
            <a:endParaRPr lang="es-SV" b="1" u="sng" dirty="0">
              <a:latin typeface="Arial" panose="020B0604020202020204" pitchFamily="34" charset="0"/>
              <a:cs typeface="Arial" panose="020B0604020202020204" pitchFamily="34" charset="0"/>
            </a:endParaRPr>
          </a:p>
          <a:p>
            <a:pPr algn="just">
              <a:lnSpc>
                <a:spcPct val="120000"/>
              </a:lnSpc>
            </a:pPr>
            <a:r>
              <a:rPr lang="es-SV" b="1" u="sng" dirty="0">
                <a:latin typeface="Arial" panose="020B0604020202020204" pitchFamily="34" charset="0"/>
                <a:cs typeface="Arial" panose="020B0604020202020204" pitchFamily="34" charset="0"/>
              </a:rPr>
              <a:t>A) LA PALABRA SANA, SIGNIFICA QUE LAS DOCTRINAS BIBLICAS CUMPLEN CON 3 REQUISITOS:</a:t>
            </a:r>
          </a:p>
          <a:p>
            <a:pPr algn="just">
              <a:lnSpc>
                <a:spcPct val="120000"/>
              </a:lnSpc>
            </a:pPr>
            <a:endParaRPr lang="es-SV" b="1" u="sng" dirty="0">
              <a:latin typeface="Arial" panose="020B0604020202020204" pitchFamily="34" charset="0"/>
              <a:cs typeface="Arial" panose="020B0604020202020204" pitchFamily="34" charset="0"/>
            </a:endParaRPr>
          </a:p>
          <a:p>
            <a:pPr marL="342900" indent="-342900" algn="just">
              <a:lnSpc>
                <a:spcPct val="120000"/>
              </a:lnSpc>
              <a:buFont typeface="Arial" panose="020B0604020202020204" pitchFamily="34" charset="0"/>
              <a:buAutoNum type="arabicPeriod"/>
            </a:pPr>
            <a:r>
              <a:rPr lang="es-SV" b="1" u="sng" dirty="0">
                <a:latin typeface="Arial" panose="020B0604020202020204" pitchFamily="34" charset="0"/>
                <a:cs typeface="Arial" panose="020B0604020202020204" pitchFamily="34" charset="0"/>
              </a:rPr>
              <a:t>A LA PALABRA DE DIOS, NO SE LE AGREGA, NI SE LE QUITA NINGUNA PALABRA O EXPRESIÓN, PORQUE ESTO CAMBIARÍA LA INTERPRETACION CORRECTA DEL MENSAJE DE DIOS,  </a:t>
            </a:r>
          </a:p>
          <a:p>
            <a:pPr marL="342900" indent="-342900" algn="just">
              <a:lnSpc>
                <a:spcPct val="120000"/>
              </a:lnSpc>
              <a:buFont typeface="Arial" panose="020B0604020202020204" pitchFamily="34" charset="0"/>
              <a:buAutoNum type="arabicPeriod"/>
            </a:pPr>
            <a:endParaRPr lang="es-SV" b="1" u="sng" dirty="0">
              <a:latin typeface="Arial" panose="020B0604020202020204" pitchFamily="34" charset="0"/>
              <a:cs typeface="Arial" panose="020B0604020202020204" pitchFamily="34" charset="0"/>
            </a:endParaRPr>
          </a:p>
          <a:p>
            <a:pPr marL="342900" indent="-342900" algn="just">
              <a:lnSpc>
                <a:spcPct val="120000"/>
              </a:lnSpc>
              <a:buFont typeface="Arial" panose="020B0604020202020204" pitchFamily="34" charset="0"/>
              <a:buAutoNum type="arabicPeriod"/>
            </a:pPr>
            <a:r>
              <a:rPr lang="es-SV" b="1" u="sng" dirty="0">
                <a:latin typeface="Arial" panose="020B0604020202020204" pitchFamily="34" charset="0"/>
                <a:cs typeface="Arial" panose="020B0604020202020204" pitchFamily="34" charset="0"/>
              </a:rPr>
              <a:t>LA INTERPRETACION DE LA PALABRA DE DIOS, REQUIERE RESPETAR EL MOMENTO HISTÓRICO, CULTURAL, Y GRAMATICAL, EN EL QUE DIOS HABLÓ, PARA EVITAR CONFUNDIR LA CORRECTA INTERPRETACION DEL MENSAJE DE DIOS. (MATEO 16:18 – GRAMATICAL )</a:t>
            </a:r>
          </a:p>
          <a:p>
            <a:pPr marL="342900" indent="-342900" algn="just">
              <a:lnSpc>
                <a:spcPct val="120000"/>
              </a:lnSpc>
              <a:buFont typeface="Arial" panose="020B0604020202020204" pitchFamily="34" charset="0"/>
              <a:buAutoNum type="arabicPeriod"/>
            </a:pPr>
            <a:endParaRPr lang="es-SV" b="1" u="sng" dirty="0">
              <a:latin typeface="Arial" panose="020B0604020202020204" pitchFamily="34" charset="0"/>
              <a:cs typeface="Arial" panose="020B0604020202020204" pitchFamily="34" charset="0"/>
            </a:endParaRPr>
          </a:p>
          <a:p>
            <a:pPr marL="342900" indent="-342900" algn="just">
              <a:lnSpc>
                <a:spcPct val="120000"/>
              </a:lnSpc>
              <a:buFont typeface="Arial" panose="020B0604020202020204" pitchFamily="34" charset="0"/>
              <a:buAutoNum type="arabicPeriod"/>
            </a:pPr>
            <a:r>
              <a:rPr lang="es-SV" b="1" u="sng" dirty="0">
                <a:latin typeface="Arial" panose="020B0604020202020204" pitchFamily="34" charset="0"/>
                <a:cs typeface="Arial" panose="020B0604020202020204" pitchFamily="34" charset="0"/>
              </a:rPr>
              <a:t>SI UN VERSÍCULO BÍBLICO FORMA PARTE DE UN CONTEXTO, NO ES CORRECTO INTERPRETARLO EN FORMA INDIVIDUAL, PORQUE ENTONCES SE SACARÍA EL VERSÍCULO DE SU CONTEXTO, Y LA INTERPRETACION PODRÍA SER ERRÓNEA. LA INTERPRETACION DE UN VERSÍCULO CONTEXTUAL SE PUEDE EXPLICAR EN FORMA INDIVIDUAL, SI SU CONTEXTO HABLA DE LO MISMO; PERO SI SU CONTEXTO ES DIFERENTE, HAY QUE EXPLICARLO EN SU CONTEXTO, PARA EXPONER CORRECTAMENTE EL MENSAJE DE DIOS. EJEMPLOS MAT 24:13, 1 COR 15: 16</a:t>
            </a:r>
          </a:p>
          <a:p>
            <a:pPr marL="342900" indent="-342900" algn="just">
              <a:lnSpc>
                <a:spcPct val="120000"/>
              </a:lnSpc>
              <a:buFont typeface="Arial" panose="020B0604020202020204" pitchFamily="34" charset="0"/>
              <a:buAutoNum type="arabicPeriod"/>
            </a:pPr>
            <a:endParaRPr lang="es-SV" b="1" u="sng" dirty="0">
              <a:latin typeface="Arial" panose="020B0604020202020204" pitchFamily="34" charset="0"/>
              <a:cs typeface="Arial" panose="020B0604020202020204" pitchFamily="34" charset="0"/>
            </a:endParaRPr>
          </a:p>
          <a:p>
            <a:pPr marL="342900" indent="-342900" algn="just">
              <a:lnSpc>
                <a:spcPct val="120000"/>
              </a:lnSpc>
              <a:buFont typeface="Arial" panose="020B0604020202020204" pitchFamily="34" charset="0"/>
              <a:buAutoNum type="arabicPeriod"/>
            </a:pPr>
            <a:r>
              <a:rPr lang="es-SV" b="1" u="sng" dirty="0">
                <a:latin typeface="Arial" panose="020B0604020202020204" pitchFamily="34" charset="0"/>
                <a:cs typeface="Arial" panose="020B0604020202020204" pitchFamily="34" charset="0"/>
              </a:rPr>
              <a:t>LA PALABRA DE DIOS NO ES DE INTERPRETACIÓN PRIVADA ( 2 DE PEDRO 1:19-21)</a:t>
            </a:r>
          </a:p>
          <a:p>
            <a:pPr marL="342900" indent="-342900" algn="just">
              <a:lnSpc>
                <a:spcPct val="120000"/>
              </a:lnSpc>
              <a:buFont typeface="Arial" panose="020B0604020202020204" pitchFamily="34" charset="0"/>
              <a:buAutoNum type="arabicPeriod"/>
            </a:pPr>
            <a:endParaRPr lang="es-SV" b="1" u="sng" dirty="0">
              <a:latin typeface="Arial" panose="020B0604020202020204" pitchFamily="34" charset="0"/>
              <a:cs typeface="Arial" panose="020B0604020202020204" pitchFamily="34" charset="0"/>
            </a:endParaRPr>
          </a:p>
          <a:p>
            <a:pPr algn="just">
              <a:lnSpc>
                <a:spcPct val="120000"/>
              </a:lnSpc>
            </a:pPr>
            <a:r>
              <a:rPr lang="es-SV" b="1" u="sng" dirty="0">
                <a:latin typeface="Arial" panose="020B0604020202020204" pitchFamily="34" charset="0"/>
                <a:cs typeface="Arial" panose="020B0604020202020204" pitchFamily="34" charset="0"/>
              </a:rPr>
              <a:t>B) DOCTRINA SIGNIFICA ENSEÑANZA, Y PARA EL CASO QUE ESTAMOS ESTUDIANDO, SIGNIFICA ENSEÑANZAS QUE VIENEN DE DIOS Y NO DE LOS HOMBRES, POR ESO LA DOCTRINA DE DIOS ES LA ÚNICA SANA E INALTERABLE</a:t>
            </a:r>
            <a:endParaRPr lang="es-SV" dirty="0"/>
          </a:p>
          <a:p>
            <a:endParaRPr lang="es-SV" dirty="0"/>
          </a:p>
        </p:txBody>
      </p:sp>
    </p:spTree>
    <p:extLst>
      <p:ext uri="{BB962C8B-B14F-4D97-AF65-F5344CB8AC3E}">
        <p14:creationId xmlns:p14="http://schemas.microsoft.com/office/powerpoint/2010/main" val="216809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4</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510746" y="1005015"/>
            <a:ext cx="11343503" cy="5716459"/>
          </a:xfrm>
        </p:spPr>
        <p:txBody>
          <a:bodyPr>
            <a:normAutofit fontScale="62500" lnSpcReduction="20000"/>
          </a:bodyPr>
          <a:lstStyle/>
          <a:p>
            <a:pPr marL="0" indent="0">
              <a:lnSpc>
                <a:spcPct val="120000"/>
              </a:lnSpc>
              <a:buNone/>
            </a:pPr>
            <a:r>
              <a:rPr lang="es-SV" dirty="0"/>
              <a:t>El estudio de la doctrina bíblica es extremadamente importante por las siguientes razones:</a:t>
            </a:r>
          </a:p>
          <a:p>
            <a:pPr marL="0" indent="0">
              <a:lnSpc>
                <a:spcPct val="120000"/>
              </a:lnSpc>
              <a:buNone/>
            </a:pPr>
            <a:endParaRPr lang="es-SV" dirty="0"/>
          </a:p>
          <a:p>
            <a:pPr>
              <a:lnSpc>
                <a:spcPct val="120000"/>
              </a:lnSpc>
            </a:pPr>
            <a:r>
              <a:rPr lang="es-SV" b="1" dirty="0"/>
              <a:t>A. ES UN MANDAMIENTO DE DIOS </a:t>
            </a:r>
            <a:r>
              <a:rPr lang="es-SV" i="1" dirty="0"/>
              <a:t>— 2 Timoteo 2:15</a:t>
            </a:r>
            <a:r>
              <a:rPr lang="es-SV" dirty="0"/>
              <a:t>.</a:t>
            </a:r>
          </a:p>
          <a:p>
            <a:pPr>
              <a:lnSpc>
                <a:spcPct val="120000"/>
              </a:lnSpc>
            </a:pPr>
            <a:endParaRPr lang="es-SV" dirty="0"/>
          </a:p>
          <a:p>
            <a:pPr>
              <a:lnSpc>
                <a:spcPct val="120000"/>
              </a:lnSpc>
            </a:pPr>
            <a:r>
              <a:rPr lang="es-SV" b="1" dirty="0"/>
              <a:t>B. SE LES DEMANDA A LOS PREDICADORES:</a:t>
            </a:r>
            <a:r>
              <a:rPr lang="es-SV" dirty="0"/>
              <a:t> Vea: </a:t>
            </a:r>
            <a:r>
              <a:rPr lang="es-SV" i="1" dirty="0"/>
              <a:t>Tito 1:9</a:t>
            </a:r>
            <a:r>
              <a:rPr lang="es-SV" dirty="0"/>
              <a:t>; 2:1</a:t>
            </a:r>
            <a:r>
              <a:rPr lang="es-SV" i="1" dirty="0"/>
              <a:t>; Efesios 4:11-16; 1 Timoteo 4:6; 5:17; 2 Timoteo3:10</a:t>
            </a:r>
            <a:r>
              <a:rPr lang="es-SV" dirty="0"/>
              <a:t>.</a:t>
            </a:r>
          </a:p>
          <a:p>
            <a:pPr>
              <a:lnSpc>
                <a:spcPct val="120000"/>
              </a:lnSpc>
            </a:pPr>
            <a:endParaRPr lang="es-SV" dirty="0"/>
          </a:p>
          <a:p>
            <a:pPr>
              <a:lnSpc>
                <a:spcPct val="120000"/>
              </a:lnSpc>
            </a:pPr>
            <a:r>
              <a:rPr lang="es-SV" b="1" dirty="0"/>
              <a:t>C. SE LES DEMANDA A TODOS LOS CREYENTES: </a:t>
            </a:r>
            <a:r>
              <a:rPr lang="pt-BR" dirty="0"/>
              <a:t>Vea: </a:t>
            </a:r>
            <a:r>
              <a:rPr lang="pt-BR" i="1" dirty="0"/>
              <a:t>1 Pedro 3:15</a:t>
            </a:r>
            <a:r>
              <a:rPr lang="pt-BR" dirty="0"/>
              <a:t>.</a:t>
            </a:r>
          </a:p>
          <a:p>
            <a:pPr>
              <a:lnSpc>
                <a:spcPct val="120000"/>
              </a:lnSpc>
            </a:pPr>
            <a:endParaRPr lang="pt-BR" dirty="0"/>
          </a:p>
          <a:p>
            <a:pPr>
              <a:lnSpc>
                <a:spcPct val="120000"/>
              </a:lnSpc>
            </a:pPr>
            <a:r>
              <a:rPr lang="es-SV" b="1" dirty="0"/>
              <a:t>D. SE NECESITA DESESPERADAMENTE EN ESTOS DÍAS DE APOSTASÍA: </a:t>
            </a:r>
            <a:r>
              <a:rPr lang="pt-BR" dirty="0"/>
              <a:t>Vea: </a:t>
            </a:r>
            <a:r>
              <a:rPr lang="pt-BR" i="1" dirty="0"/>
              <a:t>1 Timoteo 4:1; 2 Timoteo 3:1-5,13,14; 4:2,3; Judas 3; </a:t>
            </a:r>
            <a:r>
              <a:rPr lang="es-SV" i="1" dirty="0"/>
              <a:t>Romanos 16:17; 1 Timoteo 6:3,4; Hebreos 13:9; 2 Juan 9,10</a:t>
            </a:r>
            <a:r>
              <a:rPr lang="es-SV" dirty="0"/>
              <a:t>.</a:t>
            </a:r>
          </a:p>
          <a:p>
            <a:pPr>
              <a:lnSpc>
                <a:spcPct val="120000"/>
              </a:lnSpc>
            </a:pPr>
            <a:endParaRPr lang="es-SV" dirty="0"/>
          </a:p>
          <a:p>
            <a:pPr>
              <a:lnSpc>
                <a:spcPct val="120000"/>
              </a:lnSpc>
            </a:pPr>
            <a:r>
              <a:rPr lang="es-SV" b="1" dirty="0"/>
              <a:t>E. PRODUCE HOMBRES DE DIOS – LOS QUE ESCUDRIÑAN LA PALABRA: </a:t>
            </a:r>
            <a:r>
              <a:rPr lang="pt-BR" dirty="0"/>
              <a:t>Vea: </a:t>
            </a:r>
            <a:r>
              <a:rPr lang="pt-BR" i="1" dirty="0"/>
              <a:t>1 Corintios 16:13; 2 Timoteo 3:17</a:t>
            </a:r>
            <a:r>
              <a:rPr lang="pt-BR" dirty="0"/>
              <a:t>.</a:t>
            </a:r>
          </a:p>
          <a:p>
            <a:pPr>
              <a:lnSpc>
                <a:spcPct val="120000"/>
              </a:lnSpc>
            </a:pPr>
            <a:endParaRPr lang="pt-BR" dirty="0"/>
          </a:p>
          <a:p>
            <a:pPr>
              <a:lnSpc>
                <a:spcPct val="120000"/>
              </a:lnSpc>
            </a:pPr>
            <a:r>
              <a:rPr lang="es-SV" b="1" dirty="0"/>
              <a:t>F. MODELA EL CARÁCTER </a:t>
            </a:r>
            <a:r>
              <a:rPr lang="es-SV" dirty="0"/>
              <a:t>— </a:t>
            </a:r>
            <a:r>
              <a:rPr lang="es-SV" i="1" dirty="0"/>
              <a:t>Proverbios 23:7</a:t>
            </a:r>
            <a:r>
              <a:rPr lang="es-SV" dirty="0"/>
              <a:t>.</a:t>
            </a:r>
          </a:p>
        </p:txBody>
      </p:sp>
    </p:spTree>
    <p:extLst>
      <p:ext uri="{BB962C8B-B14F-4D97-AF65-F5344CB8AC3E}">
        <p14:creationId xmlns:p14="http://schemas.microsoft.com/office/powerpoint/2010/main" val="1917713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5</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510746" y="1005016"/>
            <a:ext cx="10997513" cy="5609968"/>
          </a:xfrm>
        </p:spPr>
        <p:txBody>
          <a:bodyPr>
            <a:normAutofit/>
          </a:bodyPr>
          <a:lstStyle/>
          <a:p>
            <a:pPr marL="0" indent="0">
              <a:buNone/>
            </a:pPr>
            <a:r>
              <a:rPr lang="es-SV" dirty="0"/>
              <a:t>El estudio de la doctrina bíblica es extremadamente importante por las siguientes razones:</a:t>
            </a:r>
          </a:p>
          <a:p>
            <a:pPr marL="0" indent="0">
              <a:buNone/>
            </a:pPr>
            <a:endParaRPr lang="es-SV" dirty="0"/>
          </a:p>
          <a:p>
            <a:r>
              <a:rPr lang="es-SV" b="1" dirty="0"/>
              <a:t>A. ES UN MANDAMIENTO DE DIOS </a:t>
            </a:r>
            <a:r>
              <a:rPr lang="es-SV" i="1" dirty="0"/>
              <a:t>— 2 Timoteo 2:15</a:t>
            </a:r>
            <a:r>
              <a:rPr lang="es-SV" dirty="0"/>
              <a:t>.</a:t>
            </a:r>
          </a:p>
          <a:p>
            <a:endParaRPr lang="es-SV" dirty="0"/>
          </a:p>
          <a:p>
            <a:r>
              <a:rPr lang="es-SV" dirty="0"/>
              <a:t>2Ti 2:15  Procura con diligencia presentarte a Dios aprobado, como obrero que no tiene de qué avergonzarse, que usa bien </a:t>
            </a:r>
            <a:r>
              <a:rPr lang="es-SV" u="sng" dirty="0"/>
              <a:t>la palabra de verdad. </a:t>
            </a:r>
          </a:p>
          <a:p>
            <a:endParaRPr lang="es-SV" dirty="0"/>
          </a:p>
          <a:p>
            <a:r>
              <a:rPr lang="es-SV" b="1" dirty="0"/>
              <a:t>La palabra de verdad es la sana doctrina, porque viene de Dios.</a:t>
            </a:r>
          </a:p>
          <a:p>
            <a:pPr marL="0" indent="0">
              <a:buNone/>
            </a:pPr>
            <a:endParaRPr lang="es-SV" dirty="0"/>
          </a:p>
        </p:txBody>
      </p:sp>
    </p:spTree>
    <p:extLst>
      <p:ext uri="{BB962C8B-B14F-4D97-AF65-F5344CB8AC3E}">
        <p14:creationId xmlns:p14="http://schemas.microsoft.com/office/powerpoint/2010/main" val="427520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6</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436605" y="939113"/>
            <a:ext cx="11417644" cy="5782362"/>
          </a:xfrm>
        </p:spPr>
        <p:txBody>
          <a:bodyPr>
            <a:normAutofit fontScale="62500" lnSpcReduction="20000"/>
          </a:bodyPr>
          <a:lstStyle/>
          <a:p>
            <a:pPr marL="0" indent="0">
              <a:buNone/>
            </a:pPr>
            <a:r>
              <a:rPr lang="es-SV" dirty="0"/>
              <a:t>El estudio de la doctrina bíblica es extremadamente importante por las siguientes razones:</a:t>
            </a:r>
          </a:p>
          <a:p>
            <a:endParaRPr lang="es-SV" b="1" dirty="0"/>
          </a:p>
          <a:p>
            <a:pPr>
              <a:lnSpc>
                <a:spcPct val="120000"/>
              </a:lnSpc>
            </a:pPr>
            <a:r>
              <a:rPr lang="es-SV" b="1" dirty="0"/>
              <a:t>B. SE LES DEMANDA A LOS PREDICADORES:</a:t>
            </a:r>
            <a:r>
              <a:rPr lang="es-SV" dirty="0"/>
              <a:t> Vea: </a:t>
            </a:r>
            <a:r>
              <a:rPr lang="es-SV" i="1" dirty="0"/>
              <a:t>Tito 1:9</a:t>
            </a:r>
            <a:r>
              <a:rPr lang="es-SV" dirty="0"/>
              <a:t>; 2:1</a:t>
            </a:r>
            <a:r>
              <a:rPr lang="es-SV" i="1" dirty="0"/>
              <a:t>; Efesios 4:13-14; 1 Timoteo 4:6; 5:17; 2 Timoteo3:10</a:t>
            </a:r>
            <a:r>
              <a:rPr lang="es-SV" dirty="0"/>
              <a:t>.</a:t>
            </a:r>
          </a:p>
          <a:p>
            <a:pPr>
              <a:lnSpc>
                <a:spcPct val="120000"/>
              </a:lnSpc>
            </a:pPr>
            <a:endParaRPr lang="es-SV" dirty="0"/>
          </a:p>
          <a:p>
            <a:pPr>
              <a:lnSpc>
                <a:spcPct val="120000"/>
              </a:lnSpc>
            </a:pPr>
            <a:r>
              <a:rPr lang="es-SV" dirty="0" err="1"/>
              <a:t>Tit</a:t>
            </a:r>
            <a:r>
              <a:rPr lang="es-SV" dirty="0"/>
              <a:t> 1:9  retenedor de la palabra fiel tal como ha sido enseñada, para que también pueda exhortar con sana enseñanza y convencer a los que contradicen.</a:t>
            </a:r>
            <a:endParaRPr lang="es-SV" baseline="30000" dirty="0"/>
          </a:p>
          <a:p>
            <a:pPr>
              <a:lnSpc>
                <a:spcPct val="120000"/>
              </a:lnSpc>
            </a:pPr>
            <a:r>
              <a:rPr lang="es-SV" dirty="0"/>
              <a:t>Tito 2:1 Pero tú habla lo que está de acuerdo con la sana doctrina. </a:t>
            </a:r>
          </a:p>
          <a:p>
            <a:pPr>
              <a:lnSpc>
                <a:spcPct val="120000"/>
              </a:lnSpc>
            </a:pPr>
            <a:r>
              <a:rPr lang="es-SV" dirty="0" err="1"/>
              <a:t>Eph</a:t>
            </a:r>
            <a:r>
              <a:rPr lang="es-SV" dirty="0"/>
              <a:t> 4:13  hasta que todos lleguemos a la unidad de la fe y del conocimiento del Hijo de Dios, a un varón perfecto, a la medida de la estatura de la plenitud de Cristo; </a:t>
            </a:r>
          </a:p>
          <a:p>
            <a:pPr>
              <a:lnSpc>
                <a:spcPct val="120000"/>
              </a:lnSpc>
            </a:pPr>
            <a:r>
              <a:rPr lang="es-SV" dirty="0" err="1"/>
              <a:t>Eph</a:t>
            </a:r>
            <a:r>
              <a:rPr lang="es-SV" dirty="0"/>
              <a:t> 4:14  para que ya no seamos niños fluctuantes, llevados por doquiera de todo viento de doctrina, por estratagema de hombres que para engañar emplean con astucia las artimañas del error, </a:t>
            </a:r>
          </a:p>
          <a:p>
            <a:pPr>
              <a:lnSpc>
                <a:spcPct val="120000"/>
              </a:lnSpc>
            </a:pPr>
            <a:r>
              <a:rPr lang="es-SV" b="1" dirty="0"/>
              <a:t>1Ti 4:6</a:t>
            </a:r>
            <a:r>
              <a:rPr lang="es-SV" dirty="0"/>
              <a:t>  Si esto enseñas a los hermanos, serás buen ministro de Jesucristo, nutrido con las palabras de la fe y de la buena doctrina que has seguido. </a:t>
            </a:r>
          </a:p>
          <a:p>
            <a:pPr>
              <a:lnSpc>
                <a:spcPct val="120000"/>
              </a:lnSpc>
            </a:pPr>
            <a:r>
              <a:rPr lang="es-SV" dirty="0"/>
              <a:t>1Ti 5:17  Los ancianos que gobiernan bien, sean tenidos por dignos de doble honor, mayormente los que trabajan en predicar y enseñar. </a:t>
            </a:r>
          </a:p>
          <a:p>
            <a:pPr>
              <a:lnSpc>
                <a:spcPct val="120000"/>
              </a:lnSpc>
            </a:pPr>
            <a:r>
              <a:rPr lang="es-SV" dirty="0"/>
              <a:t>2Ti 3:10  Pero tú has seguido mi doctrina, conducta, propósito, fe, longanimidad, amor, paciencia, </a:t>
            </a:r>
          </a:p>
          <a:p>
            <a:endParaRPr lang="es-SV" dirty="0"/>
          </a:p>
        </p:txBody>
      </p:sp>
    </p:spTree>
    <p:extLst>
      <p:ext uri="{BB962C8B-B14F-4D97-AF65-F5344CB8AC3E}">
        <p14:creationId xmlns:p14="http://schemas.microsoft.com/office/powerpoint/2010/main" val="307656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7</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510746" y="1005016"/>
            <a:ext cx="10997513" cy="5609968"/>
          </a:xfrm>
        </p:spPr>
        <p:txBody>
          <a:bodyPr>
            <a:normAutofit/>
          </a:bodyPr>
          <a:lstStyle/>
          <a:p>
            <a:pPr marL="0" indent="0">
              <a:buNone/>
            </a:pPr>
            <a:r>
              <a:rPr lang="es-SV" dirty="0"/>
              <a:t>El estudio de la doctrina bíblica es extremadamente importante por las siguientes razones:</a:t>
            </a:r>
          </a:p>
          <a:p>
            <a:pPr marL="0" indent="0">
              <a:buNone/>
            </a:pPr>
            <a:endParaRPr lang="es-SV" dirty="0"/>
          </a:p>
          <a:p>
            <a:r>
              <a:rPr lang="es-SV" b="1" dirty="0"/>
              <a:t>C. SE LES DEMANDA A TODOS LOS CREYENTES: </a:t>
            </a:r>
            <a:r>
              <a:rPr lang="pt-BR" dirty="0"/>
              <a:t>Vea: </a:t>
            </a:r>
            <a:r>
              <a:rPr lang="pt-BR" i="1" dirty="0"/>
              <a:t>1 Pedro 3:15; </a:t>
            </a:r>
          </a:p>
          <a:p>
            <a:endParaRPr lang="pt-BR" i="1" dirty="0"/>
          </a:p>
          <a:p>
            <a:r>
              <a:rPr lang="es-SV" dirty="0"/>
              <a:t>1Pe 3:15  sino santificad a Dios el Señor en vuestros corazones, y estad siempre preparados para presentar defensa con mansedumbre y reverencia ante todo el que os demande razón de la esperanza que hay en vosotros; </a:t>
            </a:r>
          </a:p>
          <a:p>
            <a:endParaRPr lang="pt-BR" dirty="0"/>
          </a:p>
        </p:txBody>
      </p:sp>
    </p:spTree>
    <p:extLst>
      <p:ext uri="{BB962C8B-B14F-4D97-AF65-F5344CB8AC3E}">
        <p14:creationId xmlns:p14="http://schemas.microsoft.com/office/powerpoint/2010/main" val="1851861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8</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814348" y="100802"/>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214184" y="766118"/>
            <a:ext cx="11870724" cy="6021860"/>
          </a:xfrm>
        </p:spPr>
        <p:txBody>
          <a:bodyPr>
            <a:normAutofit fontScale="55000" lnSpcReduction="20000"/>
          </a:bodyPr>
          <a:lstStyle/>
          <a:p>
            <a:pPr marL="0" indent="0">
              <a:buNone/>
            </a:pPr>
            <a:r>
              <a:rPr lang="es-SV" dirty="0"/>
              <a:t>El estudio de la doctrina bíblica es extremadamente importante por las siguientes razones:</a:t>
            </a:r>
          </a:p>
          <a:p>
            <a:pPr marL="0" indent="0">
              <a:buNone/>
            </a:pPr>
            <a:endParaRPr lang="es-SV" dirty="0"/>
          </a:p>
          <a:p>
            <a:pPr>
              <a:lnSpc>
                <a:spcPct val="120000"/>
              </a:lnSpc>
            </a:pPr>
            <a:r>
              <a:rPr lang="es-SV" b="1" dirty="0"/>
              <a:t>D. SE NECESITA DESESPERADAMENTE EN ESTOS DÍAS DE APOSTASÍA: </a:t>
            </a:r>
            <a:r>
              <a:rPr lang="pt-BR" dirty="0"/>
              <a:t>Vea: </a:t>
            </a:r>
            <a:r>
              <a:rPr lang="pt-BR" i="1" dirty="0"/>
              <a:t>1 Timoteo 4:1; 2 Timoteo 3:13-14; 4:1,2,3;</a:t>
            </a:r>
            <a:r>
              <a:rPr lang="es-SV" i="1" dirty="0"/>
              <a:t> Hebreos 13:9; 2 Juan 9 -11</a:t>
            </a:r>
            <a:r>
              <a:rPr lang="es-SV" dirty="0"/>
              <a:t>.</a:t>
            </a:r>
          </a:p>
          <a:p>
            <a:pPr>
              <a:lnSpc>
                <a:spcPct val="120000"/>
              </a:lnSpc>
            </a:pPr>
            <a:r>
              <a:rPr lang="es-SV" dirty="0"/>
              <a:t>1 Tim 4:1 Pero el Espíritu dice claramente que en los postreros tiempos algunos apostatarán de la fe, escuchando a espíritus engañadores y a doctrinas de demonios; </a:t>
            </a:r>
          </a:p>
          <a:p>
            <a:pPr>
              <a:lnSpc>
                <a:spcPct val="120000"/>
              </a:lnSpc>
            </a:pPr>
            <a:r>
              <a:rPr lang="es-SV" b="1" dirty="0"/>
              <a:t>2Ti 3:13</a:t>
            </a:r>
            <a:r>
              <a:rPr lang="es-SV" dirty="0"/>
              <a:t>  mas los malos hombres y los engañadores irán de mal en peor, engañando y siendo engañados. </a:t>
            </a:r>
          </a:p>
          <a:p>
            <a:pPr>
              <a:lnSpc>
                <a:spcPct val="120000"/>
              </a:lnSpc>
            </a:pPr>
            <a:r>
              <a:rPr lang="es-SV" dirty="0"/>
              <a:t>2Ti 3:14  Pero persiste tú en lo que has aprendido y te persuadiste, sabiendo de quién has aprendido; </a:t>
            </a:r>
          </a:p>
          <a:p>
            <a:pPr>
              <a:lnSpc>
                <a:spcPct val="120000"/>
              </a:lnSpc>
            </a:pPr>
            <a:r>
              <a:rPr lang="es-SV" dirty="0"/>
              <a:t>2 Ti 4:1 Te encarezco delante de Dios y del Señor Jesucristo, que juzgará a los vivos y a los muertos en su manifestación y en su reino, </a:t>
            </a:r>
          </a:p>
          <a:p>
            <a:pPr>
              <a:lnSpc>
                <a:spcPct val="120000"/>
              </a:lnSpc>
            </a:pPr>
            <a:r>
              <a:rPr lang="es-SV" dirty="0"/>
              <a:t>2Ti 4:2  que prediques la palabra; que instes a tiempo y fuera de tiempo; redarguye, reprende, exhorta con toda paciencia y doctrina. </a:t>
            </a:r>
          </a:p>
          <a:p>
            <a:pPr>
              <a:lnSpc>
                <a:spcPct val="120000"/>
              </a:lnSpc>
            </a:pPr>
            <a:r>
              <a:rPr lang="es-SV" dirty="0"/>
              <a:t>2Ti 4:3  Porque vendrá tiempo cuando no sufrirán la sana doctrina, sino que teniendo comezón de oír, se amontonarán maestros conforme a sus propias concupiscencias, </a:t>
            </a:r>
          </a:p>
          <a:p>
            <a:pPr>
              <a:lnSpc>
                <a:spcPct val="120000"/>
              </a:lnSpc>
            </a:pPr>
            <a:r>
              <a:rPr lang="es-SV" dirty="0"/>
              <a:t>2Ti 4:4  y apartarán de la verdad el oído y se volverán a las fábulas. </a:t>
            </a:r>
          </a:p>
          <a:p>
            <a:pPr>
              <a:lnSpc>
                <a:spcPct val="120000"/>
              </a:lnSpc>
            </a:pPr>
            <a:r>
              <a:rPr lang="es-SV" dirty="0" err="1"/>
              <a:t>Heb</a:t>
            </a:r>
            <a:r>
              <a:rPr lang="es-SV" dirty="0"/>
              <a:t> 13:9  No os dejéis llevar de doctrinas diversas y extrañas; porque buena cosa es afirmar el corazón con la gracia, no con viandas, que nunca aprovecharon a los que se han ocupado de ellas. </a:t>
            </a:r>
          </a:p>
          <a:p>
            <a:pPr>
              <a:lnSpc>
                <a:spcPct val="120000"/>
              </a:lnSpc>
            </a:pPr>
            <a:r>
              <a:rPr lang="es-SV" dirty="0"/>
              <a:t>2Jn 1:9  Cualquiera que se extravía, y no persevera en la doctrina de Cristo, no tiene a Dios; el que persevera en la doctrina de Cristo, ése sí tiene al Padre y al Hijo. </a:t>
            </a:r>
          </a:p>
          <a:p>
            <a:pPr>
              <a:lnSpc>
                <a:spcPct val="120000"/>
              </a:lnSpc>
            </a:pPr>
            <a:r>
              <a:rPr lang="es-SV" dirty="0"/>
              <a:t>2Jn 1:10  Si alguno viene a vosotros, y no trae esta doctrina, no lo recibáis en casa, ni le digáis: ¡Bienvenido! </a:t>
            </a:r>
          </a:p>
          <a:p>
            <a:pPr>
              <a:lnSpc>
                <a:spcPct val="120000"/>
              </a:lnSpc>
            </a:pPr>
            <a:r>
              <a:rPr lang="es-SV" dirty="0"/>
              <a:t>2Jn 1:11  Porque el que le dice: ¡Bienvenido! participa en sus malas obras. </a:t>
            </a:r>
          </a:p>
          <a:p>
            <a:endParaRPr lang="es-SV" dirty="0"/>
          </a:p>
          <a:p>
            <a:endParaRPr lang="es-SV" dirty="0"/>
          </a:p>
          <a:p>
            <a:endParaRPr lang="es-SV" dirty="0"/>
          </a:p>
          <a:p>
            <a:endParaRPr lang="es-SV" dirty="0"/>
          </a:p>
        </p:txBody>
      </p:sp>
    </p:spTree>
    <p:extLst>
      <p:ext uri="{BB962C8B-B14F-4D97-AF65-F5344CB8AC3E}">
        <p14:creationId xmlns:p14="http://schemas.microsoft.com/office/powerpoint/2010/main" val="1164280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9</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345989" y="939113"/>
            <a:ext cx="11714206" cy="5840627"/>
          </a:xfrm>
        </p:spPr>
        <p:txBody>
          <a:bodyPr>
            <a:normAutofit fontScale="62500" lnSpcReduction="20000"/>
          </a:bodyPr>
          <a:lstStyle/>
          <a:p>
            <a:pPr marL="0" indent="0">
              <a:buNone/>
            </a:pPr>
            <a:r>
              <a:rPr lang="es-SV" dirty="0"/>
              <a:t>El estudio de la doctrina bíblica es extremadamente importante por las siguientes razones:</a:t>
            </a:r>
          </a:p>
          <a:p>
            <a:pPr marL="0" indent="0">
              <a:buNone/>
            </a:pPr>
            <a:endParaRPr lang="es-SV" dirty="0"/>
          </a:p>
          <a:p>
            <a:r>
              <a:rPr lang="es-SV" b="1" dirty="0"/>
              <a:t>E. PRODUCE HOMBRES DE DIOS – LOS QUE ESCUDRIÑAN LA PALABRA: </a:t>
            </a:r>
            <a:r>
              <a:rPr lang="pt-BR" dirty="0"/>
              <a:t>Vea: Josué </a:t>
            </a:r>
            <a:r>
              <a:rPr lang="pt-BR" i="1" dirty="0"/>
              <a:t>1:8; Hechos 17:10 -12 ; 2 Timoteo 3:16-17</a:t>
            </a:r>
            <a:r>
              <a:rPr lang="pt-BR" dirty="0"/>
              <a:t>.</a:t>
            </a:r>
          </a:p>
          <a:p>
            <a:pPr>
              <a:lnSpc>
                <a:spcPct val="120000"/>
              </a:lnSpc>
            </a:pPr>
            <a:r>
              <a:rPr lang="es-SV" dirty="0" err="1"/>
              <a:t>Jos</a:t>
            </a:r>
            <a:r>
              <a:rPr lang="es-SV" dirty="0"/>
              <a:t> 1:8  Nunca se apartará de tu boca este libro de la ley, sino que de día y de noche meditarás en él, para que guardes y hagas conforme a todo lo que en él está escrito; porque entonces harás prosperar tu camino, y todo te saldrá bien. </a:t>
            </a:r>
          </a:p>
          <a:p>
            <a:pPr>
              <a:lnSpc>
                <a:spcPct val="120000"/>
              </a:lnSpc>
            </a:pPr>
            <a:endParaRPr lang="es-SV" dirty="0"/>
          </a:p>
          <a:p>
            <a:pPr>
              <a:lnSpc>
                <a:spcPct val="120000"/>
              </a:lnSpc>
            </a:pPr>
            <a:r>
              <a:rPr lang="es-SV" dirty="0" err="1"/>
              <a:t>Hech</a:t>
            </a:r>
            <a:r>
              <a:rPr lang="es-SV" dirty="0"/>
              <a:t> 17:10  Inmediatamente, los hermanos enviaron de noche a Pablo y a </a:t>
            </a:r>
            <a:r>
              <a:rPr lang="es-SV" dirty="0" err="1"/>
              <a:t>Silas</a:t>
            </a:r>
            <a:r>
              <a:rPr lang="es-SV" dirty="0"/>
              <a:t> hasta </a:t>
            </a:r>
            <a:r>
              <a:rPr lang="es-SV" dirty="0" err="1"/>
              <a:t>Berea</a:t>
            </a:r>
            <a:r>
              <a:rPr lang="es-SV" dirty="0"/>
              <a:t>. Y ellos, habiendo llegado, entraron en la sinagoga de los judíos. </a:t>
            </a:r>
          </a:p>
          <a:p>
            <a:pPr>
              <a:lnSpc>
                <a:spcPct val="120000"/>
              </a:lnSpc>
            </a:pPr>
            <a:r>
              <a:rPr lang="es-SV" dirty="0" err="1"/>
              <a:t>Hech</a:t>
            </a:r>
            <a:r>
              <a:rPr lang="es-SV" dirty="0"/>
              <a:t> 17:11  Y éstos eran más nobles que los que estaban en Tesalónica, pues recibieron la palabra con toda solicitud, escudriñando cada día las Escrituras para ver si estas cosas eran así. </a:t>
            </a:r>
          </a:p>
          <a:p>
            <a:pPr>
              <a:lnSpc>
                <a:spcPct val="120000"/>
              </a:lnSpc>
            </a:pPr>
            <a:r>
              <a:rPr lang="es-SV" dirty="0" err="1"/>
              <a:t>Hech</a:t>
            </a:r>
            <a:r>
              <a:rPr lang="es-SV" dirty="0"/>
              <a:t> 17:12  Así que creyeron muchos de ellos, y mujeres griegas de distinción, y no pocos hombres. </a:t>
            </a:r>
          </a:p>
          <a:p>
            <a:pPr>
              <a:lnSpc>
                <a:spcPct val="120000"/>
              </a:lnSpc>
            </a:pPr>
            <a:endParaRPr lang="es-SV" dirty="0"/>
          </a:p>
          <a:p>
            <a:pPr>
              <a:lnSpc>
                <a:spcPct val="120000"/>
              </a:lnSpc>
            </a:pPr>
            <a:r>
              <a:rPr lang="es-SV" b="1" dirty="0"/>
              <a:t>2Ti 3:16</a:t>
            </a:r>
            <a:r>
              <a:rPr lang="es-SV" dirty="0"/>
              <a:t>  Toda la Escritura es inspirada por Dios, y útil para enseñar, para redargüir, para corregir, para instruir en justicia, </a:t>
            </a:r>
          </a:p>
          <a:p>
            <a:pPr>
              <a:lnSpc>
                <a:spcPct val="120000"/>
              </a:lnSpc>
            </a:pPr>
            <a:r>
              <a:rPr lang="es-SV" dirty="0"/>
              <a:t>2Ti 3:17  a fin de que el hombre de Dios sea perfecto, enteramente preparado para toda buena obra.</a:t>
            </a:r>
          </a:p>
          <a:p>
            <a:pPr>
              <a:lnSpc>
                <a:spcPct val="120000"/>
              </a:lnSpc>
            </a:pPr>
            <a:endParaRPr lang="es-SV" dirty="0"/>
          </a:p>
          <a:p>
            <a:endParaRPr lang="es-SV" dirty="0"/>
          </a:p>
          <a:p>
            <a:endParaRPr lang="es-SV" dirty="0"/>
          </a:p>
          <a:p>
            <a:endParaRPr lang="pt-BR" dirty="0"/>
          </a:p>
        </p:txBody>
      </p:sp>
    </p:spTree>
    <p:extLst>
      <p:ext uri="{BB962C8B-B14F-4D97-AF65-F5344CB8AC3E}">
        <p14:creationId xmlns:p14="http://schemas.microsoft.com/office/powerpoint/2010/main" val="2247580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10</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IMPORTANCIA DE LA SANA DOCTRINA</a:t>
            </a:r>
          </a:p>
        </p:txBody>
      </p:sp>
      <p:sp>
        <p:nvSpPr>
          <p:cNvPr id="5" name="Content Placeholder 2"/>
          <p:cNvSpPr>
            <a:spLocks noGrp="1"/>
          </p:cNvSpPr>
          <p:nvPr>
            <p:ph idx="1"/>
          </p:nvPr>
        </p:nvSpPr>
        <p:spPr>
          <a:xfrm>
            <a:off x="510746" y="1005016"/>
            <a:ext cx="10997513" cy="5609968"/>
          </a:xfrm>
        </p:spPr>
        <p:txBody>
          <a:bodyPr>
            <a:normAutofit fontScale="92500" lnSpcReduction="20000"/>
          </a:bodyPr>
          <a:lstStyle/>
          <a:p>
            <a:pPr marL="0" indent="0">
              <a:buNone/>
            </a:pPr>
            <a:r>
              <a:rPr lang="es-SV" dirty="0"/>
              <a:t>El estudio de la doctrina bíblica es extremadamente importante por las siguientes razones:</a:t>
            </a:r>
          </a:p>
          <a:p>
            <a:pPr marL="0" indent="0">
              <a:buNone/>
            </a:pPr>
            <a:endParaRPr lang="es-SV" dirty="0"/>
          </a:p>
          <a:p>
            <a:r>
              <a:rPr lang="es-SV" b="1" dirty="0"/>
              <a:t>F. MODELA EL CARÁCTER </a:t>
            </a:r>
            <a:r>
              <a:rPr lang="es-SV" dirty="0"/>
              <a:t>—</a:t>
            </a:r>
            <a:r>
              <a:rPr lang="es-SV" dirty="0" err="1"/>
              <a:t>Deut</a:t>
            </a:r>
            <a:r>
              <a:rPr lang="es-SV" dirty="0"/>
              <a:t> 17:18-20</a:t>
            </a:r>
          </a:p>
          <a:p>
            <a:endParaRPr lang="es-SV" dirty="0"/>
          </a:p>
          <a:p>
            <a:pPr>
              <a:lnSpc>
                <a:spcPct val="110000"/>
              </a:lnSpc>
            </a:pPr>
            <a:r>
              <a:rPr lang="es-SV" dirty="0" err="1"/>
              <a:t>Deu</a:t>
            </a:r>
            <a:r>
              <a:rPr lang="es-SV" dirty="0"/>
              <a:t> 17:18  Y cuando se siente sobre el trono de su reino, entonces escribirá para sí en un libro una copia de esta ley, del original que está al cuidado de los sacerdotes levitas; </a:t>
            </a:r>
          </a:p>
          <a:p>
            <a:pPr>
              <a:lnSpc>
                <a:spcPct val="110000"/>
              </a:lnSpc>
            </a:pPr>
            <a:r>
              <a:rPr lang="es-SV" dirty="0" err="1"/>
              <a:t>Deu</a:t>
            </a:r>
            <a:r>
              <a:rPr lang="es-SV" dirty="0"/>
              <a:t> 17:19  y lo tendrá consigo, y leerá en él todos los días de su vida, para que aprenda a temer a Jehová su Dios, para guardar todas las palabras de esta ley y estos estatutos, para ponerlos por obra; </a:t>
            </a:r>
          </a:p>
          <a:p>
            <a:pPr>
              <a:lnSpc>
                <a:spcPct val="110000"/>
              </a:lnSpc>
            </a:pPr>
            <a:r>
              <a:rPr lang="es-SV" dirty="0" err="1"/>
              <a:t>Deu</a:t>
            </a:r>
            <a:r>
              <a:rPr lang="es-SV" dirty="0"/>
              <a:t> 17:20  para que no se eleve su corazón sobre sus hermanos, ni se aparte del mandamiento a diestra ni a siniestra; a fin de que prolongue sus días en su reino, él y sus hijos, en medio de Israel.</a:t>
            </a:r>
          </a:p>
          <a:p>
            <a:endParaRPr lang="es-SV" dirty="0"/>
          </a:p>
        </p:txBody>
      </p:sp>
    </p:spTree>
    <p:extLst>
      <p:ext uri="{BB962C8B-B14F-4D97-AF65-F5344CB8AC3E}">
        <p14:creationId xmlns:p14="http://schemas.microsoft.com/office/powerpoint/2010/main" val="1971848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05070" y="1058898"/>
            <a:ext cx="11547565" cy="679696"/>
          </a:xfrm>
          <a:ln>
            <a:solidFill>
              <a:srgbClr val="007DDA"/>
            </a:solidFill>
          </a:ln>
        </p:spPr>
        <p:txBody>
          <a:bodyPr>
            <a:normAutofit fontScale="90000"/>
          </a:bodyPr>
          <a:lstStyle/>
          <a:p>
            <a:r>
              <a:rPr lang="es-MX" sz="4800" b="1" dirty="0">
                <a:latin typeface="Arial" panose="020B0604020202020204" pitchFamily="34" charset="0"/>
                <a:cs typeface="Arial" panose="020B0604020202020204" pitchFamily="34" charset="0"/>
              </a:rPr>
              <a:t>¿QUÉ RESPONDE LA SANA DOCTRINA?</a:t>
            </a:r>
            <a:endParaRPr lang="es-SV" sz="4800" b="1"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a:xfrm>
            <a:off x="9312812" y="6400417"/>
            <a:ext cx="2743200" cy="365125"/>
          </a:xfrm>
        </p:spPr>
        <p:txBody>
          <a:bodyPr/>
          <a:lstStyle/>
          <a:p>
            <a:fld id="{E9571152-3B6F-4918-92A0-E6A0828E28E7}" type="slidenum">
              <a:rPr lang="es-ES" b="1" smtClean="0">
                <a:solidFill>
                  <a:schemeClr val="tx1"/>
                </a:solidFill>
              </a:rPr>
              <a:t>11</a:t>
            </a:fld>
            <a:endParaRPr lang="es-ES" b="1" dirty="0">
              <a:solidFill>
                <a:schemeClr val="tx1"/>
              </a:solidFill>
            </a:endParaRPr>
          </a:p>
        </p:txBody>
      </p:sp>
      <p:sp>
        <p:nvSpPr>
          <p:cNvPr id="5" name="Título 1"/>
          <p:cNvSpPr txBox="1">
            <a:spLocks/>
          </p:cNvSpPr>
          <p:nvPr/>
        </p:nvSpPr>
        <p:spPr>
          <a:xfrm>
            <a:off x="305071" y="215617"/>
            <a:ext cx="11547565" cy="765895"/>
          </a:xfrm>
          <a:prstGeom prst="rect">
            <a:avLst/>
          </a:prstGeom>
          <a:ln>
            <a:solidFill>
              <a:srgbClr val="007DDA"/>
            </a:solidFill>
          </a:ln>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5400" b="1" dirty="0">
                <a:latin typeface="Arial" panose="020B0604020202020204" pitchFamily="34" charset="0"/>
                <a:cs typeface="Arial" panose="020B0604020202020204" pitchFamily="34" charset="0"/>
              </a:rPr>
              <a:t>TEMA</a:t>
            </a:r>
            <a:endParaRPr lang="es-SV" sz="5400" b="1" dirty="0">
              <a:latin typeface="Arial" panose="020B0604020202020204" pitchFamily="34" charset="0"/>
              <a:cs typeface="Arial" panose="020B0604020202020204" pitchFamily="34" charset="0"/>
            </a:endParaRPr>
          </a:p>
        </p:txBody>
      </p:sp>
      <p:sp>
        <p:nvSpPr>
          <p:cNvPr id="6" name="Título 1"/>
          <p:cNvSpPr txBox="1">
            <a:spLocks/>
          </p:cNvSpPr>
          <p:nvPr/>
        </p:nvSpPr>
        <p:spPr>
          <a:xfrm>
            <a:off x="305070" y="1866314"/>
            <a:ext cx="11547565" cy="4786155"/>
          </a:xfrm>
          <a:prstGeom prst="rect">
            <a:avLst/>
          </a:prstGeom>
          <a:ln>
            <a:solidFill>
              <a:srgbClr val="007DDA"/>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20000"/>
              </a:lnSpc>
            </a:pPr>
            <a:r>
              <a:rPr lang="es-MX" sz="1300" b="1" dirty="0">
                <a:latin typeface="Arial" panose="020B0604020202020204" pitchFamily="34" charset="0"/>
                <a:cs typeface="Arial" panose="020B0604020202020204" pitchFamily="34" charset="0"/>
              </a:rPr>
              <a:t>LA SANA DOCTRINA, ES EL MENSAJE DE DIOS PARA LOS HOMBRES, LA CUAL SE ENCARGA DE RESPONDER LAS SIGUIENTES PREGUNTAS:</a:t>
            </a:r>
          </a:p>
          <a:p>
            <a:pPr algn="just">
              <a:lnSpc>
                <a:spcPct val="120000"/>
              </a:lnSpc>
            </a:pPr>
            <a:r>
              <a:rPr lang="es-MX" sz="1300" b="1" dirty="0">
                <a:latin typeface="Arial" panose="020B0604020202020204" pitchFamily="34" charset="0"/>
                <a:cs typeface="Arial" panose="020B0604020202020204" pitchFamily="34" charset="0"/>
              </a:rPr>
              <a:t> </a:t>
            </a:r>
            <a:endParaRPr lang="es-MX" sz="1300" b="1" dirty="0">
              <a:latin typeface="Georgia" panose="02040502050405020303" pitchFamily="18" charset="0"/>
            </a:endParaRPr>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endParaRPr lang="es-MX" sz="1300" b="1" dirty="0"/>
          </a:p>
          <a:p>
            <a:pPr algn="just">
              <a:lnSpc>
                <a:spcPct val="120000"/>
              </a:lnSpc>
            </a:pPr>
            <a:r>
              <a:rPr lang="es-MX" sz="1300" b="1" dirty="0">
                <a:latin typeface="Arial" panose="020B0604020202020204" pitchFamily="34" charset="0"/>
                <a:cs typeface="Arial" panose="020B0604020202020204" pitchFamily="34" charset="0"/>
              </a:rPr>
              <a:t>LA SANA DOCTRINA SE ENCARGA DE CONTESTAR ESTAS PREGUNTAS QUE SOLAMENTE DIOS PUEDE RESPONDER .</a:t>
            </a:r>
          </a:p>
          <a:p>
            <a:pPr algn="just">
              <a:lnSpc>
                <a:spcPct val="120000"/>
              </a:lnSpc>
            </a:pPr>
            <a:endParaRPr lang="es-MX" sz="1300" b="1" dirty="0">
              <a:latin typeface="Arial" panose="020B0604020202020204" pitchFamily="34" charset="0"/>
              <a:cs typeface="Arial" panose="020B0604020202020204" pitchFamily="34" charset="0"/>
            </a:endParaRPr>
          </a:p>
          <a:p>
            <a:pPr algn="just">
              <a:lnSpc>
                <a:spcPct val="120000"/>
              </a:lnSpc>
            </a:pPr>
            <a:r>
              <a:rPr lang="es-MX" sz="1300" b="1" dirty="0">
                <a:latin typeface="Arial" panose="020B0604020202020204" pitchFamily="34" charset="0"/>
                <a:cs typeface="Arial" panose="020B0604020202020204" pitchFamily="34" charset="0"/>
              </a:rPr>
              <a:t>CUALQUIER OPINION DIFERENTE O CONTRARIA A LA DE DIOS, SE LLAMA HEREJÍA; ES DECIR, UNA OPINIÓN ERRADA, </a:t>
            </a:r>
            <a:r>
              <a:rPr lang="es-MX" sz="1300" b="1" u="sng" dirty="0">
                <a:latin typeface="Arial" panose="020B0604020202020204" pitchFamily="34" charset="0"/>
                <a:cs typeface="Arial" panose="020B0604020202020204" pitchFamily="34" charset="0"/>
              </a:rPr>
              <a:t>QUE SE ALEJA DE LA VERDAD ESTABLECIDA POR DIOS EN LA BIBLIA</a:t>
            </a:r>
            <a:r>
              <a:rPr lang="es-MX" sz="1300" b="1" dirty="0">
                <a:latin typeface="Arial" panose="020B0604020202020204" pitchFamily="34" charset="0"/>
                <a:cs typeface="Arial" panose="020B0604020202020204" pitchFamily="34" charset="0"/>
              </a:rPr>
              <a:t>. </a:t>
            </a:r>
            <a:r>
              <a:rPr lang="es-MX" sz="1300" b="1" u="sng" dirty="0">
                <a:latin typeface="Arial" panose="020B0604020202020204" pitchFamily="34" charset="0"/>
                <a:cs typeface="Arial" panose="020B0604020202020204" pitchFamily="34" charset="0"/>
              </a:rPr>
              <a:t>TODA LA SANA DOCTRINA SE ENCUENTRA UNICAMENTE EN LA BIBLIA.</a:t>
            </a:r>
            <a:endParaRPr lang="es-SV" sz="1300" b="1" u="sng" dirty="0">
              <a:latin typeface="Arial" panose="020B0604020202020204" pitchFamily="34" charset="0"/>
              <a:cs typeface="Arial" panose="020B0604020202020204" pitchFamily="34" charset="0"/>
            </a:endParaRPr>
          </a:p>
        </p:txBody>
      </p:sp>
      <p:graphicFrame>
        <p:nvGraphicFramePr>
          <p:cNvPr id="3" name="Tabla 2">
            <a:extLst>
              <a:ext uri="{FF2B5EF4-FFF2-40B4-BE49-F238E27FC236}">
                <a16:creationId xmlns:a16="http://schemas.microsoft.com/office/drawing/2014/main" id="{28177336-D390-4AA2-A138-DF3A495BCFAD}"/>
              </a:ext>
            </a:extLst>
          </p:cNvPr>
          <p:cNvGraphicFramePr>
            <a:graphicFrameLocks noGrp="1"/>
          </p:cNvGraphicFramePr>
          <p:nvPr>
            <p:extLst>
              <p:ext uri="{D42A27DB-BD31-4B8C-83A1-F6EECF244321}">
                <p14:modId xmlns:p14="http://schemas.microsoft.com/office/powerpoint/2010/main" val="21144687"/>
              </p:ext>
            </p:extLst>
          </p:nvPr>
        </p:nvGraphicFramePr>
        <p:xfrm>
          <a:off x="1208015" y="2692865"/>
          <a:ext cx="8984609" cy="2634141"/>
        </p:xfrm>
        <a:graphic>
          <a:graphicData uri="http://schemas.openxmlformats.org/drawingml/2006/table">
            <a:tbl>
              <a:tblPr firstRow="1" bandRow="1">
                <a:tableStyleId>{5C22544A-7EE6-4342-B048-85BDC9FD1C3A}</a:tableStyleId>
              </a:tblPr>
              <a:tblGrid>
                <a:gridCol w="4192230">
                  <a:extLst>
                    <a:ext uri="{9D8B030D-6E8A-4147-A177-3AD203B41FA5}">
                      <a16:colId xmlns:a16="http://schemas.microsoft.com/office/drawing/2014/main" val="4091770268"/>
                    </a:ext>
                  </a:extLst>
                </a:gridCol>
                <a:gridCol w="4792379">
                  <a:extLst>
                    <a:ext uri="{9D8B030D-6E8A-4147-A177-3AD203B41FA5}">
                      <a16:colId xmlns:a16="http://schemas.microsoft.com/office/drawing/2014/main" val="2989696143"/>
                    </a:ext>
                  </a:extLst>
                </a:gridCol>
              </a:tblGrid>
              <a:tr h="470551">
                <a:tc>
                  <a:txBody>
                    <a:bodyPr/>
                    <a:lstStyle/>
                    <a:p>
                      <a:r>
                        <a:rPr lang="es-SV" sz="1600" b="1" dirty="0">
                          <a:solidFill>
                            <a:sysClr val="windowText" lastClr="000000"/>
                          </a:solidFill>
                          <a:latin typeface="Georgia" panose="02040502050405020303" pitchFamily="18" charset="0"/>
                        </a:rPr>
                        <a:t>1. ¿ QUE ES LA BIBLIA ?</a:t>
                      </a:r>
                      <a:endParaRPr lang="es-ES" sz="1600" b="1" dirty="0">
                        <a:solidFill>
                          <a:sysClr val="windowText" lastClr="000000"/>
                        </a:solidFill>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SV" sz="1600" b="1" kern="1200" dirty="0">
                          <a:solidFill>
                            <a:sysClr val="windowText" lastClr="000000"/>
                          </a:solidFill>
                          <a:latin typeface="Georgia" panose="02040502050405020303" pitchFamily="18" charset="0"/>
                          <a:ea typeface="+mn-ea"/>
                          <a:cs typeface="+mn-cs"/>
                        </a:rPr>
                        <a:t>6. ¿ QUIEN ES EL HOMBRE  ?</a:t>
                      </a:r>
                      <a:endParaRPr lang="es-ES" sz="1600" b="1" kern="1200" dirty="0">
                        <a:solidFill>
                          <a:sysClr val="windowText" lastClr="00000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007139982"/>
                  </a:ext>
                </a:extLst>
              </a:tr>
              <a:tr h="470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SV" sz="1600" b="1" dirty="0">
                          <a:latin typeface="Georgia" panose="02040502050405020303" pitchFamily="18" charset="0"/>
                        </a:rPr>
                        <a:t>2. ¿ QUIEN ES DIOS – EL PADRE ?</a:t>
                      </a:r>
                      <a:endParaRPr lang="es-E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SV" sz="1600" b="1" dirty="0">
                          <a:solidFill>
                            <a:sysClr val="windowText" lastClr="000000"/>
                          </a:solidFill>
                          <a:latin typeface="Georgia" panose="02040502050405020303" pitchFamily="18" charset="0"/>
                        </a:rPr>
                        <a:t>7. ¿ QUE ES EL PECADO?</a:t>
                      </a:r>
                      <a:endParaRPr lang="es-ES" sz="1600" b="1" dirty="0">
                        <a:solidFill>
                          <a:sysClr val="windowText" lastClr="000000"/>
                        </a:solidFill>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8543044"/>
                  </a:ext>
                </a:extLst>
              </a:tr>
              <a:tr h="470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SV" sz="1600" b="1" dirty="0">
                          <a:latin typeface="Georgia" panose="02040502050405020303" pitchFamily="18" charset="0"/>
                        </a:rPr>
                        <a:t>3. ¿ QUIEN ES CRISTO ?</a:t>
                      </a:r>
                      <a:endParaRPr lang="es-E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SV" sz="1600" b="1" dirty="0">
                          <a:latin typeface="Georgia" panose="02040502050405020303" pitchFamily="18" charset="0"/>
                        </a:rPr>
                        <a:t>8. ¿ QUE ES LA SALVACIÓN ?</a:t>
                      </a:r>
                      <a:endParaRPr lang="es-E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7352308"/>
                  </a:ext>
                </a:extLst>
              </a:tr>
              <a:tr h="470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SV" sz="1600" b="1" dirty="0">
                          <a:latin typeface="Georgia" panose="02040502050405020303" pitchFamily="18" charset="0"/>
                        </a:rPr>
                        <a:t>4. ¿ QUIEN ES EL ESPÍRITU SANTO ?</a:t>
                      </a:r>
                      <a:endParaRPr lang="es-E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SV" sz="1600" b="1" dirty="0">
                          <a:latin typeface="Georgia" panose="02040502050405020303" pitchFamily="18" charset="0"/>
                        </a:rPr>
                        <a:t>9. ¿ QUE ES LA IGLESIA ?</a:t>
                      </a:r>
                      <a:endParaRPr lang="es-E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7940896"/>
                  </a:ext>
                </a:extLst>
              </a:tr>
              <a:tr h="751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SV" sz="1600" b="1" dirty="0">
                          <a:latin typeface="Georgia" panose="02040502050405020303" pitchFamily="18" charset="0"/>
                        </a:rPr>
                        <a:t>5. ¿ QUIENES SON LOS ÁNGELES ?</a:t>
                      </a:r>
                      <a:endParaRPr lang="es-E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SV" sz="1600" b="1" kern="1200" dirty="0">
                          <a:solidFill>
                            <a:schemeClr val="dk1"/>
                          </a:solidFill>
                          <a:latin typeface="Georgia" panose="02040502050405020303" pitchFamily="18" charset="0"/>
                          <a:ea typeface="+mn-ea"/>
                          <a:cs typeface="+mn-cs"/>
                        </a:rPr>
                        <a:t>10. ¿ QUÉ SUCEDERÁ AL FINAL DE LOS ÚLTIMOS TIEMPOS?</a:t>
                      </a:r>
                      <a:endParaRPr lang="es-ES" sz="1600" b="1" kern="1200" dirty="0">
                        <a:solidFill>
                          <a:schemeClr val="dk1"/>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727022"/>
                  </a:ext>
                </a:extLst>
              </a:tr>
            </a:tbl>
          </a:graphicData>
        </a:graphic>
      </p:graphicFrame>
    </p:spTree>
    <p:extLst>
      <p:ext uri="{BB962C8B-B14F-4D97-AF65-F5344CB8AC3E}">
        <p14:creationId xmlns:p14="http://schemas.microsoft.com/office/powerpoint/2010/main" val="1470450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par>
                          <p:cTn id="13" fill="hold">
                            <p:stCondLst>
                              <p:cond delay="2000"/>
                            </p:stCondLst>
                            <p:childTnLst>
                              <p:par>
                                <p:cTn id="14" presetID="1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plus(in)">
                                      <p:cBhvr>
                                        <p:cTn id="16" dur="2000"/>
                                        <p:tgtEl>
                                          <p:spTgt spid="6"/>
                                        </p:tgtEl>
                                      </p:cBhvr>
                                    </p:animEffect>
                                  </p:childTnLst>
                                </p:cTn>
                              </p:par>
                            </p:childTnLst>
                          </p:cTn>
                        </p:par>
                        <p:par>
                          <p:cTn id="17" fill="hold">
                            <p:stCondLst>
                              <p:cond delay="40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own Arrow 11"/>
          <p:cNvSpPr/>
          <p:nvPr/>
        </p:nvSpPr>
        <p:spPr>
          <a:xfrm>
            <a:off x="1471706" y="1214579"/>
            <a:ext cx="420130" cy="331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 name="CuadroTexto 1"/>
          <p:cNvSpPr txBox="1"/>
          <p:nvPr/>
        </p:nvSpPr>
        <p:spPr>
          <a:xfrm>
            <a:off x="225016" y="75604"/>
            <a:ext cx="11636679" cy="5909310"/>
          </a:xfrm>
          <a:prstGeom prst="rect">
            <a:avLst/>
          </a:prstGeom>
          <a:noFill/>
        </p:spPr>
        <p:txBody>
          <a:bodyPr wrap="square" rtlCol="0">
            <a:spAutoFit/>
          </a:bodyPr>
          <a:lstStyle/>
          <a:p>
            <a:endParaRPr lang="es-MX" b="1" dirty="0"/>
          </a:p>
          <a:p>
            <a:endParaRPr lang="es-MX" b="1" dirty="0"/>
          </a:p>
          <a:p>
            <a:endParaRPr lang="es-MX" b="1" dirty="0"/>
          </a:p>
          <a:p>
            <a:r>
              <a:rPr lang="es-MX" b="1" dirty="0"/>
              <a:t>LA SANA DOCTRINA ES LO QUE</a:t>
            </a:r>
            <a:r>
              <a:rPr lang="es-MX" dirty="0"/>
              <a:t>:                                                                                                                        </a:t>
            </a:r>
            <a:r>
              <a:rPr lang="es-MX" b="1" dirty="0"/>
              <a:t>Y SE LLAMA</a:t>
            </a:r>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pPr marL="342900" indent="-342900">
              <a:buAutoNum type="arabicParenR" startAt="2"/>
            </a:pPr>
            <a:endParaRPr lang="es-MX" dirty="0"/>
          </a:p>
        </p:txBody>
      </p:sp>
      <p:sp>
        <p:nvSpPr>
          <p:cNvPr id="4" name="Marcador de número de diapositiva 3"/>
          <p:cNvSpPr>
            <a:spLocks noGrp="1"/>
          </p:cNvSpPr>
          <p:nvPr>
            <p:ph type="sldNum" sz="quarter" idx="12"/>
          </p:nvPr>
        </p:nvSpPr>
        <p:spPr>
          <a:xfrm>
            <a:off x="9399845" y="6357565"/>
            <a:ext cx="2461850" cy="189003"/>
          </a:xfrm>
        </p:spPr>
        <p:txBody>
          <a:bodyPr/>
          <a:lstStyle/>
          <a:p>
            <a:fld id="{E9571152-3B6F-4918-92A0-E6A0828E28E7}" type="slidenum">
              <a:rPr lang="es-ES" smtClean="0"/>
              <a:t>12</a:t>
            </a:fld>
            <a:endParaRPr lang="es-ES"/>
          </a:p>
        </p:txBody>
      </p:sp>
      <p:sp>
        <p:nvSpPr>
          <p:cNvPr id="5" name="Rectángulo 4"/>
          <p:cNvSpPr/>
          <p:nvPr/>
        </p:nvSpPr>
        <p:spPr>
          <a:xfrm>
            <a:off x="225016" y="1927761"/>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6" name="Rectángulo 5"/>
          <p:cNvSpPr/>
          <p:nvPr/>
        </p:nvSpPr>
        <p:spPr>
          <a:xfrm>
            <a:off x="3584079" y="1927761"/>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DEL PADRE </a:t>
            </a:r>
            <a:endParaRPr lang="es-SV" dirty="0"/>
          </a:p>
        </p:txBody>
      </p:sp>
      <p:sp>
        <p:nvSpPr>
          <p:cNvPr id="7" name="Rectángulo 6"/>
          <p:cNvSpPr/>
          <p:nvPr/>
        </p:nvSpPr>
        <p:spPr>
          <a:xfrm>
            <a:off x="8184263" y="1915235"/>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TEOLOGIA PROPIA</a:t>
            </a:r>
            <a:endParaRPr lang="es-SV" dirty="0"/>
          </a:p>
        </p:txBody>
      </p:sp>
      <p:sp>
        <p:nvSpPr>
          <p:cNvPr id="13" name="Rectángulo 12"/>
          <p:cNvSpPr/>
          <p:nvPr/>
        </p:nvSpPr>
        <p:spPr>
          <a:xfrm>
            <a:off x="225016" y="2271154"/>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14" name="Rectángulo 13"/>
          <p:cNvSpPr/>
          <p:nvPr/>
        </p:nvSpPr>
        <p:spPr>
          <a:xfrm>
            <a:off x="3584079" y="2271154"/>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 JESUCRISTO</a:t>
            </a:r>
            <a:endParaRPr lang="es-SV" dirty="0"/>
          </a:p>
        </p:txBody>
      </p:sp>
      <p:sp>
        <p:nvSpPr>
          <p:cNvPr id="15" name="Rectángulo 14"/>
          <p:cNvSpPr/>
          <p:nvPr/>
        </p:nvSpPr>
        <p:spPr>
          <a:xfrm>
            <a:off x="8184263" y="2258628"/>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CRISTOLOGIA</a:t>
            </a:r>
            <a:endParaRPr lang="es-SV" dirty="0"/>
          </a:p>
        </p:txBody>
      </p:sp>
      <p:sp>
        <p:nvSpPr>
          <p:cNvPr id="16" name="Rectángulo 15"/>
          <p:cNvSpPr/>
          <p:nvPr/>
        </p:nvSpPr>
        <p:spPr>
          <a:xfrm>
            <a:off x="225016" y="2614547"/>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17" name="Rectángulo 16"/>
          <p:cNvSpPr/>
          <p:nvPr/>
        </p:nvSpPr>
        <p:spPr>
          <a:xfrm>
            <a:off x="3584079" y="2614547"/>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DEL ESPIRITU SANTO</a:t>
            </a:r>
            <a:endParaRPr lang="es-SV" dirty="0"/>
          </a:p>
        </p:txBody>
      </p:sp>
      <p:sp>
        <p:nvSpPr>
          <p:cNvPr id="18" name="Rectángulo 17"/>
          <p:cNvSpPr/>
          <p:nvPr/>
        </p:nvSpPr>
        <p:spPr>
          <a:xfrm>
            <a:off x="8184263" y="2602021"/>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DOCTRINA DEL ESPIRITU SANTO</a:t>
            </a:r>
            <a:endParaRPr lang="es-SV" dirty="0"/>
          </a:p>
        </p:txBody>
      </p:sp>
      <p:sp>
        <p:nvSpPr>
          <p:cNvPr id="19" name="Rectángulo 18"/>
          <p:cNvSpPr/>
          <p:nvPr/>
        </p:nvSpPr>
        <p:spPr>
          <a:xfrm>
            <a:off x="225016" y="2949551"/>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20" name="Rectángulo 19"/>
          <p:cNvSpPr/>
          <p:nvPr/>
        </p:nvSpPr>
        <p:spPr>
          <a:xfrm>
            <a:off x="3584079" y="2949551"/>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 LOS ANGELES</a:t>
            </a:r>
            <a:endParaRPr lang="es-SV" dirty="0"/>
          </a:p>
        </p:txBody>
      </p:sp>
      <p:sp>
        <p:nvSpPr>
          <p:cNvPr id="21" name="Rectángulo 20"/>
          <p:cNvSpPr/>
          <p:nvPr/>
        </p:nvSpPr>
        <p:spPr>
          <a:xfrm>
            <a:off x="8184263" y="2937025"/>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ANGELOLOGIA</a:t>
            </a:r>
            <a:endParaRPr lang="es-SV" dirty="0"/>
          </a:p>
        </p:txBody>
      </p:sp>
      <p:sp>
        <p:nvSpPr>
          <p:cNvPr id="22" name="Rectángulo 21"/>
          <p:cNvSpPr/>
          <p:nvPr/>
        </p:nvSpPr>
        <p:spPr>
          <a:xfrm>
            <a:off x="225016" y="3312473"/>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23" name="Rectángulo 22"/>
          <p:cNvSpPr/>
          <p:nvPr/>
        </p:nvSpPr>
        <p:spPr>
          <a:xfrm>
            <a:off x="3584079" y="3312473"/>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 EL HOMBRE</a:t>
            </a:r>
            <a:endParaRPr lang="es-SV" dirty="0"/>
          </a:p>
        </p:txBody>
      </p:sp>
      <p:sp>
        <p:nvSpPr>
          <p:cNvPr id="24" name="Rectángulo 23"/>
          <p:cNvSpPr/>
          <p:nvPr/>
        </p:nvSpPr>
        <p:spPr>
          <a:xfrm>
            <a:off x="8184263" y="3299947"/>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ANTROPOLOGIA</a:t>
            </a:r>
            <a:endParaRPr lang="es-SV" dirty="0"/>
          </a:p>
        </p:txBody>
      </p:sp>
      <p:sp>
        <p:nvSpPr>
          <p:cNvPr id="25" name="Rectángulo 24"/>
          <p:cNvSpPr/>
          <p:nvPr/>
        </p:nvSpPr>
        <p:spPr>
          <a:xfrm>
            <a:off x="225016" y="1605406"/>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26" name="Rectángulo 25"/>
          <p:cNvSpPr/>
          <p:nvPr/>
        </p:nvSpPr>
        <p:spPr>
          <a:xfrm>
            <a:off x="3584079" y="1605406"/>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 LAS ESCRITURAS</a:t>
            </a:r>
            <a:endParaRPr lang="es-SV" dirty="0"/>
          </a:p>
        </p:txBody>
      </p:sp>
      <p:sp>
        <p:nvSpPr>
          <p:cNvPr id="27" name="Rectángulo 26"/>
          <p:cNvSpPr/>
          <p:nvPr/>
        </p:nvSpPr>
        <p:spPr>
          <a:xfrm>
            <a:off x="8184263" y="1592880"/>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BIBLIOLOGIA</a:t>
            </a:r>
            <a:endParaRPr lang="es-SV" dirty="0"/>
          </a:p>
        </p:txBody>
      </p:sp>
      <p:sp>
        <p:nvSpPr>
          <p:cNvPr id="28" name="Rectángulo 27"/>
          <p:cNvSpPr/>
          <p:nvPr/>
        </p:nvSpPr>
        <p:spPr>
          <a:xfrm>
            <a:off x="225016" y="3681125"/>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29" name="Rectángulo 28"/>
          <p:cNvSpPr/>
          <p:nvPr/>
        </p:nvSpPr>
        <p:spPr>
          <a:xfrm>
            <a:off x="3584079" y="3681125"/>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DEL PECADO</a:t>
            </a:r>
            <a:endParaRPr lang="es-SV" dirty="0"/>
          </a:p>
        </p:txBody>
      </p:sp>
      <p:sp>
        <p:nvSpPr>
          <p:cNvPr id="30" name="Rectángulo 29"/>
          <p:cNvSpPr/>
          <p:nvPr/>
        </p:nvSpPr>
        <p:spPr>
          <a:xfrm>
            <a:off x="8184263" y="3668599"/>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HAMARTIOLOGIA</a:t>
            </a:r>
            <a:endParaRPr lang="es-SV" dirty="0"/>
          </a:p>
        </p:txBody>
      </p:sp>
      <p:sp>
        <p:nvSpPr>
          <p:cNvPr id="31" name="Rectángulo 30"/>
          <p:cNvSpPr/>
          <p:nvPr/>
        </p:nvSpPr>
        <p:spPr>
          <a:xfrm>
            <a:off x="225016" y="4047369"/>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32" name="Rectángulo 31"/>
          <p:cNvSpPr/>
          <p:nvPr/>
        </p:nvSpPr>
        <p:spPr>
          <a:xfrm>
            <a:off x="3584079" y="4047369"/>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 LA SALVACION</a:t>
            </a:r>
            <a:endParaRPr lang="es-SV" dirty="0"/>
          </a:p>
        </p:txBody>
      </p:sp>
      <p:sp>
        <p:nvSpPr>
          <p:cNvPr id="33" name="Rectángulo 32"/>
          <p:cNvSpPr/>
          <p:nvPr/>
        </p:nvSpPr>
        <p:spPr>
          <a:xfrm>
            <a:off x="8184263" y="4034843"/>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SOTERIOLOGIA</a:t>
            </a:r>
            <a:endParaRPr lang="es-SV" dirty="0"/>
          </a:p>
        </p:txBody>
      </p:sp>
      <p:sp>
        <p:nvSpPr>
          <p:cNvPr id="34" name="Rectángulo 33"/>
          <p:cNvSpPr/>
          <p:nvPr/>
        </p:nvSpPr>
        <p:spPr>
          <a:xfrm>
            <a:off x="225016" y="4365654"/>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35" name="Rectángulo 34"/>
          <p:cNvSpPr/>
          <p:nvPr/>
        </p:nvSpPr>
        <p:spPr>
          <a:xfrm>
            <a:off x="3584079" y="4365654"/>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 LA IGLESIA</a:t>
            </a:r>
            <a:endParaRPr lang="es-SV" dirty="0"/>
          </a:p>
        </p:txBody>
      </p:sp>
      <p:sp>
        <p:nvSpPr>
          <p:cNvPr id="36" name="Rectángulo 35"/>
          <p:cNvSpPr/>
          <p:nvPr/>
        </p:nvSpPr>
        <p:spPr>
          <a:xfrm>
            <a:off x="8184263" y="4353128"/>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ECLESIOLOGIA</a:t>
            </a:r>
            <a:endParaRPr lang="es-SV" dirty="0"/>
          </a:p>
        </p:txBody>
      </p:sp>
      <p:sp>
        <p:nvSpPr>
          <p:cNvPr id="37" name="Rectángulo 36"/>
          <p:cNvSpPr/>
          <p:nvPr/>
        </p:nvSpPr>
        <p:spPr>
          <a:xfrm>
            <a:off x="225016" y="4693691"/>
            <a:ext cx="2844461"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DIOS DICE  </a:t>
            </a:r>
            <a:endParaRPr lang="es-SV" dirty="0"/>
          </a:p>
        </p:txBody>
      </p:sp>
      <p:sp>
        <p:nvSpPr>
          <p:cNvPr id="38" name="Rectángulo 37"/>
          <p:cNvSpPr/>
          <p:nvPr/>
        </p:nvSpPr>
        <p:spPr>
          <a:xfrm>
            <a:off x="3584079" y="4693691"/>
            <a:ext cx="3876790"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DEL FINAL DE LOS TIEMPOS</a:t>
            </a:r>
            <a:endParaRPr lang="es-SV" dirty="0"/>
          </a:p>
        </p:txBody>
      </p:sp>
      <p:sp>
        <p:nvSpPr>
          <p:cNvPr id="39" name="Rectángulo 38"/>
          <p:cNvSpPr/>
          <p:nvPr/>
        </p:nvSpPr>
        <p:spPr>
          <a:xfrm>
            <a:off x="8184263" y="4681165"/>
            <a:ext cx="3300265" cy="22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ESCATOLOGIA</a:t>
            </a:r>
            <a:endParaRPr lang="es-SV" dirty="0"/>
          </a:p>
        </p:txBody>
      </p:sp>
      <p:grpSp>
        <p:nvGrpSpPr>
          <p:cNvPr id="10" name="Grupo 9"/>
          <p:cNvGrpSpPr/>
          <p:nvPr/>
        </p:nvGrpSpPr>
        <p:grpSpPr>
          <a:xfrm>
            <a:off x="497541" y="1424770"/>
            <a:ext cx="2613034" cy="3978144"/>
            <a:chOff x="351692" y="311657"/>
            <a:chExt cx="3256884" cy="6310823"/>
          </a:xfrm>
        </p:grpSpPr>
        <p:sp>
          <p:nvSpPr>
            <p:cNvPr id="3" name="Elipse 2"/>
            <p:cNvSpPr/>
            <p:nvPr/>
          </p:nvSpPr>
          <p:spPr>
            <a:xfrm>
              <a:off x="351692" y="311657"/>
              <a:ext cx="2952047" cy="62319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cxnSp>
          <p:nvCxnSpPr>
            <p:cNvPr id="9" name="Conector recto de flecha 8"/>
            <p:cNvCxnSpPr/>
            <p:nvPr/>
          </p:nvCxnSpPr>
          <p:spPr>
            <a:xfrm flipH="1" flipV="1">
              <a:off x="2633885" y="6048381"/>
              <a:ext cx="974691" cy="57409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CuadroTexto 10"/>
          <p:cNvSpPr txBox="1"/>
          <p:nvPr/>
        </p:nvSpPr>
        <p:spPr>
          <a:xfrm>
            <a:off x="3110575" y="5328772"/>
            <a:ext cx="7397349" cy="646331"/>
          </a:xfrm>
          <a:prstGeom prst="rect">
            <a:avLst/>
          </a:prstGeom>
          <a:noFill/>
          <a:ln w="28575">
            <a:solidFill>
              <a:srgbClr val="44FF09"/>
            </a:solidFill>
          </a:ln>
        </p:spPr>
        <p:txBody>
          <a:bodyPr wrap="square" rtlCol="0">
            <a:spAutoFit/>
          </a:bodyPr>
          <a:lstStyle/>
          <a:p>
            <a:r>
              <a:rPr lang="es-MX" b="1" dirty="0"/>
              <a:t>LA SANA DOCTRINA PROVIENE DE LO QUE DIOS DICE EN LA BIBLIA  Y NO EL HOMBRE</a:t>
            </a:r>
            <a:endParaRPr lang="es-SV" b="1" dirty="0"/>
          </a:p>
        </p:txBody>
      </p:sp>
      <p:sp>
        <p:nvSpPr>
          <p:cNvPr id="8" name="CuadroTexto 7">
            <a:extLst>
              <a:ext uri="{FF2B5EF4-FFF2-40B4-BE49-F238E27FC236}">
                <a16:creationId xmlns:a16="http://schemas.microsoft.com/office/drawing/2014/main" id="{76FD9C15-3465-4DA4-92B4-A17F7301FD15}"/>
              </a:ext>
            </a:extLst>
          </p:cNvPr>
          <p:cNvSpPr txBox="1"/>
          <p:nvPr/>
        </p:nvSpPr>
        <p:spPr>
          <a:xfrm>
            <a:off x="679508" y="211698"/>
            <a:ext cx="10586907" cy="461665"/>
          </a:xfrm>
          <a:prstGeom prst="rect">
            <a:avLst/>
          </a:prstGeom>
          <a:noFill/>
          <a:ln>
            <a:solidFill>
              <a:schemeClr val="accent1"/>
            </a:solidFill>
          </a:ln>
        </p:spPr>
        <p:txBody>
          <a:bodyPr wrap="square" rtlCol="0">
            <a:spAutoFit/>
          </a:bodyPr>
          <a:lstStyle/>
          <a:p>
            <a:pPr algn="ctr"/>
            <a:r>
              <a:rPr lang="es-SV" sz="2400" b="1" dirty="0"/>
              <a:t>DE DONDE PROVIENE LA SANA DOCTRINA</a:t>
            </a:r>
            <a:endParaRPr lang="es-ES" sz="2400" b="1" dirty="0"/>
          </a:p>
        </p:txBody>
      </p:sp>
      <p:sp>
        <p:nvSpPr>
          <p:cNvPr id="40" name="Down Arrow 39"/>
          <p:cNvSpPr/>
          <p:nvPr/>
        </p:nvSpPr>
        <p:spPr>
          <a:xfrm>
            <a:off x="9923037" y="1214579"/>
            <a:ext cx="420130" cy="331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Tree>
    <p:extLst>
      <p:ext uri="{BB962C8B-B14F-4D97-AF65-F5344CB8AC3E}">
        <p14:creationId xmlns:p14="http://schemas.microsoft.com/office/powerpoint/2010/main" val="113363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500"/>
                                        <p:tgtEl>
                                          <p:spTgt spid="2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1500"/>
                                        <p:tgtEl>
                                          <p:spTgt spid="2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1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1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1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1500"/>
                                        <p:tgtEl>
                                          <p:spTgt spid="1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1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1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1500"/>
                                        <p:tgtEl>
                                          <p:spTgt spid="1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1500"/>
                                        <p:tgtEl>
                                          <p:spTgt spid="1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1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1500"/>
                                        <p:tgtEl>
                                          <p:spTgt spid="1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1500"/>
                                        <p:tgtEl>
                                          <p:spTgt spid="2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1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1500"/>
                                        <p:tgtEl>
                                          <p:spTgt spid="2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1500"/>
                                        <p:tgtEl>
                                          <p:spTgt spid="2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1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1500"/>
                                        <p:tgtEl>
                                          <p:spTgt spid="28"/>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left)">
                                      <p:cBhvr>
                                        <p:cTn id="76" dur="1500"/>
                                        <p:tgtEl>
                                          <p:spTgt spid="29"/>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15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left)">
                                      <p:cBhvr>
                                        <p:cTn id="84" dur="1500"/>
                                        <p:tgtEl>
                                          <p:spTgt spid="3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1500"/>
                                        <p:tgtEl>
                                          <p:spTgt spid="32"/>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wipe(left)">
                                      <p:cBhvr>
                                        <p:cTn id="90" dur="1500"/>
                                        <p:tgtEl>
                                          <p:spTgt spid="33"/>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left)">
                                      <p:cBhvr>
                                        <p:cTn id="95" dur="1500"/>
                                        <p:tgtEl>
                                          <p:spTgt spid="3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left)">
                                      <p:cBhvr>
                                        <p:cTn id="98" dur="1500"/>
                                        <p:tgtEl>
                                          <p:spTgt spid="35"/>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left)">
                                      <p:cBhvr>
                                        <p:cTn id="101" dur="1500"/>
                                        <p:tgtEl>
                                          <p:spTgt spid="36"/>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1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1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1500"/>
                                        <p:tgtEl>
                                          <p:spTgt spid="39"/>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wipe(left)">
                                      <p:cBhvr>
                                        <p:cTn id="117" dur="1500"/>
                                        <p:tgtEl>
                                          <p:spTgt spid="10"/>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wipe(left)">
                                      <p:cBhvr>
                                        <p:cTn id="122"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74" y="1276711"/>
            <a:ext cx="3122337" cy="3028196"/>
          </a:xfrm>
          <a:prstGeom prst="rect">
            <a:avLst/>
          </a:prstGeom>
        </p:spPr>
      </p:pic>
      <p:sp>
        <p:nvSpPr>
          <p:cNvPr id="18" name="15 Llamada de nube"/>
          <p:cNvSpPr/>
          <p:nvPr/>
        </p:nvSpPr>
        <p:spPr>
          <a:xfrm>
            <a:off x="4908048" y="1837080"/>
            <a:ext cx="2659958" cy="1278980"/>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5</a:t>
            </a:r>
          </a:p>
          <a:p>
            <a:pPr algn="ctr">
              <a:defRPr/>
            </a:pPr>
            <a:r>
              <a:rPr lang="es-AR" sz="1600" b="1" dirty="0">
                <a:solidFill>
                  <a:prstClr val="black"/>
                </a:solidFill>
              </a:rPr>
              <a:t>QUE ES UN ANGEL? </a:t>
            </a:r>
          </a:p>
          <a:p>
            <a:pPr algn="ctr">
              <a:defRPr/>
            </a:pPr>
            <a:r>
              <a:rPr lang="es-AR" sz="1600" b="1" dirty="0">
                <a:solidFill>
                  <a:prstClr val="black"/>
                </a:solidFill>
              </a:rPr>
              <a:t>CUAL ES SU MINISTERIO?</a:t>
            </a:r>
          </a:p>
        </p:txBody>
      </p:sp>
      <p:sp>
        <p:nvSpPr>
          <p:cNvPr id="24" name="15 Llamada de nube"/>
          <p:cNvSpPr/>
          <p:nvPr/>
        </p:nvSpPr>
        <p:spPr>
          <a:xfrm rot="10800000">
            <a:off x="4380937" y="4527553"/>
            <a:ext cx="3194808" cy="1255821"/>
          </a:xfrm>
          <a:prstGeom prst="cloudCallout">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rot lat="0" lon="0" rev="10799999"/>
              </a:camera>
              <a:lightRig rig="threePt" dir="t"/>
            </a:scene3d>
          </a:bodyPr>
          <a:lstStyle/>
          <a:p>
            <a:pPr algn="ctr">
              <a:defRPr/>
            </a:pPr>
            <a:r>
              <a:rPr lang="es-AR" sz="1600" b="1" dirty="0">
                <a:solidFill>
                  <a:prstClr val="black"/>
                </a:solidFill>
              </a:rPr>
              <a:t>8</a:t>
            </a:r>
          </a:p>
          <a:p>
            <a:pPr algn="ctr">
              <a:defRPr/>
            </a:pPr>
            <a:r>
              <a:rPr lang="es-AR" sz="1600" b="1" dirty="0">
                <a:solidFill>
                  <a:prstClr val="black"/>
                </a:solidFill>
              </a:rPr>
              <a:t>QUE ES LA SALVACION? </a:t>
            </a:r>
          </a:p>
          <a:p>
            <a:pPr algn="ctr">
              <a:defRPr/>
            </a:pPr>
            <a:r>
              <a:rPr lang="es-AR" sz="1600" b="1" dirty="0">
                <a:solidFill>
                  <a:prstClr val="black"/>
                </a:solidFill>
              </a:rPr>
              <a:t>HAY VIDA DESPUES DE LA MUERTE</a:t>
            </a:r>
          </a:p>
        </p:txBody>
      </p:sp>
      <p:grpSp>
        <p:nvGrpSpPr>
          <p:cNvPr id="8" name="Grupo 7"/>
          <p:cNvGrpSpPr/>
          <p:nvPr/>
        </p:nvGrpSpPr>
        <p:grpSpPr>
          <a:xfrm>
            <a:off x="465206" y="973123"/>
            <a:ext cx="4311390" cy="2495882"/>
            <a:chOff x="465205" y="-64145"/>
            <a:chExt cx="5118424" cy="3926249"/>
          </a:xfrm>
        </p:grpSpPr>
        <p:sp>
          <p:nvSpPr>
            <p:cNvPr id="9" name="15 Llamada de nube"/>
            <p:cNvSpPr/>
            <p:nvPr/>
          </p:nvSpPr>
          <p:spPr>
            <a:xfrm flipH="1">
              <a:off x="465205" y="-64145"/>
              <a:ext cx="2797397" cy="1386760"/>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1</a:t>
              </a:r>
            </a:p>
            <a:p>
              <a:pPr algn="ctr">
                <a:defRPr/>
              </a:pPr>
              <a:r>
                <a:rPr lang="es-AR" sz="1600" b="1" dirty="0">
                  <a:solidFill>
                    <a:prstClr val="black"/>
                  </a:solidFill>
                </a:rPr>
                <a:t>QUIEN ES DIOS? </a:t>
              </a:r>
            </a:p>
            <a:p>
              <a:pPr algn="ctr">
                <a:defRPr/>
              </a:pPr>
              <a:r>
                <a:rPr lang="es-AR" sz="1600" b="1" dirty="0">
                  <a:solidFill>
                    <a:prstClr val="black"/>
                  </a:solidFill>
                </a:rPr>
                <a:t>COMO ES DIOS?</a:t>
              </a:r>
            </a:p>
          </p:txBody>
        </p:sp>
        <p:cxnSp>
          <p:nvCxnSpPr>
            <p:cNvPr id="6" name="Conector recto de flecha 5"/>
            <p:cNvCxnSpPr/>
            <p:nvPr/>
          </p:nvCxnSpPr>
          <p:spPr>
            <a:xfrm flipH="1" flipV="1">
              <a:off x="2279330" y="1513346"/>
              <a:ext cx="3304299" cy="2348758"/>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upo 29"/>
          <p:cNvGrpSpPr/>
          <p:nvPr/>
        </p:nvGrpSpPr>
        <p:grpSpPr>
          <a:xfrm>
            <a:off x="3099324" y="849717"/>
            <a:ext cx="2743695" cy="2450482"/>
            <a:chOff x="3099325" y="62828"/>
            <a:chExt cx="2718962" cy="3237372"/>
          </a:xfrm>
        </p:grpSpPr>
        <p:sp>
          <p:nvSpPr>
            <p:cNvPr id="16" name="15 Llamada de nube"/>
            <p:cNvSpPr/>
            <p:nvPr/>
          </p:nvSpPr>
          <p:spPr>
            <a:xfrm>
              <a:off x="3099325" y="62828"/>
              <a:ext cx="2718962" cy="1387623"/>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2</a:t>
              </a:r>
            </a:p>
            <a:p>
              <a:pPr algn="ctr">
                <a:defRPr/>
              </a:pPr>
              <a:r>
                <a:rPr lang="es-AR" sz="1600" b="1" dirty="0">
                  <a:solidFill>
                    <a:prstClr val="black"/>
                  </a:solidFill>
                </a:rPr>
                <a:t>QUE ES LA BIBLIA, CUALES LIBROS LA FORMAN?</a:t>
              </a:r>
            </a:p>
          </p:txBody>
        </p:sp>
        <p:cxnSp>
          <p:nvCxnSpPr>
            <p:cNvPr id="29" name="Conector recto de flecha 28"/>
            <p:cNvCxnSpPr>
              <a:endCxn id="16" idx="4"/>
            </p:cNvCxnSpPr>
            <p:nvPr/>
          </p:nvCxnSpPr>
          <p:spPr>
            <a:xfrm flipH="1" flipV="1">
              <a:off x="3892365" y="1623904"/>
              <a:ext cx="1242344" cy="1676296"/>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upo 33"/>
          <p:cNvGrpSpPr/>
          <p:nvPr/>
        </p:nvGrpSpPr>
        <p:grpSpPr>
          <a:xfrm>
            <a:off x="6746530" y="652480"/>
            <a:ext cx="4024935" cy="2758503"/>
            <a:chOff x="6763978" y="-21790"/>
            <a:chExt cx="4408813" cy="3435089"/>
          </a:xfrm>
        </p:grpSpPr>
        <p:sp>
          <p:nvSpPr>
            <p:cNvPr id="17" name="15 Llamada de nube"/>
            <p:cNvSpPr/>
            <p:nvPr/>
          </p:nvSpPr>
          <p:spPr>
            <a:xfrm>
              <a:off x="7434163" y="-21790"/>
              <a:ext cx="3738628" cy="1556857"/>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3</a:t>
              </a:r>
            </a:p>
            <a:p>
              <a:pPr algn="ctr">
                <a:defRPr/>
              </a:pPr>
              <a:r>
                <a:rPr lang="es-AR" sz="1600" b="1" dirty="0">
                  <a:solidFill>
                    <a:prstClr val="black"/>
                  </a:solidFill>
                </a:rPr>
                <a:t>- QUIEN ES CRISTO? </a:t>
              </a:r>
            </a:p>
            <a:p>
              <a:pPr algn="ctr">
                <a:defRPr/>
              </a:pPr>
              <a:r>
                <a:rPr lang="es-AR" sz="1600" b="1" dirty="0">
                  <a:solidFill>
                    <a:prstClr val="black"/>
                  </a:solidFill>
                </a:rPr>
                <a:t>- PORQUE ES  LO MAS IMPORTANTE PARA MI VIDA?</a:t>
              </a:r>
            </a:p>
          </p:txBody>
        </p:sp>
        <p:cxnSp>
          <p:nvCxnSpPr>
            <p:cNvPr id="32" name="Conector recto de flecha 31"/>
            <p:cNvCxnSpPr>
              <a:endCxn id="17" idx="4"/>
            </p:cNvCxnSpPr>
            <p:nvPr/>
          </p:nvCxnSpPr>
          <p:spPr>
            <a:xfrm flipV="1">
              <a:off x="6763978" y="1729674"/>
              <a:ext cx="1760631" cy="1683625"/>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7" name="Grupo 36"/>
          <p:cNvGrpSpPr/>
          <p:nvPr/>
        </p:nvGrpSpPr>
        <p:grpSpPr>
          <a:xfrm>
            <a:off x="490951" y="2840782"/>
            <a:ext cx="4343800" cy="1432453"/>
            <a:chOff x="490951" y="2521772"/>
            <a:chExt cx="4643758" cy="1751464"/>
          </a:xfrm>
        </p:grpSpPr>
        <p:sp>
          <p:nvSpPr>
            <p:cNvPr id="15" name="15 Llamada de nube"/>
            <p:cNvSpPr/>
            <p:nvPr/>
          </p:nvSpPr>
          <p:spPr>
            <a:xfrm flipH="1">
              <a:off x="490951" y="2521772"/>
              <a:ext cx="3203848" cy="1556857"/>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4</a:t>
              </a:r>
            </a:p>
            <a:p>
              <a:pPr algn="ctr">
                <a:defRPr/>
              </a:pPr>
              <a:r>
                <a:rPr lang="es-AR" sz="1600" b="1" dirty="0">
                  <a:solidFill>
                    <a:prstClr val="black"/>
                  </a:solidFill>
                </a:rPr>
                <a:t>QUIEN ES EL ESPIRITU SANTO? </a:t>
              </a:r>
            </a:p>
            <a:p>
              <a:pPr algn="ctr">
                <a:defRPr/>
              </a:pPr>
              <a:r>
                <a:rPr lang="es-AR" sz="1600" b="1" dirty="0">
                  <a:solidFill>
                    <a:prstClr val="black"/>
                  </a:solidFill>
                </a:rPr>
                <a:t>CUAL ES SU FUNCION?</a:t>
              </a:r>
            </a:p>
          </p:txBody>
        </p:sp>
        <p:cxnSp>
          <p:nvCxnSpPr>
            <p:cNvPr id="36" name="Conector recto de flecha 35"/>
            <p:cNvCxnSpPr>
              <a:endCxn id="15" idx="4"/>
            </p:cNvCxnSpPr>
            <p:nvPr/>
          </p:nvCxnSpPr>
          <p:spPr>
            <a:xfrm flipH="1">
              <a:off x="2760333" y="3520224"/>
              <a:ext cx="2374376" cy="753012"/>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Grupo 40"/>
          <p:cNvGrpSpPr/>
          <p:nvPr/>
        </p:nvGrpSpPr>
        <p:grpSpPr>
          <a:xfrm>
            <a:off x="6763978" y="2108887"/>
            <a:ext cx="3596788" cy="1411339"/>
            <a:chOff x="6763978" y="1794580"/>
            <a:chExt cx="3845162" cy="1725646"/>
          </a:xfrm>
        </p:grpSpPr>
        <p:sp>
          <p:nvSpPr>
            <p:cNvPr id="19" name="15 Llamada de nube"/>
            <p:cNvSpPr/>
            <p:nvPr/>
          </p:nvSpPr>
          <p:spPr>
            <a:xfrm>
              <a:off x="7931697" y="1794580"/>
              <a:ext cx="2677443" cy="1303255"/>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6</a:t>
              </a:r>
            </a:p>
            <a:p>
              <a:pPr algn="ctr">
                <a:defRPr/>
              </a:pPr>
              <a:r>
                <a:rPr lang="es-AR" sz="1600" b="1" dirty="0">
                  <a:solidFill>
                    <a:prstClr val="black"/>
                  </a:solidFill>
                </a:rPr>
                <a:t>QUIEN SOY YO? </a:t>
              </a:r>
            </a:p>
            <a:p>
              <a:pPr algn="ctr">
                <a:defRPr/>
              </a:pPr>
              <a:r>
                <a:rPr lang="es-AR" sz="1600" b="1" dirty="0">
                  <a:solidFill>
                    <a:prstClr val="black"/>
                  </a:solidFill>
                </a:rPr>
                <a:t>A DONDE VOY?</a:t>
              </a:r>
            </a:p>
          </p:txBody>
        </p:sp>
        <p:cxnSp>
          <p:nvCxnSpPr>
            <p:cNvPr id="39" name="Conector recto de flecha 38"/>
            <p:cNvCxnSpPr>
              <a:endCxn id="19" idx="4"/>
            </p:cNvCxnSpPr>
            <p:nvPr/>
          </p:nvCxnSpPr>
          <p:spPr>
            <a:xfrm flipV="1">
              <a:off x="6763978" y="3260742"/>
              <a:ext cx="1948648" cy="259484"/>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Grupo 43"/>
          <p:cNvGrpSpPr/>
          <p:nvPr/>
        </p:nvGrpSpPr>
        <p:grpSpPr>
          <a:xfrm>
            <a:off x="6806429" y="3658838"/>
            <a:ext cx="3554336" cy="1060065"/>
            <a:chOff x="6763978" y="3520224"/>
            <a:chExt cx="3799778" cy="1296144"/>
          </a:xfrm>
        </p:grpSpPr>
        <p:sp>
          <p:nvSpPr>
            <p:cNvPr id="20" name="15 Llamada de nube"/>
            <p:cNvSpPr/>
            <p:nvPr/>
          </p:nvSpPr>
          <p:spPr>
            <a:xfrm>
              <a:off x="7935972" y="3520224"/>
              <a:ext cx="2627784" cy="1152128"/>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7</a:t>
              </a:r>
            </a:p>
            <a:p>
              <a:pPr algn="ctr">
                <a:defRPr/>
              </a:pPr>
              <a:r>
                <a:rPr lang="es-AR" sz="1600" b="1" dirty="0">
                  <a:solidFill>
                    <a:prstClr val="black"/>
                  </a:solidFill>
                </a:rPr>
                <a:t>QUE ES PECADO? </a:t>
              </a:r>
            </a:p>
            <a:p>
              <a:pPr algn="ctr">
                <a:defRPr/>
              </a:pPr>
              <a:r>
                <a:rPr lang="es-AR" sz="1600" b="1" dirty="0">
                  <a:solidFill>
                    <a:prstClr val="black"/>
                  </a:solidFill>
                </a:rPr>
                <a:t>COMO AFECTA MI VIDA?</a:t>
              </a:r>
            </a:p>
          </p:txBody>
        </p:sp>
        <p:cxnSp>
          <p:nvCxnSpPr>
            <p:cNvPr id="43" name="Conector recto de flecha 42"/>
            <p:cNvCxnSpPr>
              <a:endCxn id="20" idx="4"/>
            </p:cNvCxnSpPr>
            <p:nvPr/>
          </p:nvCxnSpPr>
          <p:spPr>
            <a:xfrm>
              <a:off x="6763978" y="3629465"/>
              <a:ext cx="1938440" cy="1186903"/>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7" name="Grupo 46"/>
          <p:cNvGrpSpPr/>
          <p:nvPr/>
        </p:nvGrpSpPr>
        <p:grpSpPr>
          <a:xfrm>
            <a:off x="1708584" y="4487815"/>
            <a:ext cx="2992798" cy="2074433"/>
            <a:chOff x="1708584" y="4025835"/>
            <a:chExt cx="3199464" cy="2536414"/>
          </a:xfrm>
        </p:grpSpPr>
        <p:sp>
          <p:nvSpPr>
            <p:cNvPr id="21" name="15 Llamada de nube"/>
            <p:cNvSpPr/>
            <p:nvPr/>
          </p:nvSpPr>
          <p:spPr>
            <a:xfrm rot="10800000">
              <a:off x="1708584" y="5251657"/>
              <a:ext cx="2696513" cy="1310592"/>
            </a:xfrm>
            <a:prstGeom prst="cloudCallout">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rot lat="0" lon="0" rev="10799999"/>
                </a:camera>
                <a:lightRig rig="threePt" dir="t"/>
              </a:scene3d>
            </a:bodyPr>
            <a:lstStyle/>
            <a:p>
              <a:pPr algn="ctr">
                <a:defRPr/>
              </a:pPr>
              <a:r>
                <a:rPr lang="es-AR" sz="1600" b="1" dirty="0">
                  <a:solidFill>
                    <a:prstClr val="black"/>
                  </a:solidFill>
                </a:rPr>
                <a:t>9</a:t>
              </a:r>
            </a:p>
            <a:p>
              <a:pPr algn="ctr">
                <a:defRPr/>
              </a:pPr>
              <a:r>
                <a:rPr lang="es-AR" sz="1600" b="1" dirty="0">
                  <a:solidFill>
                    <a:prstClr val="black"/>
                  </a:solidFill>
                </a:rPr>
                <a:t>QUE ES LA IGLESIA? </a:t>
              </a:r>
            </a:p>
            <a:p>
              <a:pPr algn="ctr">
                <a:defRPr/>
              </a:pPr>
              <a:r>
                <a:rPr lang="es-AR" sz="1600" b="1" dirty="0">
                  <a:solidFill>
                    <a:prstClr val="black"/>
                  </a:solidFill>
                </a:rPr>
                <a:t>QUIEN LA FUNDÓ</a:t>
              </a:r>
            </a:p>
          </p:txBody>
        </p:sp>
        <p:cxnSp>
          <p:nvCxnSpPr>
            <p:cNvPr id="46" name="Conector recto de flecha 45"/>
            <p:cNvCxnSpPr>
              <a:endCxn id="21" idx="4"/>
            </p:cNvCxnSpPr>
            <p:nvPr/>
          </p:nvCxnSpPr>
          <p:spPr>
            <a:xfrm flipH="1">
              <a:off x="3618605" y="4025835"/>
              <a:ext cx="1289443" cy="1061998"/>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Grupo 49"/>
          <p:cNvGrpSpPr/>
          <p:nvPr/>
        </p:nvGrpSpPr>
        <p:grpSpPr>
          <a:xfrm>
            <a:off x="6763978" y="4395320"/>
            <a:ext cx="4107709" cy="2238822"/>
            <a:chOff x="6763978" y="3896730"/>
            <a:chExt cx="4391364" cy="2737412"/>
          </a:xfrm>
        </p:grpSpPr>
        <p:sp>
          <p:nvSpPr>
            <p:cNvPr id="26" name="15 Llamada de nube"/>
            <p:cNvSpPr/>
            <p:nvPr/>
          </p:nvSpPr>
          <p:spPr>
            <a:xfrm rot="10800000" flipH="1">
              <a:off x="7931696" y="5323550"/>
              <a:ext cx="3223646" cy="1310592"/>
            </a:xfrm>
            <a:prstGeom prst="cloudCallout">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rot lat="0" lon="0" rev="10799999"/>
                </a:camera>
                <a:lightRig rig="threePt" dir="t"/>
              </a:scene3d>
            </a:bodyPr>
            <a:lstStyle/>
            <a:p>
              <a:pPr algn="ctr">
                <a:defRPr/>
              </a:pPr>
              <a:r>
                <a:rPr lang="es-AR" sz="1600" b="1" dirty="0">
                  <a:solidFill>
                    <a:prstClr val="black"/>
                  </a:solidFill>
                </a:rPr>
                <a:t>10</a:t>
              </a:r>
            </a:p>
            <a:p>
              <a:pPr algn="ctr">
                <a:defRPr/>
              </a:pPr>
              <a:r>
                <a:rPr lang="es-AR" sz="1600" b="1" dirty="0">
                  <a:solidFill>
                    <a:prstClr val="black"/>
                  </a:solidFill>
                </a:rPr>
                <a:t>EXISTE EL FINAL DE LOS TIEMPOS?</a:t>
              </a:r>
            </a:p>
            <a:p>
              <a:pPr algn="ctr">
                <a:defRPr/>
              </a:pPr>
              <a:r>
                <a:rPr lang="es-AR" sz="1600" b="1" dirty="0">
                  <a:solidFill>
                    <a:prstClr val="black"/>
                  </a:solidFill>
                </a:rPr>
                <a:t>QUE PASARÁ?</a:t>
              </a:r>
            </a:p>
          </p:txBody>
        </p:sp>
        <p:cxnSp>
          <p:nvCxnSpPr>
            <p:cNvPr id="49" name="Conector recto de flecha 48"/>
            <p:cNvCxnSpPr>
              <a:endCxn id="26" idx="4"/>
            </p:cNvCxnSpPr>
            <p:nvPr/>
          </p:nvCxnSpPr>
          <p:spPr>
            <a:xfrm>
              <a:off x="6763978" y="3896730"/>
              <a:ext cx="2107959" cy="1262996"/>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upo 30"/>
          <p:cNvGrpSpPr/>
          <p:nvPr/>
        </p:nvGrpSpPr>
        <p:grpSpPr>
          <a:xfrm>
            <a:off x="446851" y="822632"/>
            <a:ext cx="4389550" cy="2646374"/>
            <a:chOff x="439813" y="240763"/>
            <a:chExt cx="5143816" cy="3621341"/>
          </a:xfrm>
        </p:grpSpPr>
        <p:sp>
          <p:nvSpPr>
            <p:cNvPr id="33" name="15 Llamada de nube"/>
            <p:cNvSpPr/>
            <p:nvPr/>
          </p:nvSpPr>
          <p:spPr>
            <a:xfrm flipH="1">
              <a:off x="439813" y="240763"/>
              <a:ext cx="2972280" cy="1578178"/>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1</a:t>
              </a:r>
            </a:p>
            <a:p>
              <a:pPr algn="ctr">
                <a:defRPr/>
              </a:pPr>
              <a:r>
                <a:rPr lang="es-AR" sz="1400" b="1" dirty="0">
                  <a:solidFill>
                    <a:prstClr val="black"/>
                  </a:solidFill>
                </a:rPr>
                <a:t>TEOLOGIA PROPIA O DOCTRINA DE DIOS PADRE</a:t>
              </a:r>
            </a:p>
          </p:txBody>
        </p:sp>
        <p:cxnSp>
          <p:nvCxnSpPr>
            <p:cNvPr id="35" name="Conector recto de flecha 34"/>
            <p:cNvCxnSpPr/>
            <p:nvPr/>
          </p:nvCxnSpPr>
          <p:spPr>
            <a:xfrm flipH="1" flipV="1">
              <a:off x="2279330" y="1513346"/>
              <a:ext cx="3304299" cy="2348758"/>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0" name="Grupo 39"/>
          <p:cNvGrpSpPr/>
          <p:nvPr/>
        </p:nvGrpSpPr>
        <p:grpSpPr>
          <a:xfrm>
            <a:off x="3083054" y="796979"/>
            <a:ext cx="2707980" cy="2647720"/>
            <a:chOff x="3151499" y="270622"/>
            <a:chExt cx="2718962" cy="3237373"/>
          </a:xfrm>
        </p:grpSpPr>
        <p:sp>
          <p:nvSpPr>
            <p:cNvPr id="42" name="15 Llamada de nube"/>
            <p:cNvSpPr/>
            <p:nvPr/>
          </p:nvSpPr>
          <p:spPr>
            <a:xfrm>
              <a:off x="3151499" y="270622"/>
              <a:ext cx="2718962" cy="1559070"/>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2</a:t>
              </a:r>
            </a:p>
            <a:p>
              <a:pPr algn="ctr">
                <a:defRPr/>
              </a:pPr>
              <a:r>
                <a:rPr lang="es-AR" sz="1600" b="1" dirty="0">
                  <a:solidFill>
                    <a:prstClr val="black"/>
                  </a:solidFill>
                </a:rPr>
                <a:t>BIBLIOLOGIA O DOCTRINA DE LAS ESCRITURAS</a:t>
              </a:r>
            </a:p>
          </p:txBody>
        </p:sp>
        <p:cxnSp>
          <p:nvCxnSpPr>
            <p:cNvPr id="45" name="Conector recto de flecha 44"/>
            <p:cNvCxnSpPr>
              <a:cxnSpLocks/>
              <a:endCxn id="42" idx="4"/>
            </p:cNvCxnSpPr>
            <p:nvPr/>
          </p:nvCxnSpPr>
          <p:spPr>
            <a:xfrm flipH="1" flipV="1">
              <a:off x="3944538" y="2024576"/>
              <a:ext cx="1242346" cy="1483419"/>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8" name="Grupo 47"/>
          <p:cNvGrpSpPr/>
          <p:nvPr/>
        </p:nvGrpSpPr>
        <p:grpSpPr>
          <a:xfrm>
            <a:off x="6762495" y="654341"/>
            <a:ext cx="4008970" cy="2738720"/>
            <a:chOff x="6763978" y="-21790"/>
            <a:chExt cx="4408813" cy="3435089"/>
          </a:xfrm>
        </p:grpSpPr>
        <p:sp>
          <p:nvSpPr>
            <p:cNvPr id="51" name="15 Llamada de nube"/>
            <p:cNvSpPr/>
            <p:nvPr/>
          </p:nvSpPr>
          <p:spPr>
            <a:xfrm>
              <a:off x="7434163" y="-21790"/>
              <a:ext cx="3738628" cy="1556857"/>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3</a:t>
              </a:r>
            </a:p>
            <a:p>
              <a:pPr algn="ctr">
                <a:defRPr/>
              </a:pPr>
              <a:r>
                <a:rPr lang="es-AR" sz="1600" b="1" dirty="0">
                  <a:solidFill>
                    <a:prstClr val="black"/>
                  </a:solidFill>
                </a:rPr>
                <a:t>- CRISTOLOGIA O</a:t>
              </a:r>
            </a:p>
            <a:p>
              <a:pPr algn="ctr">
                <a:defRPr/>
              </a:pPr>
              <a:r>
                <a:rPr lang="es-AR" sz="1600" b="1" dirty="0">
                  <a:solidFill>
                    <a:prstClr val="black"/>
                  </a:solidFill>
                </a:rPr>
                <a:t>- DOCTRINA DE CRISTO</a:t>
              </a:r>
            </a:p>
          </p:txBody>
        </p:sp>
        <p:cxnSp>
          <p:nvCxnSpPr>
            <p:cNvPr id="52" name="Conector recto de flecha 51"/>
            <p:cNvCxnSpPr>
              <a:endCxn id="51" idx="4"/>
            </p:cNvCxnSpPr>
            <p:nvPr/>
          </p:nvCxnSpPr>
          <p:spPr>
            <a:xfrm flipV="1">
              <a:off x="6763978" y="1729674"/>
              <a:ext cx="1760631" cy="1683625"/>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Grupo 52"/>
          <p:cNvGrpSpPr/>
          <p:nvPr/>
        </p:nvGrpSpPr>
        <p:grpSpPr>
          <a:xfrm>
            <a:off x="533402" y="2822376"/>
            <a:ext cx="4343800" cy="1432453"/>
            <a:chOff x="341544" y="2389758"/>
            <a:chExt cx="4643758" cy="1751464"/>
          </a:xfrm>
        </p:grpSpPr>
        <p:sp>
          <p:nvSpPr>
            <p:cNvPr id="54" name="15 Llamada de nube"/>
            <p:cNvSpPr/>
            <p:nvPr/>
          </p:nvSpPr>
          <p:spPr>
            <a:xfrm flipH="1">
              <a:off x="341544" y="2389758"/>
              <a:ext cx="3203848" cy="1556857"/>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4</a:t>
              </a:r>
            </a:p>
            <a:p>
              <a:pPr algn="ctr">
                <a:defRPr/>
              </a:pPr>
              <a:r>
                <a:rPr lang="es-AR" sz="1600" b="1" dirty="0">
                  <a:solidFill>
                    <a:prstClr val="black"/>
                  </a:solidFill>
                </a:rPr>
                <a:t>PNEUMATOLOGIA O DOCTRINA DEL ESPIRITU SANTO</a:t>
              </a:r>
            </a:p>
          </p:txBody>
        </p:sp>
        <p:cxnSp>
          <p:nvCxnSpPr>
            <p:cNvPr id="55" name="Conector recto de flecha 54"/>
            <p:cNvCxnSpPr>
              <a:endCxn id="54" idx="4"/>
            </p:cNvCxnSpPr>
            <p:nvPr/>
          </p:nvCxnSpPr>
          <p:spPr>
            <a:xfrm flipH="1">
              <a:off x="2610926" y="3388210"/>
              <a:ext cx="2374376" cy="753012"/>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15 Llamada de nube"/>
          <p:cNvSpPr/>
          <p:nvPr/>
        </p:nvSpPr>
        <p:spPr>
          <a:xfrm>
            <a:off x="4890238" y="1813105"/>
            <a:ext cx="2659958" cy="1309353"/>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5</a:t>
            </a:r>
          </a:p>
          <a:p>
            <a:pPr algn="ctr">
              <a:defRPr/>
            </a:pPr>
            <a:r>
              <a:rPr lang="es-AR" sz="1600" b="1" dirty="0">
                <a:solidFill>
                  <a:prstClr val="black"/>
                </a:solidFill>
              </a:rPr>
              <a:t>ANGELOLOGIA O </a:t>
            </a:r>
          </a:p>
          <a:p>
            <a:pPr algn="ctr">
              <a:defRPr/>
            </a:pPr>
            <a:r>
              <a:rPr lang="es-AR" sz="1600" b="1" dirty="0">
                <a:solidFill>
                  <a:prstClr val="black"/>
                </a:solidFill>
              </a:rPr>
              <a:t>DOCTRINA DE LOS ANGELES</a:t>
            </a:r>
          </a:p>
        </p:txBody>
      </p:sp>
      <p:grpSp>
        <p:nvGrpSpPr>
          <p:cNvPr id="57" name="Grupo 56"/>
          <p:cNvGrpSpPr/>
          <p:nvPr/>
        </p:nvGrpSpPr>
        <p:grpSpPr>
          <a:xfrm>
            <a:off x="6717699" y="2030489"/>
            <a:ext cx="3586855" cy="1671703"/>
            <a:chOff x="7118027" y="2768489"/>
            <a:chExt cx="3569562" cy="1574517"/>
          </a:xfrm>
        </p:grpSpPr>
        <p:sp>
          <p:nvSpPr>
            <p:cNvPr id="58" name="15 Llamada de nube"/>
            <p:cNvSpPr/>
            <p:nvPr/>
          </p:nvSpPr>
          <p:spPr>
            <a:xfrm>
              <a:off x="8285745" y="2768489"/>
              <a:ext cx="2401844" cy="1152128"/>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6</a:t>
              </a:r>
            </a:p>
            <a:p>
              <a:pPr algn="ctr">
                <a:defRPr/>
              </a:pPr>
              <a:r>
                <a:rPr lang="es-AR" sz="1600" b="1" dirty="0">
                  <a:solidFill>
                    <a:prstClr val="black"/>
                  </a:solidFill>
                </a:rPr>
                <a:t>ANTROPOLOGIA O DOCTRINA DEL HOMBRE</a:t>
              </a:r>
            </a:p>
          </p:txBody>
        </p:sp>
        <p:cxnSp>
          <p:nvCxnSpPr>
            <p:cNvPr id="59" name="Conector recto de flecha 58"/>
            <p:cNvCxnSpPr>
              <a:endCxn id="58" idx="4"/>
            </p:cNvCxnSpPr>
            <p:nvPr/>
          </p:nvCxnSpPr>
          <p:spPr>
            <a:xfrm flipV="1">
              <a:off x="7118027" y="4064634"/>
              <a:ext cx="1868264" cy="278372"/>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0" name="Grupo 59"/>
          <p:cNvGrpSpPr/>
          <p:nvPr/>
        </p:nvGrpSpPr>
        <p:grpSpPr>
          <a:xfrm>
            <a:off x="6729958" y="3500328"/>
            <a:ext cx="3868841" cy="1356818"/>
            <a:chOff x="6776242" y="3309129"/>
            <a:chExt cx="3799779" cy="1658984"/>
          </a:xfrm>
        </p:grpSpPr>
        <p:sp>
          <p:nvSpPr>
            <p:cNvPr id="61" name="15 Llamada de nube"/>
            <p:cNvSpPr/>
            <p:nvPr/>
          </p:nvSpPr>
          <p:spPr>
            <a:xfrm>
              <a:off x="7948236" y="3309129"/>
              <a:ext cx="2627785" cy="1474652"/>
            </a:xfrm>
            <a:prstGeom prst="cloud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s-AR" sz="1600" b="1" dirty="0">
                  <a:solidFill>
                    <a:prstClr val="black"/>
                  </a:solidFill>
                </a:rPr>
                <a:t>7</a:t>
              </a:r>
            </a:p>
            <a:p>
              <a:pPr algn="ctr">
                <a:defRPr/>
              </a:pPr>
              <a:r>
                <a:rPr lang="es-AR" sz="1600" b="1" dirty="0">
                  <a:solidFill>
                    <a:prstClr val="black"/>
                  </a:solidFill>
                </a:rPr>
                <a:t>HAMARTIOLOGIAO DOCTRINA DEL PECADO</a:t>
              </a:r>
            </a:p>
          </p:txBody>
        </p:sp>
        <p:cxnSp>
          <p:nvCxnSpPr>
            <p:cNvPr id="62" name="Conector recto de flecha 61"/>
            <p:cNvCxnSpPr>
              <a:cxnSpLocks/>
              <a:endCxn id="61" idx="4"/>
            </p:cNvCxnSpPr>
            <p:nvPr/>
          </p:nvCxnSpPr>
          <p:spPr>
            <a:xfrm>
              <a:off x="6776242" y="3740893"/>
              <a:ext cx="1938440" cy="1227220"/>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15 Llamada de nube"/>
          <p:cNvSpPr/>
          <p:nvPr/>
        </p:nvSpPr>
        <p:spPr>
          <a:xfrm rot="10800000">
            <a:off x="4360225" y="4523153"/>
            <a:ext cx="3194808" cy="1463551"/>
          </a:xfrm>
          <a:prstGeom prst="cloudCallout">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rot lat="0" lon="0" rev="10799999"/>
              </a:camera>
              <a:lightRig rig="threePt" dir="t"/>
            </a:scene3d>
          </a:bodyPr>
          <a:lstStyle/>
          <a:p>
            <a:pPr algn="ctr">
              <a:defRPr/>
            </a:pPr>
            <a:r>
              <a:rPr lang="es-AR" sz="1600" b="1" dirty="0">
                <a:solidFill>
                  <a:prstClr val="black"/>
                </a:solidFill>
              </a:rPr>
              <a:t>8</a:t>
            </a:r>
          </a:p>
          <a:p>
            <a:pPr algn="ctr">
              <a:defRPr/>
            </a:pPr>
            <a:r>
              <a:rPr lang="es-AR" sz="1600" b="1" dirty="0">
                <a:solidFill>
                  <a:prstClr val="black"/>
                </a:solidFill>
              </a:rPr>
              <a:t>SOTERIOLOGIA O DOCTRINA DE LA SALVACION</a:t>
            </a:r>
          </a:p>
        </p:txBody>
      </p:sp>
      <p:grpSp>
        <p:nvGrpSpPr>
          <p:cNvPr id="64" name="Grupo 63"/>
          <p:cNvGrpSpPr/>
          <p:nvPr/>
        </p:nvGrpSpPr>
        <p:grpSpPr>
          <a:xfrm>
            <a:off x="1691129" y="4487814"/>
            <a:ext cx="2992800" cy="2161534"/>
            <a:chOff x="1708583" y="4025835"/>
            <a:chExt cx="3199466" cy="2642913"/>
          </a:xfrm>
        </p:grpSpPr>
        <p:sp>
          <p:nvSpPr>
            <p:cNvPr id="65" name="15 Llamada de nube"/>
            <p:cNvSpPr/>
            <p:nvPr/>
          </p:nvSpPr>
          <p:spPr>
            <a:xfrm rot="10800000">
              <a:off x="1708583" y="5251656"/>
              <a:ext cx="2696513" cy="1417092"/>
            </a:xfrm>
            <a:prstGeom prst="cloudCallout">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rot lat="0" lon="0" rev="10799999"/>
                </a:camera>
                <a:lightRig rig="threePt" dir="t"/>
              </a:scene3d>
            </a:bodyPr>
            <a:lstStyle/>
            <a:p>
              <a:pPr algn="ctr">
                <a:defRPr/>
              </a:pPr>
              <a:r>
                <a:rPr lang="es-AR" sz="1600" b="1" dirty="0">
                  <a:solidFill>
                    <a:prstClr val="black"/>
                  </a:solidFill>
                </a:rPr>
                <a:t>9</a:t>
              </a:r>
            </a:p>
            <a:p>
              <a:pPr algn="ctr">
                <a:defRPr/>
              </a:pPr>
              <a:r>
                <a:rPr lang="es-AR" sz="1600" b="1" dirty="0">
                  <a:solidFill>
                    <a:prstClr val="black"/>
                  </a:solidFill>
                </a:rPr>
                <a:t>ECLESIOLOGIA O DOCTRINA DE LA IGLESIA</a:t>
              </a:r>
            </a:p>
          </p:txBody>
        </p:sp>
        <p:cxnSp>
          <p:nvCxnSpPr>
            <p:cNvPr id="66" name="Conector recto de flecha 65"/>
            <p:cNvCxnSpPr>
              <a:cxnSpLocks/>
              <a:endCxn id="65" idx="4"/>
            </p:cNvCxnSpPr>
            <p:nvPr/>
          </p:nvCxnSpPr>
          <p:spPr>
            <a:xfrm flipH="1">
              <a:off x="3618605" y="4025835"/>
              <a:ext cx="1289444" cy="1048685"/>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7" name="Grupo 66"/>
          <p:cNvGrpSpPr/>
          <p:nvPr/>
        </p:nvGrpSpPr>
        <p:grpSpPr>
          <a:xfrm>
            <a:off x="6788139" y="4410527"/>
            <a:ext cx="4107709" cy="2310948"/>
            <a:chOff x="6763978" y="3896730"/>
            <a:chExt cx="4391364" cy="2825601"/>
          </a:xfrm>
        </p:grpSpPr>
        <p:sp>
          <p:nvSpPr>
            <p:cNvPr id="68" name="15 Llamada de nube"/>
            <p:cNvSpPr/>
            <p:nvPr/>
          </p:nvSpPr>
          <p:spPr>
            <a:xfrm rot="10800000" flipH="1">
              <a:off x="7931696" y="5323549"/>
              <a:ext cx="3223646" cy="1398782"/>
            </a:xfrm>
            <a:prstGeom prst="cloudCallout">
              <a:avLst/>
            </a:prstGeom>
          </p:spPr>
          <p:style>
            <a:lnRef idx="2">
              <a:schemeClr val="accent6"/>
            </a:lnRef>
            <a:fillRef idx="1">
              <a:schemeClr val="lt1"/>
            </a:fillRef>
            <a:effectRef idx="0">
              <a:schemeClr val="accent6"/>
            </a:effectRef>
            <a:fontRef idx="minor">
              <a:schemeClr val="dk1"/>
            </a:fontRef>
          </p:style>
          <p:txBody>
            <a:bodyPr anchor="ctr">
              <a:scene3d>
                <a:camera prst="orthographicFront">
                  <a:rot lat="0" lon="0" rev="10799999"/>
                </a:camera>
                <a:lightRig rig="threePt" dir="t"/>
              </a:scene3d>
            </a:bodyPr>
            <a:lstStyle/>
            <a:p>
              <a:pPr algn="ctr">
                <a:defRPr/>
              </a:pPr>
              <a:r>
                <a:rPr lang="es-AR" sz="1600" b="1" dirty="0">
                  <a:solidFill>
                    <a:prstClr val="black"/>
                  </a:solidFill>
                </a:rPr>
                <a:t>10</a:t>
              </a:r>
            </a:p>
            <a:p>
              <a:pPr algn="ctr">
                <a:defRPr/>
              </a:pPr>
              <a:r>
                <a:rPr lang="es-AR" sz="1600" b="1" dirty="0">
                  <a:solidFill>
                    <a:prstClr val="black"/>
                  </a:solidFill>
                </a:rPr>
                <a:t>ESCATOLOGIA O DOCTRINA DE LAS ULTIMAS COSAS</a:t>
              </a:r>
            </a:p>
          </p:txBody>
        </p:sp>
        <p:cxnSp>
          <p:nvCxnSpPr>
            <p:cNvPr id="69" name="Conector recto de flecha 68"/>
            <p:cNvCxnSpPr>
              <a:cxnSpLocks/>
              <a:endCxn id="68" idx="4"/>
            </p:cNvCxnSpPr>
            <p:nvPr/>
          </p:nvCxnSpPr>
          <p:spPr>
            <a:xfrm>
              <a:off x="6763978" y="3896730"/>
              <a:ext cx="2107959" cy="1251971"/>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 name="Marcador de número de diapositiva 1"/>
          <p:cNvSpPr>
            <a:spLocks noGrp="1"/>
          </p:cNvSpPr>
          <p:nvPr>
            <p:ph type="sldNum" sz="quarter" idx="12"/>
          </p:nvPr>
        </p:nvSpPr>
        <p:spPr>
          <a:xfrm>
            <a:off x="8737600" y="6422855"/>
            <a:ext cx="2661043" cy="298621"/>
          </a:xfrm>
        </p:spPr>
        <p:txBody>
          <a:bodyPr/>
          <a:lstStyle/>
          <a:p>
            <a:pPr>
              <a:defRPr/>
            </a:pPr>
            <a:fld id="{B0C8D38A-A9DE-4296-83BB-85491B783F86}" type="slidenum">
              <a:rPr lang="es-ES" smtClean="0">
                <a:solidFill>
                  <a:prstClr val="black">
                    <a:tint val="75000"/>
                  </a:prstClr>
                </a:solidFill>
              </a:rPr>
              <a:pPr>
                <a:defRPr/>
              </a:pPr>
              <a:t>13</a:t>
            </a:fld>
            <a:endParaRPr lang="es-ES">
              <a:solidFill>
                <a:prstClr val="black">
                  <a:tint val="75000"/>
                </a:prstClr>
              </a:solidFill>
            </a:endParaRPr>
          </a:p>
        </p:txBody>
      </p:sp>
      <p:sp>
        <p:nvSpPr>
          <p:cNvPr id="13" name="CuadroTexto 12">
            <a:extLst>
              <a:ext uri="{FF2B5EF4-FFF2-40B4-BE49-F238E27FC236}">
                <a16:creationId xmlns:a16="http://schemas.microsoft.com/office/drawing/2014/main" id="{D273BCF0-E14B-45DA-8BB3-17A0B2FDFE41}"/>
              </a:ext>
            </a:extLst>
          </p:cNvPr>
          <p:cNvSpPr txBox="1"/>
          <p:nvPr/>
        </p:nvSpPr>
        <p:spPr>
          <a:xfrm>
            <a:off x="1643368" y="117631"/>
            <a:ext cx="8237989" cy="369332"/>
          </a:xfrm>
          <a:prstGeom prst="rect">
            <a:avLst/>
          </a:prstGeom>
          <a:noFill/>
        </p:spPr>
        <p:txBody>
          <a:bodyPr wrap="square" rtlCol="0">
            <a:spAutoFit/>
          </a:bodyPr>
          <a:lstStyle/>
          <a:p>
            <a:pPr algn="ctr"/>
            <a:r>
              <a:rPr lang="es-SV" b="1" dirty="0"/>
              <a:t>NOMBRES DE LOS COMPONENTES DE LA SANA DOCTRINA</a:t>
            </a:r>
            <a:endParaRPr lang="es-ES" b="1" dirty="0"/>
          </a:p>
        </p:txBody>
      </p:sp>
    </p:spTree>
    <p:extLst>
      <p:ext uri="{BB962C8B-B14F-4D97-AF65-F5344CB8AC3E}">
        <p14:creationId xmlns:p14="http://schemas.microsoft.com/office/powerpoint/2010/main" val="10096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175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75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left)">
                                      <p:cBhvr>
                                        <p:cTn id="22" dur="175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175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175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175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wipe(left)">
                                      <p:cBhvr>
                                        <p:cTn id="42" dur="1750"/>
                                        <p:tgtEl>
                                          <p:spTgt spid="5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75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left)">
                                      <p:cBhvr>
                                        <p:cTn id="52" dur="175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1750"/>
                                        <p:tgtEl>
                                          <p:spTgt spid="4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1750"/>
                                        <p:tgtEl>
                                          <p:spTgt spid="5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left)">
                                      <p:cBhvr>
                                        <p:cTn id="67" dur="1750"/>
                                        <p:tgtEl>
                                          <p:spTgt spid="4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left)">
                                      <p:cBhvr>
                                        <p:cTn id="72" dur="1750"/>
                                        <p:tgtEl>
                                          <p:spTgt spid="6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left)">
                                      <p:cBhvr>
                                        <p:cTn id="77" dur="175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wipe(left)">
                                      <p:cBhvr>
                                        <p:cTn id="82" dur="1750"/>
                                        <p:tgtEl>
                                          <p:spTgt spid="63"/>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wipe(left)">
                                      <p:cBhvr>
                                        <p:cTn id="87" dur="1750"/>
                                        <p:tgtEl>
                                          <p:spTgt spid="47"/>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1750"/>
                                        <p:tgtEl>
                                          <p:spTgt spid="64"/>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nodeType="click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wipe(left)">
                                      <p:cBhvr>
                                        <p:cTn id="97" dur="1750"/>
                                        <p:tgtEl>
                                          <p:spTgt spid="5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1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56" grpId="0" animBg="1"/>
      <p:bldP spid="6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69783" y="255233"/>
            <a:ext cx="11325138" cy="523220"/>
          </a:xfrm>
          <a:prstGeom prst="rect">
            <a:avLst/>
          </a:prstGeom>
          <a:noFill/>
          <a:ln>
            <a:solidFill>
              <a:schemeClr val="tx2">
                <a:lumMod val="60000"/>
                <a:lumOff val="40000"/>
              </a:schemeClr>
            </a:solidFill>
          </a:ln>
        </p:spPr>
        <p:txBody>
          <a:bodyPr wrap="square" rtlCol="0">
            <a:spAutoFit/>
          </a:bodyPr>
          <a:lstStyle/>
          <a:p>
            <a:pPr algn="ctr"/>
            <a:r>
              <a:rPr lang="es-MX" sz="2800" b="1" dirty="0"/>
              <a:t>QUIEN ES EL UNICO AUTORIZADO PARA RESPONDER CON SANA DOCTRINA</a:t>
            </a:r>
            <a:endParaRPr lang="es-SV" sz="2800" b="1" dirty="0"/>
          </a:p>
        </p:txBody>
      </p:sp>
      <p:sp>
        <p:nvSpPr>
          <p:cNvPr id="5" name="Rectángulo 4"/>
          <p:cNvSpPr/>
          <p:nvPr/>
        </p:nvSpPr>
        <p:spPr>
          <a:xfrm>
            <a:off x="300624" y="1326974"/>
            <a:ext cx="11711835" cy="29680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9600" dirty="0"/>
              <a:t>DIOS</a:t>
            </a:r>
            <a:endParaRPr lang="es-SV" sz="9600" dirty="0"/>
          </a:p>
        </p:txBody>
      </p:sp>
      <p:sp>
        <p:nvSpPr>
          <p:cNvPr id="22" name="Rectángulo 21"/>
          <p:cNvSpPr/>
          <p:nvPr/>
        </p:nvSpPr>
        <p:spPr>
          <a:xfrm>
            <a:off x="5636301" y="1326974"/>
            <a:ext cx="6250899" cy="1079292"/>
          </a:xfrm>
          <a:prstGeom prst="rect">
            <a:avLst/>
          </a:prstGeom>
          <a:ln>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6000" dirty="0"/>
              <a:t>EL PADRE</a:t>
            </a:r>
            <a:endParaRPr lang="es-SV" sz="6000" dirty="0"/>
          </a:p>
        </p:txBody>
      </p:sp>
      <p:sp>
        <p:nvSpPr>
          <p:cNvPr id="23" name="Rectángulo 22"/>
          <p:cNvSpPr/>
          <p:nvPr/>
        </p:nvSpPr>
        <p:spPr>
          <a:xfrm>
            <a:off x="5636301" y="2271354"/>
            <a:ext cx="6250898" cy="1079292"/>
          </a:xfrm>
          <a:prstGeom prst="rect">
            <a:avLst/>
          </a:prstGeom>
          <a:ln>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6000" dirty="0"/>
              <a:t>EL HIJO</a:t>
            </a:r>
            <a:endParaRPr lang="es-SV" sz="6000" dirty="0"/>
          </a:p>
        </p:txBody>
      </p:sp>
      <p:sp>
        <p:nvSpPr>
          <p:cNvPr id="25" name="Rectángulo 24"/>
          <p:cNvSpPr/>
          <p:nvPr/>
        </p:nvSpPr>
        <p:spPr>
          <a:xfrm>
            <a:off x="5636301" y="3215734"/>
            <a:ext cx="6250898" cy="1079292"/>
          </a:xfrm>
          <a:prstGeom prst="rect">
            <a:avLst/>
          </a:prstGeom>
          <a:ln>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6000" dirty="0"/>
              <a:t>EL ESPIRITU SANTO</a:t>
            </a:r>
            <a:endParaRPr lang="es-SV" sz="6000" dirty="0"/>
          </a:p>
        </p:txBody>
      </p:sp>
      <p:cxnSp>
        <p:nvCxnSpPr>
          <p:cNvPr id="7" name="Conector recto de flecha 6"/>
          <p:cNvCxnSpPr>
            <a:endCxn id="22" idx="1"/>
          </p:cNvCxnSpPr>
          <p:nvPr/>
        </p:nvCxnSpPr>
        <p:spPr>
          <a:xfrm flipV="1">
            <a:off x="3093927" y="1866620"/>
            <a:ext cx="2542374" cy="94438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a:endCxn id="23" idx="1"/>
          </p:cNvCxnSpPr>
          <p:nvPr/>
        </p:nvCxnSpPr>
        <p:spPr>
          <a:xfrm>
            <a:off x="3093927" y="2811000"/>
            <a:ext cx="2542374" cy="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a:off x="3093927" y="2811000"/>
            <a:ext cx="2542373" cy="94438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0" name="Rectángulo 29"/>
          <p:cNvSpPr/>
          <p:nvPr/>
        </p:nvSpPr>
        <p:spPr>
          <a:xfrm>
            <a:off x="300624" y="4438711"/>
            <a:ext cx="11711835" cy="1079292"/>
          </a:xfrm>
          <a:prstGeom prst="rect">
            <a:avLst/>
          </a:prstGeom>
          <a:ln>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000" b="1" dirty="0"/>
              <a:t>A LAS RESPUESTAS DE DIOS SE LE LLAMA LA SANA DOCTRINA VER TITO 2:1 - 2TIM 4:1-4 Y 1TIM6:3-5</a:t>
            </a:r>
            <a:endParaRPr lang="es-SV" sz="4000" b="1" dirty="0"/>
          </a:p>
        </p:txBody>
      </p:sp>
      <p:sp>
        <p:nvSpPr>
          <p:cNvPr id="3" name="Marcador de número de diapositiva 2"/>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14</a:t>
            </a:fld>
            <a:endParaRPr lang="es-ES">
              <a:solidFill>
                <a:prstClr val="black">
                  <a:tint val="75000"/>
                </a:prstClr>
              </a:solidFill>
            </a:endParaRPr>
          </a:p>
        </p:txBody>
      </p:sp>
      <p:sp>
        <p:nvSpPr>
          <p:cNvPr id="4" name="Rectángulo 3">
            <a:extLst>
              <a:ext uri="{FF2B5EF4-FFF2-40B4-BE49-F238E27FC236}">
                <a16:creationId xmlns:a16="http://schemas.microsoft.com/office/drawing/2014/main" id="{5233D2F4-8292-47E3-ADB5-CC0ED76203ED}"/>
              </a:ext>
            </a:extLst>
          </p:cNvPr>
          <p:cNvSpPr/>
          <p:nvPr/>
        </p:nvSpPr>
        <p:spPr>
          <a:xfrm>
            <a:off x="300623" y="5661687"/>
            <a:ext cx="11711835" cy="1089529"/>
          </a:xfrm>
          <a:prstGeom prst="rect">
            <a:avLst/>
          </a:prstGeom>
          <a:ln w="28575">
            <a:solidFill>
              <a:schemeClr val="accent1"/>
            </a:solidFill>
          </a:ln>
        </p:spPr>
        <p:txBody>
          <a:bodyPr wrap="square">
            <a:spAutoFit/>
          </a:bodyPr>
          <a:lstStyle/>
          <a:p>
            <a:pPr algn="just">
              <a:lnSpc>
                <a:spcPct val="120000"/>
              </a:lnSpc>
            </a:pPr>
            <a:r>
              <a:rPr lang="es-MX" b="1" dirty="0">
                <a:latin typeface="Arial" panose="020B0604020202020204" pitchFamily="34" charset="0"/>
                <a:cs typeface="Arial" panose="020B0604020202020204" pitchFamily="34" charset="0"/>
              </a:rPr>
              <a:t>CUALQUIER OPINION DIFERENTE O CONTRARIA A LA DE DIOS, SE LLAMA HEREJÍA; ES DECIR, UNA OPINIÓN ERRADA, </a:t>
            </a:r>
            <a:r>
              <a:rPr lang="es-MX" b="1" u="sng" dirty="0">
                <a:latin typeface="Arial" panose="020B0604020202020204" pitchFamily="34" charset="0"/>
                <a:cs typeface="Arial" panose="020B0604020202020204" pitchFamily="34" charset="0"/>
              </a:rPr>
              <a:t>QUE SE ALEJA DE LA VERDAD ESTABLECIDA POR DIOS EN LA BIBLIA</a:t>
            </a:r>
            <a:r>
              <a:rPr lang="es-MX" b="1" dirty="0">
                <a:latin typeface="Arial" panose="020B0604020202020204" pitchFamily="34" charset="0"/>
                <a:cs typeface="Arial" panose="020B0604020202020204" pitchFamily="34" charset="0"/>
              </a:rPr>
              <a:t>. </a:t>
            </a:r>
            <a:r>
              <a:rPr lang="es-MX" b="1" u="sng" dirty="0">
                <a:latin typeface="Arial" panose="020B0604020202020204" pitchFamily="34" charset="0"/>
                <a:cs typeface="Arial" panose="020B0604020202020204" pitchFamily="34" charset="0"/>
              </a:rPr>
              <a:t>TODA LA SANA DOCTRINA SE ENCUENTRA UNICAMENTE EN LA BIBLIA.</a:t>
            </a:r>
            <a:endParaRPr lang="es-SV"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235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1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10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1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1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1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1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3" presetClass="entr" presetSubtype="16"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plus(in)">
                                      <p:cBhvr>
                                        <p:cTn id="4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P spid="23" grpId="0" animBg="1"/>
      <p:bldP spid="25" grpId="0" animBg="1"/>
      <p:bldP spid="30"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9312812" y="6400417"/>
            <a:ext cx="2743200" cy="365125"/>
          </a:xfrm>
        </p:spPr>
        <p:txBody>
          <a:bodyPr/>
          <a:lstStyle/>
          <a:p>
            <a:fld id="{E9571152-3B6F-4918-92A0-E6A0828E28E7}" type="slidenum">
              <a:rPr lang="es-ES" b="1" smtClean="0">
                <a:solidFill>
                  <a:schemeClr val="tx1"/>
                </a:solidFill>
              </a:rPr>
              <a:t>15</a:t>
            </a:fld>
            <a:endParaRPr lang="es-ES" b="1" dirty="0">
              <a:solidFill>
                <a:schemeClr val="tx1"/>
              </a:solidFill>
            </a:endParaRPr>
          </a:p>
        </p:txBody>
      </p:sp>
      <p:sp>
        <p:nvSpPr>
          <p:cNvPr id="6" name="Título 1"/>
          <p:cNvSpPr txBox="1">
            <a:spLocks/>
          </p:cNvSpPr>
          <p:nvPr/>
        </p:nvSpPr>
        <p:spPr>
          <a:xfrm>
            <a:off x="324196" y="798022"/>
            <a:ext cx="11495113" cy="5784957"/>
          </a:xfrm>
          <a:prstGeom prst="rect">
            <a:avLst/>
          </a:prstGeom>
          <a:ln>
            <a:solidFill>
              <a:srgbClr val="007DDA"/>
            </a:solidFill>
          </a:ln>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20000"/>
              </a:lnSpc>
            </a:pPr>
            <a:endParaRPr lang="es-MX" sz="6600" b="1" dirty="0">
              <a:latin typeface="Arial" panose="020B0604020202020204" pitchFamily="34" charset="0"/>
              <a:cs typeface="Arial" panose="020B0604020202020204" pitchFamily="34" charset="0"/>
            </a:endParaRPr>
          </a:p>
          <a:p>
            <a:pPr marL="857250" indent="-857250" algn="just">
              <a:lnSpc>
                <a:spcPct val="120000"/>
              </a:lnSpc>
              <a:buFont typeface="Arial" panose="020B0604020202020204" pitchFamily="34" charset="0"/>
              <a:buChar char="•"/>
            </a:pPr>
            <a:endParaRPr lang="es-MX" sz="6600" b="1" dirty="0">
              <a:latin typeface="Arial" panose="020B0604020202020204" pitchFamily="34" charset="0"/>
              <a:cs typeface="Arial" panose="020B0604020202020204" pitchFamily="34" charset="0"/>
            </a:endParaRPr>
          </a:p>
          <a:p>
            <a:pPr marL="857250" indent="-857250" algn="just">
              <a:lnSpc>
                <a:spcPct val="120000"/>
              </a:lnSpc>
              <a:buFont typeface="Arial" panose="020B0604020202020204" pitchFamily="34" charset="0"/>
              <a:buChar char="•"/>
            </a:pPr>
            <a:r>
              <a:rPr lang="es-MX" sz="7200" b="1" u="sng" dirty="0">
                <a:latin typeface="Arial" panose="020B0604020202020204" pitchFamily="34" charset="0"/>
                <a:cs typeface="Arial" panose="020B0604020202020204" pitchFamily="34" charset="0"/>
              </a:rPr>
              <a:t>PRIMER PASO DEL CRISTIANO :</a:t>
            </a:r>
            <a:r>
              <a:rPr lang="es-MX" sz="7200" b="1" dirty="0">
                <a:latin typeface="Arial" panose="020B0604020202020204" pitchFamily="34" charset="0"/>
                <a:cs typeface="Arial" panose="020B0604020202020204" pitchFamily="34" charset="0"/>
              </a:rPr>
              <a:t>  ACEPTAR A CRISTO </a:t>
            </a:r>
          </a:p>
          <a:p>
            <a:pPr marL="857250" indent="-857250" algn="just">
              <a:lnSpc>
                <a:spcPct val="120000"/>
              </a:lnSpc>
              <a:buFont typeface="Arial" panose="020B0604020202020204" pitchFamily="34" charset="0"/>
              <a:buChar char="•"/>
            </a:pPr>
            <a:endParaRPr lang="es-MX" sz="7200" b="1" dirty="0">
              <a:latin typeface="Arial" panose="020B0604020202020204" pitchFamily="34" charset="0"/>
              <a:cs typeface="Arial" panose="020B0604020202020204" pitchFamily="34" charset="0"/>
            </a:endParaRPr>
          </a:p>
          <a:p>
            <a:pPr marL="857250" indent="-857250" algn="just">
              <a:lnSpc>
                <a:spcPct val="120000"/>
              </a:lnSpc>
              <a:buFont typeface="Arial" panose="020B0604020202020204" pitchFamily="34" charset="0"/>
              <a:buChar char="•"/>
            </a:pPr>
            <a:r>
              <a:rPr lang="es-MX" sz="7200" b="1" u="sng" dirty="0">
                <a:latin typeface="Arial" panose="020B0604020202020204" pitchFamily="34" charset="0"/>
                <a:cs typeface="Arial" panose="020B0604020202020204" pitchFamily="34" charset="0"/>
              </a:rPr>
              <a:t>SEGUNDO PASO DEL CRISTIANO</a:t>
            </a:r>
            <a:r>
              <a:rPr lang="es-MX" sz="7200" b="1" dirty="0">
                <a:latin typeface="Arial" panose="020B0604020202020204" pitchFamily="34" charset="0"/>
                <a:cs typeface="Arial" panose="020B0604020202020204" pitchFamily="34" charset="0"/>
              </a:rPr>
              <a:t>: INICIA LA VIDA ESPIRITUAL COMO NIÑOS EN EL CONOCIMIENTO DE DIOS Y EN LA SANA DOCTRINA.</a:t>
            </a:r>
          </a:p>
          <a:p>
            <a:pPr algn="just">
              <a:lnSpc>
                <a:spcPct val="120000"/>
              </a:lnSpc>
            </a:pPr>
            <a:endParaRPr lang="es-MX" sz="7200" b="1" dirty="0">
              <a:latin typeface="Arial" panose="020B0604020202020204" pitchFamily="34" charset="0"/>
              <a:cs typeface="Arial" panose="020B0604020202020204" pitchFamily="34" charset="0"/>
            </a:endParaRPr>
          </a:p>
          <a:p>
            <a:pPr marL="857250" indent="-857250" algn="just">
              <a:lnSpc>
                <a:spcPct val="120000"/>
              </a:lnSpc>
              <a:buFont typeface="Arial" panose="020B0604020202020204" pitchFamily="34" charset="0"/>
              <a:buChar char="•"/>
            </a:pPr>
            <a:r>
              <a:rPr lang="es-MX" sz="7200" b="1" dirty="0">
                <a:latin typeface="Arial" panose="020B0604020202020204" pitchFamily="34" charset="0"/>
                <a:cs typeface="Arial" panose="020B0604020202020204" pitchFamily="34" charset="0"/>
              </a:rPr>
              <a:t>A MEDIDA QUE CRECEMOS ESPIRITUALMENTE, VAMOS ADQUIRIENDO CONOCIMIENTO DE DIOS MEDIANTE:</a:t>
            </a:r>
          </a:p>
          <a:p>
            <a:pPr marL="1771650" lvl="2" indent="-857250" algn="just">
              <a:lnSpc>
                <a:spcPct val="120000"/>
              </a:lnSpc>
              <a:buFont typeface="Arial" panose="020B0604020202020204" pitchFamily="34" charset="0"/>
              <a:buChar char="•"/>
            </a:pPr>
            <a:r>
              <a:rPr lang="es-MX" sz="7200" b="1" dirty="0">
                <a:latin typeface="Arial" panose="020B0604020202020204" pitchFamily="34" charset="0"/>
                <a:cs typeface="Arial" panose="020B0604020202020204" pitchFamily="34" charset="0"/>
              </a:rPr>
              <a:t>SERMONES EN LA IGLESIA O CASAS DE ORACIÓN</a:t>
            </a:r>
          </a:p>
          <a:p>
            <a:pPr marL="1771650" lvl="2" indent="-857250" algn="just">
              <a:lnSpc>
                <a:spcPct val="120000"/>
              </a:lnSpc>
              <a:buFont typeface="Arial" panose="020B0604020202020204" pitchFamily="34" charset="0"/>
              <a:buChar char="•"/>
            </a:pPr>
            <a:r>
              <a:rPr lang="es-MX" sz="7200" b="1" dirty="0">
                <a:latin typeface="Arial" panose="020B0604020202020204" pitchFamily="34" charset="0"/>
                <a:cs typeface="Arial" panose="020B0604020202020204" pitchFamily="34" charset="0"/>
              </a:rPr>
              <a:t>ESTUDIOS PERSONALES ESCUDRIÑANDO LAS ESCRITURAS</a:t>
            </a:r>
          </a:p>
          <a:p>
            <a:pPr marL="1771650" lvl="2" indent="-857250" algn="just">
              <a:lnSpc>
                <a:spcPct val="120000"/>
              </a:lnSpc>
              <a:buFont typeface="Arial" panose="020B0604020202020204" pitchFamily="34" charset="0"/>
              <a:buChar char="•"/>
            </a:pPr>
            <a:r>
              <a:rPr lang="es-MX" sz="7200" b="1" u="sng" dirty="0">
                <a:latin typeface="Arial" panose="020B0604020202020204" pitchFamily="34" charset="0"/>
                <a:cs typeface="Arial" panose="020B0604020202020204" pitchFamily="34" charset="0"/>
              </a:rPr>
              <a:t>ESTUDIOS PROGRAMADOS PARA CONOCER LA SANA DOCTRINA</a:t>
            </a:r>
          </a:p>
          <a:p>
            <a:pPr marL="857250" indent="-857250" algn="just">
              <a:lnSpc>
                <a:spcPct val="120000"/>
              </a:lnSpc>
              <a:buFont typeface="Arial" panose="020B0604020202020204" pitchFamily="34" charset="0"/>
              <a:buChar char="•"/>
            </a:pPr>
            <a:endParaRPr lang="es-MX" sz="7200" b="1" dirty="0">
              <a:latin typeface="Arial" panose="020B0604020202020204" pitchFamily="34" charset="0"/>
              <a:cs typeface="Arial" panose="020B0604020202020204" pitchFamily="34" charset="0"/>
            </a:endParaRPr>
          </a:p>
          <a:p>
            <a:pPr marL="857250" indent="-857250" algn="just">
              <a:lnSpc>
                <a:spcPct val="120000"/>
              </a:lnSpc>
              <a:buFont typeface="Arial" panose="020B0604020202020204" pitchFamily="34" charset="0"/>
              <a:buChar char="•"/>
            </a:pPr>
            <a:r>
              <a:rPr lang="es-MX" sz="7200" b="1" u="sng" dirty="0">
                <a:latin typeface="Arial" panose="020B0604020202020204" pitchFamily="34" charset="0"/>
                <a:cs typeface="Arial" panose="020B0604020202020204" pitchFamily="34" charset="0"/>
              </a:rPr>
              <a:t>LA SANA DOCTRINA SE ADQUIERE MEDIANTE UN DISCIPULADO, POR ESO NUESTRO SEÑOR JESUCRISTO EN MATEO 28:19 , DICE: --- ID POR TODO EL MUNDO Y HACED DISCÍPULOS ……</a:t>
            </a:r>
          </a:p>
          <a:p>
            <a:pPr marL="857250" indent="-857250" algn="just">
              <a:lnSpc>
                <a:spcPct val="120000"/>
              </a:lnSpc>
              <a:buFont typeface="Arial" panose="020B0604020202020204" pitchFamily="34" charset="0"/>
              <a:buChar char="•"/>
            </a:pPr>
            <a:endParaRPr lang="es-MX" sz="7200" b="1" u="sng" dirty="0">
              <a:latin typeface="Arial" panose="020B0604020202020204" pitchFamily="34" charset="0"/>
              <a:cs typeface="Arial" panose="020B0604020202020204" pitchFamily="34" charset="0"/>
            </a:endParaRPr>
          </a:p>
          <a:p>
            <a:pPr marL="857250" indent="-857250" algn="just">
              <a:lnSpc>
                <a:spcPct val="120000"/>
              </a:lnSpc>
              <a:buFont typeface="Arial" panose="020B0604020202020204" pitchFamily="34" charset="0"/>
              <a:buChar char="•"/>
            </a:pPr>
            <a:r>
              <a:rPr lang="es-MX" sz="7200" b="1" u="sng" dirty="0">
                <a:latin typeface="Arial" panose="020B0604020202020204" pitchFamily="34" charset="0"/>
                <a:cs typeface="Arial" panose="020B0604020202020204" pitchFamily="34" charset="0"/>
              </a:rPr>
              <a:t>EL DISCIPULADO EN CRISTO ES UN REGALO DE DIOS, QUE JAMÁS SERÁ QUITADO DEL CREYENTE (LUC 10:38 - 42)</a:t>
            </a:r>
            <a:endParaRPr lang="es-MX" sz="7200" b="1" u="sng" dirty="0">
              <a:latin typeface="Arial" panose="020B0604020202020204" pitchFamily="34" charset="0"/>
              <a:ea typeface="+mj-ea"/>
              <a:cs typeface="Arial" panose="020B0604020202020204" pitchFamily="34" charset="0"/>
            </a:endParaRPr>
          </a:p>
          <a:p>
            <a:pPr marL="1771650" lvl="2" indent="-857250" algn="just">
              <a:lnSpc>
                <a:spcPct val="120000"/>
              </a:lnSpc>
              <a:buFont typeface="Arial" panose="020B0604020202020204" pitchFamily="34" charset="0"/>
              <a:buChar char="•"/>
            </a:pPr>
            <a:endParaRPr lang="es-MX" sz="7200" b="1" dirty="0">
              <a:latin typeface="Arial" panose="020B0604020202020204" pitchFamily="34" charset="0"/>
              <a:ea typeface="+mj-ea"/>
              <a:cs typeface="Arial" panose="020B0604020202020204" pitchFamily="34" charset="0"/>
            </a:endParaRPr>
          </a:p>
          <a:p>
            <a:pPr marL="857250" indent="-857250" algn="just">
              <a:lnSpc>
                <a:spcPct val="120000"/>
              </a:lnSpc>
              <a:buFont typeface="Arial" panose="020B0604020202020204" pitchFamily="34" charset="0"/>
              <a:buChar char="•"/>
            </a:pPr>
            <a:r>
              <a:rPr lang="es-MX" sz="7200" b="1" dirty="0">
                <a:latin typeface="Arial" panose="020B0604020202020204" pitchFamily="34" charset="0"/>
                <a:cs typeface="Arial" panose="020B0604020202020204" pitchFamily="34" charset="0"/>
              </a:rPr>
              <a:t>EL DISCIPULADO SIRVE PARA CONTESTAR TODAS LAS PREGUNTAS DEL PLAN DE DIOS Y PREDICAR EL TEMA PRINCIPAL QUE ES “LA SALVACIÓN”.</a:t>
            </a:r>
          </a:p>
          <a:p>
            <a:pPr algn="just">
              <a:lnSpc>
                <a:spcPct val="120000"/>
              </a:lnSpc>
            </a:pPr>
            <a:endParaRPr lang="es-SV" sz="6600" b="1" dirty="0"/>
          </a:p>
        </p:txBody>
      </p:sp>
      <p:sp>
        <p:nvSpPr>
          <p:cNvPr id="2" name="CuadroTexto 1">
            <a:extLst>
              <a:ext uri="{FF2B5EF4-FFF2-40B4-BE49-F238E27FC236}">
                <a16:creationId xmlns:a16="http://schemas.microsoft.com/office/drawing/2014/main" id="{5686D8CC-3C42-4DB7-BB36-1778663C11C4}"/>
              </a:ext>
            </a:extLst>
          </p:cNvPr>
          <p:cNvSpPr txBox="1"/>
          <p:nvPr/>
        </p:nvSpPr>
        <p:spPr>
          <a:xfrm>
            <a:off x="578840" y="94733"/>
            <a:ext cx="10704353" cy="584775"/>
          </a:xfrm>
          <a:prstGeom prst="rect">
            <a:avLst/>
          </a:prstGeom>
          <a:noFill/>
          <a:ln>
            <a:solidFill>
              <a:schemeClr val="accent1"/>
            </a:solidFill>
          </a:ln>
        </p:spPr>
        <p:txBody>
          <a:bodyPr wrap="square" rtlCol="0">
            <a:spAutoFit/>
          </a:bodyPr>
          <a:lstStyle/>
          <a:p>
            <a:pPr algn="ctr"/>
            <a:r>
              <a:rPr lang="es-SV" sz="3200" b="1" dirty="0"/>
              <a:t>COMO INICIA LA SANA DOCTRINA EN EL CRISTIANO</a:t>
            </a:r>
            <a:endParaRPr lang="es-ES" sz="3200" b="1" dirty="0"/>
          </a:p>
        </p:txBody>
      </p:sp>
    </p:spTree>
    <p:extLst>
      <p:ext uri="{BB962C8B-B14F-4D97-AF65-F5344CB8AC3E}">
        <p14:creationId xmlns:p14="http://schemas.microsoft.com/office/powerpoint/2010/main" val="369819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294063" y="1142000"/>
            <a:ext cx="11376940" cy="674355"/>
          </a:xfrm>
          <a:prstGeom prst="rect">
            <a:avLst/>
          </a:prstGeom>
          <a:ln>
            <a:solidFill>
              <a:srgbClr val="007DDA"/>
            </a:solidFill>
          </a:ln>
        </p:spPr>
        <p:txBody>
          <a:bodyPr vert="horz" lIns="91440" tIns="45720" rIns="91440" bIns="45720" rtlCol="0" anchor="b">
            <a:normAutofit fontScale="4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MX" b="1" dirty="0"/>
              <a:t>1. MAT  11:1 - </a:t>
            </a:r>
            <a:r>
              <a:rPr lang="es-SV" b="1" dirty="0"/>
              <a:t>Cuando Jesús terminó de dar instrucciones a sus doce discípulos, se fue de allí a enseñar y a predicar en las ciudades de ellos. </a:t>
            </a:r>
          </a:p>
        </p:txBody>
      </p:sp>
      <p:sp>
        <p:nvSpPr>
          <p:cNvPr id="4" name="Título 1"/>
          <p:cNvSpPr txBox="1">
            <a:spLocks/>
          </p:cNvSpPr>
          <p:nvPr/>
        </p:nvSpPr>
        <p:spPr>
          <a:xfrm>
            <a:off x="294063" y="1918120"/>
            <a:ext cx="11376940" cy="763834"/>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MX" sz="2400" b="1" dirty="0"/>
              <a:t>2. HECHOS 5:42 - </a:t>
            </a:r>
            <a:r>
              <a:rPr lang="es-SV" sz="2400" b="1" dirty="0"/>
              <a:t> Y todos los días, en el templo y por las casas, no cesaban de enseñar y predicar a Jesucristo.</a:t>
            </a:r>
          </a:p>
        </p:txBody>
      </p:sp>
      <p:sp>
        <p:nvSpPr>
          <p:cNvPr id="5" name="Título 1"/>
          <p:cNvSpPr txBox="1">
            <a:spLocks/>
          </p:cNvSpPr>
          <p:nvPr/>
        </p:nvSpPr>
        <p:spPr>
          <a:xfrm>
            <a:off x="294063" y="257148"/>
            <a:ext cx="11376940" cy="719481"/>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SV" sz="4000" b="1" dirty="0"/>
              <a:t>BASE BIBLICA DEL DISCIPULADO</a:t>
            </a:r>
          </a:p>
        </p:txBody>
      </p:sp>
      <p:sp>
        <p:nvSpPr>
          <p:cNvPr id="7" name="Marcador de número de diapositiva 6"/>
          <p:cNvSpPr>
            <a:spLocks noGrp="1"/>
          </p:cNvSpPr>
          <p:nvPr>
            <p:ph type="sldNum" sz="quarter" idx="12"/>
          </p:nvPr>
        </p:nvSpPr>
        <p:spPr>
          <a:xfrm>
            <a:off x="8718078" y="6364738"/>
            <a:ext cx="2743200" cy="365125"/>
          </a:xfrm>
        </p:spPr>
        <p:txBody>
          <a:bodyPr/>
          <a:lstStyle/>
          <a:p>
            <a:fld id="{E9571152-3B6F-4918-92A0-E6A0828E28E7}" type="slidenum">
              <a:rPr lang="es-ES" smtClean="0"/>
              <a:t>16</a:t>
            </a:fld>
            <a:endParaRPr lang="es-ES"/>
          </a:p>
        </p:txBody>
      </p:sp>
      <p:sp>
        <p:nvSpPr>
          <p:cNvPr id="8" name="Título 1"/>
          <p:cNvSpPr txBox="1">
            <a:spLocks/>
          </p:cNvSpPr>
          <p:nvPr/>
        </p:nvSpPr>
        <p:spPr>
          <a:xfrm>
            <a:off x="294063" y="2783719"/>
            <a:ext cx="11376940" cy="610680"/>
          </a:xfrm>
          <a:prstGeom prst="rect">
            <a:avLst/>
          </a:prstGeom>
          <a:ln>
            <a:solidFill>
              <a:srgbClr val="007DDA"/>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10000"/>
              </a:lnSpc>
            </a:pPr>
            <a:r>
              <a:rPr lang="es-SV" sz="2400" b="1" dirty="0" err="1"/>
              <a:t>Tit</a:t>
            </a:r>
            <a:r>
              <a:rPr lang="es-SV" sz="2400" b="1" dirty="0"/>
              <a:t> 2:1 Pero tú habla lo que está de acuerdo con la sana doctrina. </a:t>
            </a:r>
          </a:p>
        </p:txBody>
      </p:sp>
      <p:sp>
        <p:nvSpPr>
          <p:cNvPr id="10" name="Título 1">
            <a:extLst>
              <a:ext uri="{FF2B5EF4-FFF2-40B4-BE49-F238E27FC236}">
                <a16:creationId xmlns:a16="http://schemas.microsoft.com/office/drawing/2014/main" id="{9D30D177-5C88-47B6-B4D2-B00FA5C5BDF7}"/>
              </a:ext>
            </a:extLst>
          </p:cNvPr>
          <p:cNvSpPr txBox="1">
            <a:spLocks/>
          </p:cNvSpPr>
          <p:nvPr/>
        </p:nvSpPr>
        <p:spPr>
          <a:xfrm>
            <a:off x="294062" y="3496164"/>
            <a:ext cx="11593137" cy="2156130"/>
          </a:xfrm>
          <a:prstGeom prst="rect">
            <a:avLst/>
          </a:prstGeom>
          <a:ln>
            <a:solidFill>
              <a:srgbClr val="007DDA"/>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400" b="1" dirty="0"/>
              <a:t>4. </a:t>
            </a:r>
            <a:r>
              <a:rPr lang="es-ES" sz="4400" b="1" dirty="0"/>
              <a:t>Mat 28:19  Por tanto, id, y haced </a:t>
            </a:r>
            <a:r>
              <a:rPr lang="es-ES" sz="4400" b="1" u="sng" dirty="0"/>
              <a:t>discípulos</a:t>
            </a:r>
            <a:r>
              <a:rPr lang="es-ES" sz="4400" b="1" dirty="0"/>
              <a:t> a todas las naciones, bautizándolos en el nombre del Padre, y del Hijo, y del Espíritu Santo; </a:t>
            </a:r>
          </a:p>
        </p:txBody>
      </p:sp>
    </p:spTree>
    <p:extLst>
      <p:ext uri="{BB962C8B-B14F-4D97-AF65-F5344CB8AC3E}">
        <p14:creationId xmlns:p14="http://schemas.microsoft.com/office/powerpoint/2010/main" val="277836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plus(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plus(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plus(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plus(in)">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283464" y="996696"/>
            <a:ext cx="11469512" cy="5532120"/>
          </a:xfrm>
          <a:prstGeom prst="rect">
            <a:avLst/>
          </a:prstGeom>
          <a:ln>
            <a:solidFill>
              <a:srgbClr val="007DDA"/>
            </a:solidFill>
          </a:ln>
        </p:spPr>
        <p:txBody>
          <a:bodyPr vert="horz" lIns="91440" tIns="45720" rIns="91440" bIns="45720" rtlCol="0" anchor="b">
            <a:normAutofit fontScale="4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20000"/>
              </a:lnSpc>
            </a:pPr>
            <a:r>
              <a:rPr lang="es-MX" sz="5600" b="1" dirty="0"/>
              <a:t>LA AUTORIDAD VIENE DIRECTAMENTE DE LA PALABRA DE DIOS, LA CUAL JESÚS ENSEÑA A SUS DISCÍPULOS, PARA QUE TENGAN ESA AUTORIDAD DE PREDICAR SU PALABRA, LA CUAL SE LLAMA “ LA SANA DOCTRINA”.</a:t>
            </a:r>
          </a:p>
          <a:p>
            <a:pPr algn="just">
              <a:lnSpc>
                <a:spcPct val="120000"/>
              </a:lnSpc>
            </a:pPr>
            <a:endParaRPr lang="es-MX" sz="5600" b="1" dirty="0"/>
          </a:p>
          <a:p>
            <a:pPr marL="857250" indent="-857250" algn="just">
              <a:lnSpc>
                <a:spcPct val="120000"/>
              </a:lnSpc>
              <a:buFont typeface="Arial" panose="020B0604020202020204" pitchFamily="34" charset="0"/>
              <a:buChar char="•"/>
            </a:pPr>
            <a:r>
              <a:rPr lang="es-SV" b="1" dirty="0"/>
              <a:t>Mat 7:28  Y cuando terminó Jesús estas palabras, la gente se admiraba de su doctrina; </a:t>
            </a:r>
          </a:p>
          <a:p>
            <a:pPr marL="857250" indent="-857250" algn="just">
              <a:lnSpc>
                <a:spcPct val="120000"/>
              </a:lnSpc>
              <a:buFont typeface="Arial" panose="020B0604020202020204" pitchFamily="34" charset="0"/>
              <a:buChar char="•"/>
            </a:pPr>
            <a:endParaRPr lang="es-SV" b="1" dirty="0"/>
          </a:p>
          <a:p>
            <a:pPr marL="857250" indent="-857250" algn="just">
              <a:lnSpc>
                <a:spcPct val="120000"/>
              </a:lnSpc>
              <a:buFont typeface="Arial" panose="020B0604020202020204" pitchFamily="34" charset="0"/>
              <a:buChar char="•"/>
            </a:pPr>
            <a:r>
              <a:rPr lang="es-SV" b="1" dirty="0"/>
              <a:t>Mat 7:29  porque les enseñaba como quien tiene autoridad, y no como los escribas.</a:t>
            </a:r>
          </a:p>
          <a:p>
            <a:pPr algn="just">
              <a:lnSpc>
                <a:spcPct val="120000"/>
              </a:lnSpc>
            </a:pPr>
            <a:endParaRPr lang="es-MX" sz="5600" b="1" dirty="0"/>
          </a:p>
          <a:p>
            <a:pPr algn="just">
              <a:lnSpc>
                <a:spcPct val="120000"/>
              </a:lnSpc>
            </a:pPr>
            <a:endParaRPr lang="es-MX" sz="5600" b="1" dirty="0"/>
          </a:p>
          <a:p>
            <a:pPr algn="just">
              <a:lnSpc>
                <a:spcPct val="120000"/>
              </a:lnSpc>
            </a:pPr>
            <a:r>
              <a:rPr lang="es-MX" sz="5600" b="1" dirty="0"/>
              <a:t>SI NO HAY SANA DOCTRINA, ESTAREMOS HABLANDO HEREJÍAS, Y LA PREDICACION EN LUGAR DE SER PARA SALVACION SERÁ PARA CONDENACIÓN.</a:t>
            </a:r>
          </a:p>
          <a:p>
            <a:pPr algn="just">
              <a:lnSpc>
                <a:spcPct val="120000"/>
              </a:lnSpc>
            </a:pPr>
            <a:endParaRPr lang="es-MX" sz="5600" b="1" dirty="0"/>
          </a:p>
          <a:p>
            <a:pPr algn="just">
              <a:lnSpc>
                <a:spcPct val="120000"/>
              </a:lnSpc>
            </a:pPr>
            <a:r>
              <a:rPr lang="es-MX" sz="5600" b="1" dirty="0"/>
              <a:t>LA SANA DOCTRINA ES EL MENSAJE </a:t>
            </a:r>
            <a:r>
              <a:rPr lang="es-MX" sz="5600" b="1" u="sng" dirty="0"/>
              <a:t>DE DIOS </a:t>
            </a:r>
            <a:r>
              <a:rPr lang="es-MX" sz="5600" b="1" dirty="0"/>
              <a:t>PARA LA HUMANIDAD. </a:t>
            </a:r>
          </a:p>
          <a:p>
            <a:pPr algn="just">
              <a:lnSpc>
                <a:spcPct val="120000"/>
              </a:lnSpc>
            </a:pPr>
            <a:endParaRPr lang="es-MX" sz="5600" b="1" dirty="0"/>
          </a:p>
          <a:p>
            <a:pPr algn="just">
              <a:lnSpc>
                <a:spcPct val="120000"/>
              </a:lnSpc>
            </a:pPr>
            <a:r>
              <a:rPr lang="es-MX" sz="5600" b="1" dirty="0"/>
              <a:t>CUALQUIER ALTERACION HUMANA, A LA SANA DOCTRINA LA CONVIERTE EN HEREJIA.</a:t>
            </a:r>
          </a:p>
        </p:txBody>
      </p:sp>
      <p:sp>
        <p:nvSpPr>
          <p:cNvPr id="2" name="Marcador de número de diapositiva 1"/>
          <p:cNvSpPr>
            <a:spLocks noGrp="1"/>
          </p:cNvSpPr>
          <p:nvPr>
            <p:ph type="sldNum" sz="quarter" idx="12"/>
          </p:nvPr>
        </p:nvSpPr>
        <p:spPr/>
        <p:txBody>
          <a:bodyPr/>
          <a:lstStyle/>
          <a:p>
            <a:fld id="{E9571152-3B6F-4918-92A0-E6A0828E28E7}" type="slidenum">
              <a:rPr lang="es-ES" smtClean="0"/>
              <a:t>17</a:t>
            </a:fld>
            <a:endParaRPr lang="es-ES"/>
          </a:p>
        </p:txBody>
      </p:sp>
      <p:sp>
        <p:nvSpPr>
          <p:cNvPr id="3" name="CuadroTexto 2">
            <a:extLst>
              <a:ext uri="{FF2B5EF4-FFF2-40B4-BE49-F238E27FC236}">
                <a16:creationId xmlns:a16="http://schemas.microsoft.com/office/drawing/2014/main" id="{06576673-2C53-40B3-A442-E5542668B5FC}"/>
              </a:ext>
            </a:extLst>
          </p:cNvPr>
          <p:cNvSpPr txBox="1"/>
          <p:nvPr/>
        </p:nvSpPr>
        <p:spPr>
          <a:xfrm>
            <a:off x="461394" y="260059"/>
            <a:ext cx="11291582" cy="523220"/>
          </a:xfrm>
          <a:prstGeom prst="rect">
            <a:avLst/>
          </a:prstGeom>
          <a:noFill/>
          <a:ln>
            <a:solidFill>
              <a:schemeClr val="accent1"/>
            </a:solidFill>
          </a:ln>
        </p:spPr>
        <p:txBody>
          <a:bodyPr wrap="square" rtlCol="0">
            <a:spAutoFit/>
          </a:bodyPr>
          <a:lstStyle/>
          <a:p>
            <a:pPr algn="ctr"/>
            <a:r>
              <a:rPr lang="es-SV" sz="2800" b="1" dirty="0"/>
              <a:t>LA AUTORIDAD DE LA SANA DOCTRINA</a:t>
            </a:r>
            <a:endParaRPr lang="es-ES" sz="2800" b="1" dirty="0"/>
          </a:p>
        </p:txBody>
      </p:sp>
    </p:spTree>
    <p:extLst>
      <p:ext uri="{BB962C8B-B14F-4D97-AF65-F5344CB8AC3E}">
        <p14:creationId xmlns:p14="http://schemas.microsoft.com/office/powerpoint/2010/main" val="17489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379633" y="226331"/>
            <a:ext cx="11376940" cy="2005141"/>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6600" b="1" dirty="0"/>
              <a:t>“LA SANA DOCTRINA” ES EL EVANGELIO DE CRISTO.</a:t>
            </a:r>
            <a:endParaRPr lang="es-SV" sz="6600" b="1" dirty="0"/>
          </a:p>
        </p:txBody>
      </p:sp>
      <p:sp>
        <p:nvSpPr>
          <p:cNvPr id="3" name="Título 1"/>
          <p:cNvSpPr txBox="1">
            <a:spLocks/>
          </p:cNvSpPr>
          <p:nvPr/>
        </p:nvSpPr>
        <p:spPr>
          <a:xfrm>
            <a:off x="379633" y="2406142"/>
            <a:ext cx="11376940" cy="3950208"/>
          </a:xfrm>
          <a:prstGeom prst="rect">
            <a:avLst/>
          </a:prstGeom>
          <a:ln>
            <a:solidFill>
              <a:srgbClr val="007DDA"/>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20000"/>
              </a:lnSpc>
            </a:pPr>
            <a:r>
              <a:rPr lang="es-SV" sz="2100" b="1" dirty="0">
                <a:latin typeface="Arial" panose="020B0604020202020204" pitchFamily="34" charset="0"/>
                <a:cs typeface="Arial" panose="020B0604020202020204" pitchFamily="34" charset="0"/>
              </a:rPr>
              <a:t>Gal 1:6  Estoy maravillado de que tan pronto os hayáis alejado del que os llamó por la gracia de Cristo, para seguir un evangelio diferente. </a:t>
            </a:r>
          </a:p>
          <a:p>
            <a:pPr algn="just">
              <a:lnSpc>
                <a:spcPct val="120000"/>
              </a:lnSpc>
            </a:pPr>
            <a:r>
              <a:rPr lang="es-SV" sz="2100" b="1" dirty="0">
                <a:latin typeface="Arial" panose="020B0604020202020204" pitchFamily="34" charset="0"/>
                <a:cs typeface="Arial" panose="020B0604020202020204" pitchFamily="34" charset="0"/>
              </a:rPr>
              <a:t>Gal 1:7  No que haya otro, sino que hay algunos que os perturban y quieren pervertir el evangelio de Cristo. </a:t>
            </a:r>
          </a:p>
          <a:p>
            <a:pPr algn="just">
              <a:lnSpc>
                <a:spcPct val="120000"/>
              </a:lnSpc>
            </a:pPr>
            <a:r>
              <a:rPr lang="es-SV" sz="2100" b="1" dirty="0">
                <a:latin typeface="Arial" panose="020B0604020202020204" pitchFamily="34" charset="0"/>
                <a:cs typeface="Arial" panose="020B0604020202020204" pitchFamily="34" charset="0"/>
              </a:rPr>
              <a:t>Gal 1:8  Mas si aun nosotros, o un ángel del cielo, os anunciare otro evangelio diferente del que os hemos anunciado, sea anatema. </a:t>
            </a:r>
          </a:p>
          <a:p>
            <a:pPr algn="just">
              <a:lnSpc>
                <a:spcPct val="120000"/>
              </a:lnSpc>
            </a:pPr>
            <a:r>
              <a:rPr lang="es-SV" sz="2100" b="1" dirty="0">
                <a:latin typeface="Arial" panose="020B0604020202020204" pitchFamily="34" charset="0"/>
                <a:cs typeface="Arial" panose="020B0604020202020204" pitchFamily="34" charset="0"/>
              </a:rPr>
              <a:t>Gal 1:9  Como antes hemos dicho, también ahora lo repito: Si alguno os predica diferente evangelio del que habéis recibido, sea anatema. </a:t>
            </a:r>
          </a:p>
          <a:p>
            <a:pPr algn="just">
              <a:lnSpc>
                <a:spcPct val="120000"/>
              </a:lnSpc>
            </a:pPr>
            <a:r>
              <a:rPr lang="es-SV" sz="2100" b="1" dirty="0">
                <a:latin typeface="Arial" panose="020B0604020202020204" pitchFamily="34" charset="0"/>
                <a:cs typeface="Arial" panose="020B0604020202020204" pitchFamily="34" charset="0"/>
              </a:rPr>
              <a:t>Gal 1:10  Pues, ¿busco ahora el favor de los hombres, o el de Dios? ¿O trato de agradar a los hombres? Pues si todavía agradara a los hombres, no sería siervo de Cristo. </a:t>
            </a:r>
          </a:p>
        </p:txBody>
      </p:sp>
      <p:sp>
        <p:nvSpPr>
          <p:cNvPr id="2" name="Marcador de número de diapositiva 1"/>
          <p:cNvSpPr>
            <a:spLocks noGrp="1"/>
          </p:cNvSpPr>
          <p:nvPr>
            <p:ph type="sldNum" sz="quarter" idx="12"/>
          </p:nvPr>
        </p:nvSpPr>
        <p:spPr/>
        <p:txBody>
          <a:bodyPr/>
          <a:lstStyle/>
          <a:p>
            <a:fld id="{E9571152-3B6F-4918-92A0-E6A0828E28E7}" type="slidenum">
              <a:rPr lang="es-ES" smtClean="0"/>
              <a:t>18</a:t>
            </a:fld>
            <a:endParaRPr lang="es-ES"/>
          </a:p>
        </p:txBody>
      </p:sp>
    </p:spTree>
    <p:extLst>
      <p:ext uri="{BB962C8B-B14F-4D97-AF65-F5344CB8AC3E}">
        <p14:creationId xmlns:p14="http://schemas.microsoft.com/office/powerpoint/2010/main" val="325048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339659" y="577728"/>
            <a:ext cx="11534502" cy="1476262"/>
          </a:xfrm>
          <a:prstGeom prst="rect">
            <a:avLst/>
          </a:prstGeom>
          <a:ln>
            <a:solidFill>
              <a:srgbClr val="007DDA"/>
            </a:solidFill>
          </a:ln>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es-MX" sz="5600" b="1" dirty="0"/>
          </a:p>
          <a:p>
            <a:endParaRPr lang="es-MX" sz="5600" b="1" dirty="0"/>
          </a:p>
          <a:p>
            <a:r>
              <a:rPr lang="es-MX" sz="5600" b="1" dirty="0"/>
              <a:t>DONDE INICIA Y TERMINA LA “SANA DOCTRINA” EN LA BIBLIA</a:t>
            </a:r>
          </a:p>
          <a:p>
            <a:endParaRPr lang="es-SV" sz="6600" b="1" dirty="0"/>
          </a:p>
        </p:txBody>
      </p:sp>
      <p:sp>
        <p:nvSpPr>
          <p:cNvPr id="3" name="Título 1"/>
          <p:cNvSpPr txBox="1">
            <a:spLocks/>
          </p:cNvSpPr>
          <p:nvPr/>
        </p:nvSpPr>
        <p:spPr>
          <a:xfrm>
            <a:off x="339659" y="2377217"/>
            <a:ext cx="11463651" cy="3369242"/>
          </a:xfrm>
          <a:prstGeom prst="rect">
            <a:avLst/>
          </a:prstGeom>
          <a:ln>
            <a:solidFill>
              <a:srgbClr val="007DDA"/>
            </a:solidFill>
          </a:ln>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es-MX" sz="5600" b="1" dirty="0"/>
          </a:p>
          <a:p>
            <a:pPr>
              <a:lnSpc>
                <a:spcPct val="120000"/>
              </a:lnSpc>
            </a:pPr>
            <a:endParaRPr lang="es-MX" sz="5600" b="1" dirty="0"/>
          </a:p>
          <a:p>
            <a:pPr>
              <a:lnSpc>
                <a:spcPct val="120000"/>
              </a:lnSpc>
            </a:pPr>
            <a:r>
              <a:rPr lang="es-MX" sz="6700" b="1" dirty="0"/>
              <a:t>LA “SANA DOCTRINA” INICIA EN  GENESIS Y TERMINA DE REVELARSE EN EL APOCALIPSIS.</a:t>
            </a:r>
          </a:p>
          <a:p>
            <a:pPr>
              <a:lnSpc>
                <a:spcPct val="120000"/>
              </a:lnSpc>
            </a:pPr>
            <a:endParaRPr lang="es-MX" sz="6700" b="1" dirty="0"/>
          </a:p>
          <a:p>
            <a:pPr>
              <a:lnSpc>
                <a:spcPct val="120000"/>
              </a:lnSpc>
            </a:pPr>
            <a:r>
              <a:rPr lang="es-MX" sz="6700" b="1" dirty="0"/>
              <a:t>ES POR LO ANTERIOR QUE CUALQUIER ADICION A LA BIBLIA, ES HEREJIA PORQUE DIOS TERMINÓ SU REVELACIÓN EN APOCALIPSIS.</a:t>
            </a:r>
          </a:p>
          <a:p>
            <a:pPr>
              <a:lnSpc>
                <a:spcPct val="120000"/>
              </a:lnSpc>
            </a:pPr>
            <a:endParaRPr lang="es-MX" sz="5600" b="1" dirty="0"/>
          </a:p>
        </p:txBody>
      </p:sp>
      <p:sp>
        <p:nvSpPr>
          <p:cNvPr id="2" name="Marcador de número de diapositiva 1"/>
          <p:cNvSpPr>
            <a:spLocks noGrp="1"/>
          </p:cNvSpPr>
          <p:nvPr>
            <p:ph type="sldNum" sz="quarter" idx="12"/>
          </p:nvPr>
        </p:nvSpPr>
        <p:spPr/>
        <p:txBody>
          <a:bodyPr/>
          <a:lstStyle/>
          <a:p>
            <a:fld id="{E9571152-3B6F-4918-92A0-E6A0828E28E7}" type="slidenum">
              <a:rPr lang="es-ES" smtClean="0"/>
              <a:t>19</a:t>
            </a:fld>
            <a:endParaRPr lang="es-ES"/>
          </a:p>
        </p:txBody>
      </p:sp>
    </p:spTree>
    <p:extLst>
      <p:ext uri="{BB962C8B-B14F-4D97-AF65-F5344CB8AC3E}">
        <p14:creationId xmlns:p14="http://schemas.microsoft.com/office/powerpoint/2010/main" val="68737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62511" y="156754"/>
            <a:ext cx="11376940" cy="1507289"/>
          </a:xfrm>
          <a:ln>
            <a:solidFill>
              <a:srgbClr val="007DDA"/>
            </a:solidFill>
          </a:ln>
        </p:spPr>
        <p:txBody>
          <a:bodyPr>
            <a:noAutofit/>
          </a:bodyPr>
          <a:lstStyle/>
          <a:p>
            <a:r>
              <a:rPr lang="es-MX" sz="4400" b="1" dirty="0"/>
              <a:t>LA SANA DOCTRINA, ES  LO MAS IMPORTANTE QUE TENEMOS LOS CRISTIANOS PARA:</a:t>
            </a:r>
            <a:endParaRPr lang="es-SV" sz="4400" b="1" dirty="0"/>
          </a:p>
        </p:txBody>
      </p:sp>
      <p:sp>
        <p:nvSpPr>
          <p:cNvPr id="3" name="Título 1"/>
          <p:cNvSpPr txBox="1">
            <a:spLocks/>
          </p:cNvSpPr>
          <p:nvPr/>
        </p:nvSpPr>
        <p:spPr>
          <a:xfrm>
            <a:off x="562511" y="2848263"/>
            <a:ext cx="11376940" cy="674355"/>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b="1" dirty="0"/>
              <a:t>2. PREDICAR</a:t>
            </a:r>
            <a:endParaRPr lang="es-SV" sz="4000" b="1" dirty="0"/>
          </a:p>
        </p:txBody>
      </p:sp>
      <p:sp>
        <p:nvSpPr>
          <p:cNvPr id="4" name="Título 1"/>
          <p:cNvSpPr txBox="1">
            <a:spLocks/>
          </p:cNvSpPr>
          <p:nvPr/>
        </p:nvSpPr>
        <p:spPr>
          <a:xfrm>
            <a:off x="562511" y="3731295"/>
            <a:ext cx="11376940" cy="763834"/>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b="1" dirty="0"/>
              <a:t>3. EVANGELIZAR</a:t>
            </a:r>
            <a:endParaRPr lang="es-SV" sz="4000" b="1" dirty="0"/>
          </a:p>
        </p:txBody>
      </p:sp>
      <p:sp>
        <p:nvSpPr>
          <p:cNvPr id="5" name="Título 1"/>
          <p:cNvSpPr txBox="1">
            <a:spLocks/>
          </p:cNvSpPr>
          <p:nvPr/>
        </p:nvSpPr>
        <p:spPr>
          <a:xfrm>
            <a:off x="562511" y="1826013"/>
            <a:ext cx="11376940" cy="786872"/>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b="1" dirty="0"/>
              <a:t>1. DISCIPULAR</a:t>
            </a:r>
            <a:endParaRPr lang="es-SV" sz="4000" b="1" dirty="0"/>
          </a:p>
        </p:txBody>
      </p:sp>
      <p:sp>
        <p:nvSpPr>
          <p:cNvPr id="7" name="Título 1"/>
          <p:cNvSpPr txBox="1">
            <a:spLocks/>
          </p:cNvSpPr>
          <p:nvPr/>
        </p:nvSpPr>
        <p:spPr>
          <a:xfrm>
            <a:off x="562511" y="4847263"/>
            <a:ext cx="11376940" cy="1237308"/>
          </a:xfrm>
          <a:prstGeom prst="rect">
            <a:avLst/>
          </a:prstGeom>
          <a:ln>
            <a:solidFill>
              <a:srgbClr val="007DDA"/>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SV" sz="3200" b="1" dirty="0"/>
              <a:t>SI NO DOMINAMOS LA “SANA DOCTRINA” EL MENSAJE PIERDE AUTORIDAD Y LAS ALMAS NO SE CONVIERTEN</a:t>
            </a:r>
            <a:r>
              <a:rPr lang="es-SV" sz="4400" b="1" dirty="0"/>
              <a:t> </a:t>
            </a:r>
          </a:p>
        </p:txBody>
      </p:sp>
      <p:sp>
        <p:nvSpPr>
          <p:cNvPr id="6" name="Marcador de número de diapositiva 5"/>
          <p:cNvSpPr>
            <a:spLocks noGrp="1"/>
          </p:cNvSpPr>
          <p:nvPr>
            <p:ph type="sldNum" sz="quarter" idx="12"/>
          </p:nvPr>
        </p:nvSpPr>
        <p:spPr>
          <a:xfrm>
            <a:off x="8610600" y="5730276"/>
            <a:ext cx="2743200" cy="365125"/>
          </a:xfrm>
        </p:spPr>
        <p:txBody>
          <a:bodyPr/>
          <a:lstStyle/>
          <a:p>
            <a:pPr>
              <a:defRPr/>
            </a:pPr>
            <a:fld id="{8209643E-B7EE-45BF-9375-3833901C93A2}" type="slidenum">
              <a:rPr lang="es-ES" smtClean="0">
                <a:solidFill>
                  <a:prstClr val="black">
                    <a:tint val="75000"/>
                  </a:prstClr>
                </a:solidFill>
              </a:rPr>
              <a:pPr>
                <a:defRPr/>
              </a:pPr>
              <a:t>20</a:t>
            </a:fld>
            <a:endParaRPr lang="es-ES">
              <a:solidFill>
                <a:prstClr val="black">
                  <a:tint val="75000"/>
                </a:prstClr>
              </a:solidFill>
            </a:endParaRPr>
          </a:p>
        </p:txBody>
      </p:sp>
    </p:spTree>
    <p:extLst>
      <p:ext uri="{BB962C8B-B14F-4D97-AF65-F5344CB8AC3E}">
        <p14:creationId xmlns:p14="http://schemas.microsoft.com/office/powerpoint/2010/main" val="108625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out)">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pPr>
              <a:defRPr/>
            </a:pPr>
            <a:fld id="{8209643E-B7EE-45BF-9375-3833901C93A2}" type="slidenum">
              <a:rPr lang="es-ES" smtClean="0">
                <a:solidFill>
                  <a:prstClr val="black">
                    <a:tint val="75000"/>
                  </a:prstClr>
                </a:solidFill>
              </a:rPr>
              <a:pPr>
                <a:defRPr/>
              </a:pPr>
              <a:t>21</a:t>
            </a:fld>
            <a:endParaRPr lang="es-ES">
              <a:solidFill>
                <a:prstClr val="black">
                  <a:tint val="75000"/>
                </a:prstClr>
              </a:solidFill>
            </a:endParaRPr>
          </a:p>
        </p:txBody>
      </p:sp>
      <p:sp>
        <p:nvSpPr>
          <p:cNvPr id="8" name="CuadroTexto 7">
            <a:extLst>
              <a:ext uri="{FF2B5EF4-FFF2-40B4-BE49-F238E27FC236}">
                <a16:creationId xmlns:a16="http://schemas.microsoft.com/office/drawing/2014/main" id="{6E5199FD-2DFE-4A69-81AB-27077C254C9B}"/>
              </a:ext>
            </a:extLst>
          </p:cNvPr>
          <p:cNvSpPr txBox="1"/>
          <p:nvPr/>
        </p:nvSpPr>
        <p:spPr>
          <a:xfrm>
            <a:off x="631767" y="906087"/>
            <a:ext cx="10856422" cy="5693866"/>
          </a:xfrm>
          <a:prstGeom prst="rect">
            <a:avLst/>
          </a:prstGeom>
          <a:noFill/>
          <a:ln>
            <a:solidFill>
              <a:schemeClr val="accent1"/>
            </a:solidFill>
          </a:ln>
        </p:spPr>
        <p:txBody>
          <a:bodyPr wrap="square" rtlCol="0">
            <a:spAutoFit/>
          </a:bodyPr>
          <a:lstStyle/>
          <a:p>
            <a:r>
              <a:rPr lang="es-MX" sz="2800" b="1" dirty="0"/>
              <a:t>RECORDEMOS QUE CUANDO NOSOTROS COMO CRISTIANOS :</a:t>
            </a:r>
            <a:br>
              <a:rPr lang="es-MX" sz="2800" b="1" dirty="0"/>
            </a:br>
            <a:r>
              <a:rPr lang="es-MX" sz="2800" b="1" dirty="0"/>
              <a:t>1. DISCIPULAMOS,</a:t>
            </a:r>
            <a:br>
              <a:rPr lang="es-MX" sz="2800" b="1" dirty="0"/>
            </a:br>
            <a:r>
              <a:rPr lang="es-MX" sz="2800" b="1" dirty="0"/>
              <a:t>2.PREDICAMOS, O</a:t>
            </a:r>
            <a:br>
              <a:rPr lang="es-MX" sz="2800" b="1" dirty="0"/>
            </a:br>
            <a:r>
              <a:rPr lang="es-MX" sz="2800" b="1" dirty="0"/>
              <a:t>3. EVANGELIZAMOS</a:t>
            </a:r>
            <a:br>
              <a:rPr lang="es-MX" sz="2800" b="1" dirty="0"/>
            </a:br>
            <a:br>
              <a:rPr lang="es-MX" sz="2800" b="1" dirty="0"/>
            </a:br>
            <a:r>
              <a:rPr lang="es-MX" sz="2800" b="1" dirty="0"/>
              <a:t>APLICAMOS LA “SANA DOCTRINA” Y EXPLICAMOS TODAS LAS RESPUESTAS DE DIOS A QUIEN DEMANDE RAZÓN DE LA ESPERANZA QUE HAY EN NOSOTROS. 1 DE PED 3:15</a:t>
            </a:r>
            <a:br>
              <a:rPr lang="es-MX" sz="2800" b="1" dirty="0"/>
            </a:br>
            <a:br>
              <a:rPr lang="es-MX" sz="2800" b="1" dirty="0"/>
            </a:br>
            <a:r>
              <a:rPr lang="es-SV" sz="2800" dirty="0"/>
              <a:t>1Pe 3:15  sino santificad a Dios el Señor en vuestros corazones, y estad siempre preparados para presentar defensa con mansedumbre y reverencia ante todo el que os demande razón de la esperanza que hay en vosotros;</a:t>
            </a:r>
          </a:p>
        </p:txBody>
      </p:sp>
      <p:sp>
        <p:nvSpPr>
          <p:cNvPr id="9" name="CuadroTexto 8">
            <a:extLst>
              <a:ext uri="{FF2B5EF4-FFF2-40B4-BE49-F238E27FC236}">
                <a16:creationId xmlns:a16="http://schemas.microsoft.com/office/drawing/2014/main" id="{D7850A95-EFD2-4531-B957-0DBD19A336DB}"/>
              </a:ext>
            </a:extLst>
          </p:cNvPr>
          <p:cNvSpPr txBox="1"/>
          <p:nvPr/>
        </p:nvSpPr>
        <p:spPr>
          <a:xfrm>
            <a:off x="415636" y="191193"/>
            <a:ext cx="11263746" cy="400110"/>
          </a:xfrm>
          <a:prstGeom prst="rect">
            <a:avLst/>
          </a:prstGeom>
          <a:noFill/>
          <a:ln>
            <a:solidFill>
              <a:schemeClr val="accent1"/>
            </a:solidFill>
          </a:ln>
        </p:spPr>
        <p:txBody>
          <a:bodyPr wrap="square" rtlCol="0">
            <a:spAutoFit/>
          </a:bodyPr>
          <a:lstStyle/>
          <a:p>
            <a:pPr algn="ctr"/>
            <a:r>
              <a:rPr lang="es-SV" sz="2000" b="1" dirty="0"/>
              <a:t>LA ESPERANZA DE LA SANA DOCTRINA ESTÁ EN LOS VERDADEROS DISCÍPULOS DE CRISTO</a:t>
            </a:r>
          </a:p>
        </p:txBody>
      </p:sp>
    </p:spTree>
    <p:extLst>
      <p:ext uri="{BB962C8B-B14F-4D97-AF65-F5344CB8AC3E}">
        <p14:creationId xmlns:p14="http://schemas.microsoft.com/office/powerpoint/2010/main" val="2122235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293321" y="951876"/>
            <a:ext cx="11544003" cy="5404474"/>
          </a:xfrm>
          <a:prstGeom prst="rect">
            <a:avLst/>
          </a:prstGeom>
          <a:solidFill>
            <a:schemeClr val="bg1"/>
          </a:solidFill>
          <a:ln>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MX" sz="4000" b="1" dirty="0">
              <a:solidFill>
                <a:schemeClr val="tx1"/>
              </a:solidFill>
            </a:endParaRPr>
          </a:p>
          <a:p>
            <a:r>
              <a:rPr lang="es-MX" sz="4000" b="1" dirty="0">
                <a:solidFill>
                  <a:schemeClr val="tx1"/>
                </a:solidFill>
              </a:rPr>
              <a:t>Al estudio de las doctrina bíblicas se le llama  Teología Sistemática</a:t>
            </a:r>
            <a:r>
              <a:rPr lang="es-MX" sz="4000" dirty="0">
                <a:solidFill>
                  <a:schemeClr val="tx1"/>
                </a:solidFill>
              </a:rPr>
              <a:t>. En otras palabras, la Teología Sistemática colecciona, ordena, compara, exhibe y defiende todas las verdades de Dios y su obra, las cuales se encuentran en la Palabra de Dios.</a:t>
            </a:r>
          </a:p>
          <a:p>
            <a:endParaRPr lang="es-MX" sz="4000" dirty="0">
              <a:solidFill>
                <a:schemeClr val="tx1"/>
              </a:solidFill>
            </a:endParaRPr>
          </a:p>
          <a:p>
            <a:r>
              <a:rPr lang="es-MX" sz="4000" dirty="0">
                <a:solidFill>
                  <a:schemeClr val="tx1"/>
                </a:solidFill>
              </a:rPr>
              <a:t>TEOS= DIOS y LOGOS= ESTUDIO entonces TEOLOGIA significa el “estudio de Dios.”</a:t>
            </a:r>
            <a:endParaRPr lang="es-SV" sz="4000" dirty="0">
              <a:solidFill>
                <a:schemeClr val="tx1"/>
              </a:solidFill>
            </a:endParaRPr>
          </a:p>
          <a:p>
            <a:endParaRPr lang="es-SV" sz="4000" b="1" dirty="0"/>
          </a:p>
        </p:txBody>
      </p:sp>
      <p:sp>
        <p:nvSpPr>
          <p:cNvPr id="2" name="Marcador de número de diapositiva 1"/>
          <p:cNvSpPr>
            <a:spLocks noGrp="1"/>
          </p:cNvSpPr>
          <p:nvPr>
            <p:ph type="sldNum" sz="quarter" idx="12"/>
          </p:nvPr>
        </p:nvSpPr>
        <p:spPr/>
        <p:txBody>
          <a:bodyPr/>
          <a:lstStyle/>
          <a:p>
            <a:pPr>
              <a:defRPr/>
            </a:pPr>
            <a:fld id="{B0C8D38A-A9DE-4296-83BB-85491B783F86}" type="slidenum">
              <a:rPr lang="es-ES" smtClean="0">
                <a:solidFill>
                  <a:prstClr val="black">
                    <a:tint val="75000"/>
                  </a:prstClr>
                </a:solidFill>
              </a:rPr>
              <a:pPr>
                <a:defRPr/>
              </a:pPr>
              <a:t>22</a:t>
            </a:fld>
            <a:endParaRPr lang="es-ES">
              <a:solidFill>
                <a:prstClr val="black">
                  <a:tint val="75000"/>
                </a:prstClr>
              </a:solidFill>
            </a:endParaRPr>
          </a:p>
        </p:txBody>
      </p:sp>
      <p:sp>
        <p:nvSpPr>
          <p:cNvPr id="3" name="CuadroTexto 2">
            <a:extLst>
              <a:ext uri="{FF2B5EF4-FFF2-40B4-BE49-F238E27FC236}">
                <a16:creationId xmlns:a16="http://schemas.microsoft.com/office/drawing/2014/main" id="{361C6819-3C25-4DD2-9497-7A78FDE39E32}"/>
              </a:ext>
            </a:extLst>
          </p:cNvPr>
          <p:cNvSpPr txBox="1"/>
          <p:nvPr/>
        </p:nvSpPr>
        <p:spPr>
          <a:xfrm>
            <a:off x="781397" y="216131"/>
            <a:ext cx="10199716" cy="523220"/>
          </a:xfrm>
          <a:prstGeom prst="rect">
            <a:avLst/>
          </a:prstGeom>
          <a:noFill/>
          <a:ln>
            <a:solidFill>
              <a:schemeClr val="accent1"/>
            </a:solidFill>
          </a:ln>
        </p:spPr>
        <p:txBody>
          <a:bodyPr wrap="square" rtlCol="0">
            <a:spAutoFit/>
          </a:bodyPr>
          <a:lstStyle/>
          <a:p>
            <a:pPr algn="ctr"/>
            <a:r>
              <a:rPr lang="es-SV" sz="2800" b="1" dirty="0"/>
              <a:t>ESTUDIO DE LA SANA DOCTRINA Y LA TEOLOGÍA SISTEMÁTICA</a:t>
            </a:r>
          </a:p>
        </p:txBody>
      </p:sp>
    </p:spTree>
    <p:extLst>
      <p:ext uri="{BB962C8B-B14F-4D97-AF65-F5344CB8AC3E}">
        <p14:creationId xmlns:p14="http://schemas.microsoft.com/office/powerpoint/2010/main" val="182938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25016" y="75604"/>
            <a:ext cx="11636679" cy="6463308"/>
          </a:xfrm>
          <a:prstGeom prst="rect">
            <a:avLst/>
          </a:prstGeom>
          <a:noFill/>
        </p:spPr>
        <p:txBody>
          <a:bodyPr wrap="square" rtlCol="0">
            <a:spAutoFit/>
          </a:bodyPr>
          <a:lstStyle/>
          <a:p>
            <a:r>
              <a:rPr lang="es-MX" b="1" dirty="0"/>
              <a:t>PRIMERA CONCLUSIÓN :</a:t>
            </a:r>
          </a:p>
          <a:p>
            <a:endParaRPr lang="es-MX" b="1" dirty="0"/>
          </a:p>
          <a:p>
            <a:r>
              <a:rPr lang="es-MX" b="1" dirty="0"/>
              <a:t>EL DISCÍPULO DE JESÚS ESTÁ OBLIGADO A ESCUDRIÑAR LAS ESCRITURAS PARA APRENDER DE DIOS SU “SANA DOCTRINA” DURANTE TODA SU VIDA, LA CUAL CONSISTE EN CONOCER LAS SIGUIENTES DOCTRINAS :</a:t>
            </a:r>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pPr marL="342900" indent="-342900">
              <a:buAutoNum type="arabicParenR" startAt="2"/>
            </a:pPr>
            <a:endParaRPr lang="es-MX" dirty="0"/>
          </a:p>
          <a:p>
            <a:r>
              <a:rPr lang="es-SV" b="1" dirty="0"/>
              <a:t>LA TAREA DE CONOCER LA “SANA DOCTRINA” DE DIOS NUNCA TERMINA PORQUE SU PALABRA ES ETERNA, Y AUNQUE LA REVELACIÓN YA TERMINÓ, </a:t>
            </a:r>
            <a:r>
              <a:rPr lang="es-SV" b="1" u="sng" dirty="0"/>
              <a:t>LA ILUMINACIÓN NUNCA TERMINA</a:t>
            </a:r>
            <a:r>
              <a:rPr lang="es-SV" b="1" dirty="0"/>
              <a:t>, PERO NUESTRA RESPONSABILIDAD ES APRENDER LA SANA DOCTRINA PARA : DISCIPULAR, PREDICAR Y EVANGELIZAR. </a:t>
            </a: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9380" y="1402163"/>
            <a:ext cx="7429436" cy="3918326"/>
          </a:xfrm>
          <a:prstGeom prst="rect">
            <a:avLst/>
          </a:prstGeom>
        </p:spPr>
      </p:pic>
      <p:sp>
        <p:nvSpPr>
          <p:cNvPr id="4" name="Marcador de número de diapositiva 3"/>
          <p:cNvSpPr>
            <a:spLocks noGrp="1"/>
          </p:cNvSpPr>
          <p:nvPr>
            <p:ph type="sldNum" sz="quarter" idx="12"/>
          </p:nvPr>
        </p:nvSpPr>
        <p:spPr/>
        <p:txBody>
          <a:bodyPr/>
          <a:lstStyle/>
          <a:p>
            <a:fld id="{E9571152-3B6F-4918-92A0-E6A0828E28E7}" type="slidenum">
              <a:rPr lang="es-ES" smtClean="0"/>
              <a:t>23</a:t>
            </a:fld>
            <a:endParaRPr lang="es-ES"/>
          </a:p>
        </p:txBody>
      </p:sp>
    </p:spTree>
    <p:extLst>
      <p:ext uri="{BB962C8B-B14F-4D97-AF65-F5344CB8AC3E}">
        <p14:creationId xmlns:p14="http://schemas.microsoft.com/office/powerpoint/2010/main" val="37922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07647" y="219085"/>
            <a:ext cx="11376940" cy="849086"/>
          </a:xfrm>
          <a:ln>
            <a:solidFill>
              <a:srgbClr val="007DDA"/>
            </a:solidFill>
          </a:ln>
        </p:spPr>
        <p:txBody>
          <a:bodyPr>
            <a:noAutofit/>
          </a:bodyPr>
          <a:lstStyle/>
          <a:p>
            <a:r>
              <a:rPr lang="es-MX" sz="4400" b="1" dirty="0"/>
              <a:t>EJEMPLOS DE LA SANA DOCTRINA</a:t>
            </a:r>
            <a:endParaRPr lang="es-SV" sz="4400" b="1" dirty="0"/>
          </a:p>
        </p:txBody>
      </p:sp>
      <p:sp>
        <p:nvSpPr>
          <p:cNvPr id="5" name="Título 1"/>
          <p:cNvSpPr txBox="1">
            <a:spLocks/>
          </p:cNvSpPr>
          <p:nvPr/>
        </p:nvSpPr>
        <p:spPr>
          <a:xfrm>
            <a:off x="507647" y="1178551"/>
            <a:ext cx="11376940" cy="786872"/>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b="1" dirty="0"/>
              <a:t>1. MAT 15: 1 - 9</a:t>
            </a:r>
            <a:endParaRPr lang="es-SV" sz="4000" b="1" dirty="0"/>
          </a:p>
        </p:txBody>
      </p:sp>
      <p:sp>
        <p:nvSpPr>
          <p:cNvPr id="6" name="Marcador de número de diapositiva 5"/>
          <p:cNvSpPr>
            <a:spLocks noGrp="1"/>
          </p:cNvSpPr>
          <p:nvPr>
            <p:ph type="sldNum" sz="quarter" idx="12"/>
          </p:nvPr>
        </p:nvSpPr>
        <p:spPr>
          <a:xfrm>
            <a:off x="9141387" y="6379500"/>
            <a:ext cx="2743200" cy="365125"/>
          </a:xfrm>
        </p:spPr>
        <p:txBody>
          <a:bodyPr/>
          <a:lstStyle/>
          <a:p>
            <a:pPr>
              <a:defRPr/>
            </a:pPr>
            <a:fld id="{8209643E-B7EE-45BF-9375-3833901C93A2}" type="slidenum">
              <a:rPr lang="es-ES" smtClean="0">
                <a:solidFill>
                  <a:prstClr val="black">
                    <a:tint val="75000"/>
                  </a:prstClr>
                </a:solidFill>
              </a:rPr>
              <a:pPr>
                <a:defRPr/>
              </a:pPr>
              <a:t>24</a:t>
            </a:fld>
            <a:endParaRPr lang="es-ES" dirty="0">
              <a:solidFill>
                <a:prstClr val="black">
                  <a:tint val="75000"/>
                </a:prstClr>
              </a:solidFill>
            </a:endParaRPr>
          </a:p>
        </p:txBody>
      </p:sp>
      <p:sp>
        <p:nvSpPr>
          <p:cNvPr id="4" name="Rectángulo 3">
            <a:extLst>
              <a:ext uri="{FF2B5EF4-FFF2-40B4-BE49-F238E27FC236}">
                <a16:creationId xmlns:a16="http://schemas.microsoft.com/office/drawing/2014/main" id="{4DABFAE1-0E3A-4BCF-A401-A67ECE2C2393}"/>
              </a:ext>
            </a:extLst>
          </p:cNvPr>
          <p:cNvSpPr/>
          <p:nvPr/>
        </p:nvSpPr>
        <p:spPr>
          <a:xfrm>
            <a:off x="406980" y="2075803"/>
            <a:ext cx="11376940" cy="4524315"/>
          </a:xfrm>
          <a:prstGeom prst="rect">
            <a:avLst/>
          </a:prstGeom>
        </p:spPr>
        <p:txBody>
          <a:bodyPr wrap="square">
            <a:spAutoFit/>
          </a:bodyPr>
          <a:lstStyle/>
          <a:p>
            <a:r>
              <a:rPr lang="es-ES" b="1" dirty="0">
                <a:solidFill>
                  <a:srgbClr val="800000"/>
                </a:solidFill>
                <a:latin typeface="Georgia" panose="02040502050405020303" pitchFamily="18" charset="0"/>
              </a:rPr>
              <a:t>Mat 15:1</a:t>
            </a:r>
            <a:r>
              <a:rPr lang="es-ES" dirty="0">
                <a:solidFill>
                  <a:prstClr val="black"/>
                </a:solidFill>
                <a:latin typeface="Georgia" panose="02040502050405020303" pitchFamily="18" charset="0"/>
              </a:rPr>
              <a:t>  Entonces se acercaron a Jesús ciertos escribas y fariseos de Jerusalén, diciendo: </a:t>
            </a:r>
          </a:p>
          <a:p>
            <a:r>
              <a:rPr lang="es-ES" dirty="0">
                <a:solidFill>
                  <a:srgbClr val="008080"/>
                </a:solidFill>
                <a:latin typeface="Georgia" panose="02040502050405020303" pitchFamily="18" charset="0"/>
              </a:rPr>
              <a:t>Mat 15:2</a:t>
            </a:r>
            <a:r>
              <a:rPr lang="es-ES" dirty="0">
                <a:solidFill>
                  <a:prstClr val="black"/>
                </a:solidFill>
                <a:latin typeface="Georgia" panose="02040502050405020303" pitchFamily="18" charset="0"/>
              </a:rPr>
              <a:t>  ¿Por qué tus discípulos quebrantan la tradición de los ancianos? Porque no se lavan las manos cuando comen pan. </a:t>
            </a:r>
          </a:p>
          <a:p>
            <a:r>
              <a:rPr lang="es-ES" dirty="0">
                <a:solidFill>
                  <a:srgbClr val="008080"/>
                </a:solidFill>
                <a:latin typeface="Georgia" panose="02040502050405020303" pitchFamily="18" charset="0"/>
              </a:rPr>
              <a:t>Mat 15:3</a:t>
            </a:r>
            <a:r>
              <a:rPr lang="es-ES" dirty="0">
                <a:solidFill>
                  <a:prstClr val="black"/>
                </a:solidFill>
                <a:latin typeface="Georgia" panose="02040502050405020303" pitchFamily="18" charset="0"/>
              </a:rPr>
              <a:t>  Respondiendo él, les dijo: ¿Por qué también vosotros quebrantáis el mandamiento de Dios por vuestra tradición? </a:t>
            </a:r>
          </a:p>
          <a:p>
            <a:r>
              <a:rPr lang="es-ES" dirty="0">
                <a:solidFill>
                  <a:srgbClr val="008080"/>
                </a:solidFill>
                <a:latin typeface="Georgia" panose="02040502050405020303" pitchFamily="18" charset="0"/>
              </a:rPr>
              <a:t>Mat 15:4</a:t>
            </a:r>
            <a:r>
              <a:rPr lang="es-ES" dirty="0">
                <a:solidFill>
                  <a:prstClr val="black"/>
                </a:solidFill>
                <a:latin typeface="Georgia" panose="02040502050405020303" pitchFamily="18" charset="0"/>
              </a:rPr>
              <a:t>  Porque Dios mandó diciendo: Honra a tu padre y a tu madre; y: El que maldiga al padre o a la madre, muera irremisiblemente. </a:t>
            </a:r>
          </a:p>
          <a:p>
            <a:r>
              <a:rPr lang="es-ES" dirty="0">
                <a:solidFill>
                  <a:srgbClr val="008080"/>
                </a:solidFill>
                <a:latin typeface="Georgia" panose="02040502050405020303" pitchFamily="18" charset="0"/>
              </a:rPr>
              <a:t>Mat 15:5</a:t>
            </a:r>
            <a:r>
              <a:rPr lang="es-ES" dirty="0">
                <a:solidFill>
                  <a:prstClr val="black"/>
                </a:solidFill>
                <a:latin typeface="Georgia" panose="02040502050405020303" pitchFamily="18" charset="0"/>
              </a:rPr>
              <a:t>  Pero vosotros decís: Cualquiera que diga a su padre o a su madre: Es mi ofrenda a Dios todo aquello con que pudiera ayudarte, </a:t>
            </a:r>
          </a:p>
          <a:p>
            <a:r>
              <a:rPr lang="es-ES" dirty="0">
                <a:solidFill>
                  <a:srgbClr val="008080"/>
                </a:solidFill>
                <a:latin typeface="Georgia" panose="02040502050405020303" pitchFamily="18" charset="0"/>
              </a:rPr>
              <a:t>Mat 15:6</a:t>
            </a:r>
            <a:r>
              <a:rPr lang="es-ES" dirty="0">
                <a:solidFill>
                  <a:prstClr val="black"/>
                </a:solidFill>
                <a:latin typeface="Georgia" panose="02040502050405020303" pitchFamily="18" charset="0"/>
              </a:rPr>
              <a:t>  ya no ha de honrar a su padre o a su madre. Así habéis invalidado el mandamiento de Dios por vuestra tradición. </a:t>
            </a:r>
          </a:p>
          <a:p>
            <a:r>
              <a:rPr lang="es-ES" dirty="0">
                <a:solidFill>
                  <a:srgbClr val="008080"/>
                </a:solidFill>
                <a:latin typeface="Georgia" panose="02040502050405020303" pitchFamily="18" charset="0"/>
              </a:rPr>
              <a:t>Mat 15:7</a:t>
            </a:r>
            <a:r>
              <a:rPr lang="es-ES" dirty="0">
                <a:solidFill>
                  <a:prstClr val="black"/>
                </a:solidFill>
                <a:latin typeface="Georgia" panose="02040502050405020303" pitchFamily="18" charset="0"/>
              </a:rPr>
              <a:t>  Hipócritas, bien profetizó de vosotros Isaías, cuando dijo: </a:t>
            </a:r>
          </a:p>
          <a:p>
            <a:r>
              <a:rPr lang="es-ES" dirty="0">
                <a:solidFill>
                  <a:srgbClr val="008080"/>
                </a:solidFill>
                <a:latin typeface="Georgia" panose="02040502050405020303" pitchFamily="18" charset="0"/>
              </a:rPr>
              <a:t>Mat 15:8</a:t>
            </a:r>
            <a:r>
              <a:rPr lang="es-ES" dirty="0">
                <a:solidFill>
                  <a:prstClr val="black"/>
                </a:solidFill>
                <a:latin typeface="Georgia" panose="02040502050405020303" pitchFamily="18" charset="0"/>
              </a:rPr>
              <a:t>  </a:t>
            </a:r>
            <a:r>
              <a:rPr lang="es-ES" i="1" dirty="0">
                <a:solidFill>
                  <a:prstClr val="black"/>
                </a:solidFill>
                <a:latin typeface="Georgia" panose="02040502050405020303" pitchFamily="18" charset="0"/>
              </a:rPr>
              <a:t>Este pueblo de labios me honra; </a:t>
            </a:r>
          </a:p>
          <a:p>
            <a:r>
              <a:rPr lang="es-ES" i="1" dirty="0">
                <a:solidFill>
                  <a:prstClr val="black"/>
                </a:solidFill>
                <a:latin typeface="Georgia" panose="02040502050405020303" pitchFamily="18" charset="0"/>
              </a:rPr>
              <a:t>Mas su corazón está lejos de mí.</a:t>
            </a:r>
            <a:r>
              <a:rPr lang="es-ES" dirty="0">
                <a:solidFill>
                  <a:prstClr val="black"/>
                </a:solidFill>
                <a:latin typeface="Georgia" panose="02040502050405020303" pitchFamily="18" charset="0"/>
              </a:rPr>
              <a:t> </a:t>
            </a:r>
          </a:p>
          <a:p>
            <a:r>
              <a:rPr lang="es-ES" dirty="0">
                <a:solidFill>
                  <a:srgbClr val="008080"/>
                </a:solidFill>
                <a:latin typeface="Georgia" panose="02040502050405020303" pitchFamily="18" charset="0"/>
              </a:rPr>
              <a:t>Mat 15:9</a:t>
            </a:r>
            <a:r>
              <a:rPr lang="es-ES" dirty="0">
                <a:solidFill>
                  <a:prstClr val="black"/>
                </a:solidFill>
                <a:latin typeface="Georgia" panose="02040502050405020303" pitchFamily="18" charset="0"/>
              </a:rPr>
              <a:t>  </a:t>
            </a:r>
            <a:r>
              <a:rPr lang="es-ES" i="1" dirty="0">
                <a:solidFill>
                  <a:prstClr val="black"/>
                </a:solidFill>
                <a:latin typeface="Georgia" panose="02040502050405020303" pitchFamily="18" charset="0"/>
              </a:rPr>
              <a:t>Pues en vano me honran, </a:t>
            </a:r>
          </a:p>
          <a:p>
            <a:r>
              <a:rPr lang="es-ES" i="1" dirty="0">
                <a:solidFill>
                  <a:prstClr val="black"/>
                </a:solidFill>
                <a:latin typeface="Georgia" panose="02040502050405020303" pitchFamily="18" charset="0"/>
              </a:rPr>
              <a:t>Enseñando como doctrinas, mandamientos de hombres.</a:t>
            </a:r>
            <a:endParaRPr lang="es-ES" dirty="0"/>
          </a:p>
        </p:txBody>
      </p:sp>
    </p:spTree>
    <p:extLst>
      <p:ext uri="{BB962C8B-B14F-4D97-AF65-F5344CB8AC3E}">
        <p14:creationId xmlns:p14="http://schemas.microsoft.com/office/powerpoint/2010/main" val="12360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07647" y="193918"/>
            <a:ext cx="11376940" cy="849086"/>
          </a:xfrm>
          <a:ln>
            <a:solidFill>
              <a:srgbClr val="007DDA"/>
            </a:solidFill>
          </a:ln>
        </p:spPr>
        <p:txBody>
          <a:bodyPr>
            <a:noAutofit/>
          </a:bodyPr>
          <a:lstStyle/>
          <a:p>
            <a:r>
              <a:rPr lang="es-MX" sz="4400" b="1" dirty="0"/>
              <a:t>EJEMPLOS DE LA SANA DOCTRINA</a:t>
            </a:r>
            <a:endParaRPr lang="es-SV" sz="4400" b="1" dirty="0"/>
          </a:p>
        </p:txBody>
      </p:sp>
      <p:sp>
        <p:nvSpPr>
          <p:cNvPr id="3" name="Título 1"/>
          <p:cNvSpPr txBox="1">
            <a:spLocks/>
          </p:cNvSpPr>
          <p:nvPr/>
        </p:nvSpPr>
        <p:spPr>
          <a:xfrm>
            <a:off x="507647" y="1177343"/>
            <a:ext cx="11376940" cy="674355"/>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b="1" dirty="0"/>
              <a:t>2. MAT 22: 23 – 33</a:t>
            </a:r>
            <a:endParaRPr lang="es-SV" sz="4000" b="1" dirty="0"/>
          </a:p>
        </p:txBody>
      </p:sp>
      <p:sp>
        <p:nvSpPr>
          <p:cNvPr id="6" name="Marcador de número de diapositiva 5"/>
          <p:cNvSpPr>
            <a:spLocks noGrp="1"/>
          </p:cNvSpPr>
          <p:nvPr>
            <p:ph type="sldNum" sz="quarter" idx="12"/>
          </p:nvPr>
        </p:nvSpPr>
        <p:spPr>
          <a:xfrm>
            <a:off x="9141387" y="6379500"/>
            <a:ext cx="2743200" cy="365125"/>
          </a:xfrm>
        </p:spPr>
        <p:txBody>
          <a:bodyPr/>
          <a:lstStyle/>
          <a:p>
            <a:pPr>
              <a:defRPr/>
            </a:pPr>
            <a:fld id="{8209643E-B7EE-45BF-9375-3833901C93A2}" type="slidenum">
              <a:rPr lang="es-ES" smtClean="0">
                <a:solidFill>
                  <a:prstClr val="black">
                    <a:tint val="75000"/>
                  </a:prstClr>
                </a:solidFill>
              </a:rPr>
              <a:pPr>
                <a:defRPr/>
              </a:pPr>
              <a:t>25</a:t>
            </a:fld>
            <a:endParaRPr lang="es-ES" dirty="0">
              <a:solidFill>
                <a:prstClr val="black">
                  <a:tint val="75000"/>
                </a:prstClr>
              </a:solidFill>
            </a:endParaRPr>
          </a:p>
        </p:txBody>
      </p:sp>
      <p:sp>
        <p:nvSpPr>
          <p:cNvPr id="4" name="Rectángulo 3">
            <a:extLst>
              <a:ext uri="{FF2B5EF4-FFF2-40B4-BE49-F238E27FC236}">
                <a16:creationId xmlns:a16="http://schemas.microsoft.com/office/drawing/2014/main" id="{431078AC-F63B-4F53-85E5-8983FAFED708}"/>
              </a:ext>
            </a:extLst>
          </p:cNvPr>
          <p:cNvSpPr/>
          <p:nvPr/>
        </p:nvSpPr>
        <p:spPr>
          <a:xfrm>
            <a:off x="507647" y="1986037"/>
            <a:ext cx="11179912" cy="4524315"/>
          </a:xfrm>
          <a:prstGeom prst="rect">
            <a:avLst/>
          </a:prstGeom>
        </p:spPr>
        <p:txBody>
          <a:bodyPr wrap="square">
            <a:spAutoFit/>
          </a:bodyPr>
          <a:lstStyle/>
          <a:p>
            <a:r>
              <a:rPr lang="es-ES" dirty="0">
                <a:solidFill>
                  <a:srgbClr val="008080"/>
                </a:solidFill>
                <a:latin typeface="Georgia" panose="02040502050405020303" pitchFamily="18" charset="0"/>
              </a:rPr>
              <a:t>Mat 22:23</a:t>
            </a:r>
            <a:r>
              <a:rPr lang="es-ES" dirty="0">
                <a:solidFill>
                  <a:prstClr val="black"/>
                </a:solidFill>
                <a:latin typeface="Georgia" panose="02040502050405020303" pitchFamily="18" charset="0"/>
              </a:rPr>
              <a:t>  Aquel día vinieron a él los saduceos, que dicen que no hay resurrección, y le preguntaron, </a:t>
            </a:r>
          </a:p>
          <a:p>
            <a:r>
              <a:rPr lang="es-ES" dirty="0">
                <a:solidFill>
                  <a:srgbClr val="008080"/>
                </a:solidFill>
                <a:latin typeface="Georgia" panose="02040502050405020303" pitchFamily="18" charset="0"/>
              </a:rPr>
              <a:t>Mat 22:24</a:t>
            </a:r>
            <a:r>
              <a:rPr lang="es-ES" dirty="0">
                <a:solidFill>
                  <a:prstClr val="black"/>
                </a:solidFill>
                <a:latin typeface="Georgia" panose="02040502050405020303" pitchFamily="18" charset="0"/>
              </a:rPr>
              <a:t>  diciendo: Maestro, Moisés dijo: Si alguno muriere sin hijos, su hermano se casará con su mujer, y levantará descendencia a su hermano. </a:t>
            </a:r>
          </a:p>
          <a:p>
            <a:r>
              <a:rPr lang="es-ES" dirty="0">
                <a:solidFill>
                  <a:srgbClr val="008080"/>
                </a:solidFill>
                <a:latin typeface="Georgia" panose="02040502050405020303" pitchFamily="18" charset="0"/>
              </a:rPr>
              <a:t>Mat 22:25</a:t>
            </a:r>
            <a:r>
              <a:rPr lang="es-ES" dirty="0">
                <a:solidFill>
                  <a:prstClr val="black"/>
                </a:solidFill>
                <a:latin typeface="Georgia" panose="02040502050405020303" pitchFamily="18" charset="0"/>
              </a:rPr>
              <a:t>  Hubo, pues, entre nosotros siete hermanos; el primero se casó, y murió; y no teniendo descendencia, dejó su mujer a su hermano. </a:t>
            </a:r>
          </a:p>
          <a:p>
            <a:r>
              <a:rPr lang="es-ES" dirty="0">
                <a:solidFill>
                  <a:srgbClr val="008080"/>
                </a:solidFill>
                <a:latin typeface="Georgia" panose="02040502050405020303" pitchFamily="18" charset="0"/>
              </a:rPr>
              <a:t>Mat 22:26</a:t>
            </a:r>
            <a:r>
              <a:rPr lang="es-ES" dirty="0">
                <a:solidFill>
                  <a:prstClr val="black"/>
                </a:solidFill>
                <a:latin typeface="Georgia" panose="02040502050405020303" pitchFamily="18" charset="0"/>
              </a:rPr>
              <a:t>  De la misma manera también el segundo, y el tercero, hasta el séptimo. </a:t>
            </a:r>
          </a:p>
          <a:p>
            <a:r>
              <a:rPr lang="es-ES" dirty="0">
                <a:solidFill>
                  <a:srgbClr val="008080"/>
                </a:solidFill>
                <a:latin typeface="Georgia" panose="02040502050405020303" pitchFamily="18" charset="0"/>
              </a:rPr>
              <a:t>Mat 22:27</a:t>
            </a:r>
            <a:r>
              <a:rPr lang="es-ES" dirty="0">
                <a:solidFill>
                  <a:prstClr val="black"/>
                </a:solidFill>
                <a:latin typeface="Georgia" panose="02040502050405020303" pitchFamily="18" charset="0"/>
              </a:rPr>
              <a:t>  Y después de todos murió también la mujer. </a:t>
            </a:r>
          </a:p>
          <a:p>
            <a:r>
              <a:rPr lang="es-ES" dirty="0">
                <a:solidFill>
                  <a:srgbClr val="008080"/>
                </a:solidFill>
                <a:latin typeface="Georgia" panose="02040502050405020303" pitchFamily="18" charset="0"/>
              </a:rPr>
              <a:t>Mat 22:28</a:t>
            </a:r>
            <a:r>
              <a:rPr lang="es-ES" dirty="0">
                <a:solidFill>
                  <a:prstClr val="black"/>
                </a:solidFill>
                <a:latin typeface="Georgia" panose="02040502050405020303" pitchFamily="18" charset="0"/>
              </a:rPr>
              <a:t>  En la resurrección, pues, ¿de cuál de los siete será ella mujer, ya que todos la tuvieron? </a:t>
            </a:r>
          </a:p>
          <a:p>
            <a:r>
              <a:rPr lang="es-ES" dirty="0">
                <a:solidFill>
                  <a:srgbClr val="008080"/>
                </a:solidFill>
                <a:latin typeface="Georgia" panose="02040502050405020303" pitchFamily="18" charset="0"/>
              </a:rPr>
              <a:t>Mat 22:29</a:t>
            </a:r>
            <a:r>
              <a:rPr lang="es-ES" dirty="0">
                <a:solidFill>
                  <a:prstClr val="black"/>
                </a:solidFill>
                <a:latin typeface="Georgia" panose="02040502050405020303" pitchFamily="18" charset="0"/>
              </a:rPr>
              <a:t>  Entonces respondiendo Jesús, les dijo: Erráis, ignorando las Escrituras y el poder de Dios. </a:t>
            </a:r>
          </a:p>
          <a:p>
            <a:r>
              <a:rPr lang="es-ES" dirty="0">
                <a:solidFill>
                  <a:srgbClr val="008080"/>
                </a:solidFill>
                <a:latin typeface="Georgia" panose="02040502050405020303" pitchFamily="18" charset="0"/>
              </a:rPr>
              <a:t>Mat 22:30</a:t>
            </a:r>
            <a:r>
              <a:rPr lang="es-ES" dirty="0">
                <a:solidFill>
                  <a:prstClr val="black"/>
                </a:solidFill>
                <a:latin typeface="Georgia" panose="02040502050405020303" pitchFamily="18" charset="0"/>
              </a:rPr>
              <a:t>  Porque en la resurrección ni se casarán ni se darán en casamiento, sino serán como los ángeles de Dios en el cielo. </a:t>
            </a:r>
          </a:p>
          <a:p>
            <a:r>
              <a:rPr lang="es-ES" dirty="0">
                <a:solidFill>
                  <a:srgbClr val="008080"/>
                </a:solidFill>
                <a:latin typeface="Georgia" panose="02040502050405020303" pitchFamily="18" charset="0"/>
              </a:rPr>
              <a:t>Mat 22:31</a:t>
            </a:r>
            <a:r>
              <a:rPr lang="es-ES" dirty="0">
                <a:solidFill>
                  <a:prstClr val="black"/>
                </a:solidFill>
                <a:latin typeface="Georgia" panose="02040502050405020303" pitchFamily="18" charset="0"/>
              </a:rPr>
              <a:t>  Pero respecto a la resurrección de los muertos, ¿no habéis leído lo que os fue dicho por Dios, cuando dijo: </a:t>
            </a:r>
          </a:p>
          <a:p>
            <a:r>
              <a:rPr lang="es-ES" dirty="0">
                <a:solidFill>
                  <a:srgbClr val="008080"/>
                </a:solidFill>
                <a:latin typeface="Georgia" panose="02040502050405020303" pitchFamily="18" charset="0"/>
              </a:rPr>
              <a:t>Mat 22:32</a:t>
            </a:r>
            <a:r>
              <a:rPr lang="es-ES" dirty="0">
                <a:solidFill>
                  <a:prstClr val="black"/>
                </a:solidFill>
                <a:latin typeface="Georgia" panose="02040502050405020303" pitchFamily="18" charset="0"/>
              </a:rPr>
              <a:t>  Yo soy el Dios de Abraham, el Dios de Isaac y el Dios de Jacob? Dios no es Dios de muertos, sino de vivos. </a:t>
            </a:r>
          </a:p>
          <a:p>
            <a:r>
              <a:rPr lang="es-ES" dirty="0">
                <a:solidFill>
                  <a:srgbClr val="008080"/>
                </a:solidFill>
                <a:latin typeface="Georgia" panose="02040502050405020303" pitchFamily="18" charset="0"/>
              </a:rPr>
              <a:t>Mat 22:33</a:t>
            </a:r>
            <a:r>
              <a:rPr lang="es-ES" dirty="0">
                <a:solidFill>
                  <a:prstClr val="black"/>
                </a:solidFill>
                <a:latin typeface="Georgia" panose="02040502050405020303" pitchFamily="18" charset="0"/>
              </a:rPr>
              <a:t>  Oyendo esto la gente, se admiraba de su doctrina. </a:t>
            </a:r>
          </a:p>
        </p:txBody>
      </p:sp>
    </p:spTree>
    <p:extLst>
      <p:ext uri="{BB962C8B-B14F-4D97-AF65-F5344CB8AC3E}">
        <p14:creationId xmlns:p14="http://schemas.microsoft.com/office/powerpoint/2010/main" val="192043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07647" y="403643"/>
            <a:ext cx="11376940" cy="849086"/>
          </a:xfrm>
          <a:ln>
            <a:solidFill>
              <a:srgbClr val="007DDA"/>
            </a:solidFill>
          </a:ln>
        </p:spPr>
        <p:txBody>
          <a:bodyPr>
            <a:noAutofit/>
          </a:bodyPr>
          <a:lstStyle/>
          <a:p>
            <a:r>
              <a:rPr lang="es-MX" sz="4400" b="1" dirty="0"/>
              <a:t>EJEMPLOS DE LA SANA DOCTRINA</a:t>
            </a:r>
            <a:endParaRPr lang="es-SV" sz="4400" b="1" dirty="0"/>
          </a:p>
        </p:txBody>
      </p:sp>
      <p:sp>
        <p:nvSpPr>
          <p:cNvPr id="6" name="Marcador de número de diapositiva 5"/>
          <p:cNvSpPr>
            <a:spLocks noGrp="1"/>
          </p:cNvSpPr>
          <p:nvPr>
            <p:ph type="sldNum" sz="quarter" idx="12"/>
          </p:nvPr>
        </p:nvSpPr>
        <p:spPr>
          <a:xfrm>
            <a:off x="9141387" y="6379500"/>
            <a:ext cx="2743200" cy="365125"/>
          </a:xfrm>
        </p:spPr>
        <p:txBody>
          <a:bodyPr/>
          <a:lstStyle/>
          <a:p>
            <a:pPr>
              <a:defRPr/>
            </a:pPr>
            <a:fld id="{8209643E-B7EE-45BF-9375-3833901C93A2}" type="slidenum">
              <a:rPr lang="es-ES" smtClean="0">
                <a:solidFill>
                  <a:prstClr val="black">
                    <a:tint val="75000"/>
                  </a:prstClr>
                </a:solidFill>
              </a:rPr>
              <a:pPr>
                <a:defRPr/>
              </a:pPr>
              <a:t>26</a:t>
            </a:fld>
            <a:endParaRPr lang="es-ES" dirty="0">
              <a:solidFill>
                <a:prstClr val="black">
                  <a:tint val="75000"/>
                </a:prstClr>
              </a:solidFill>
            </a:endParaRPr>
          </a:p>
        </p:txBody>
      </p:sp>
      <p:sp>
        <p:nvSpPr>
          <p:cNvPr id="8" name="Título 1"/>
          <p:cNvSpPr txBox="1">
            <a:spLocks/>
          </p:cNvSpPr>
          <p:nvPr/>
        </p:nvSpPr>
        <p:spPr>
          <a:xfrm>
            <a:off x="507647" y="1388523"/>
            <a:ext cx="11376940" cy="763834"/>
          </a:xfrm>
          <a:prstGeom prst="rect">
            <a:avLst/>
          </a:prstGeom>
          <a:ln>
            <a:solidFill>
              <a:srgbClr val="007DDA"/>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4000" b="1" dirty="0"/>
              <a:t>3. EFESIOS 2 : 8 – 9</a:t>
            </a:r>
            <a:endParaRPr lang="es-SV" sz="4000" b="1" dirty="0"/>
          </a:p>
        </p:txBody>
      </p:sp>
      <p:sp>
        <p:nvSpPr>
          <p:cNvPr id="4" name="Rectángulo 3">
            <a:extLst>
              <a:ext uri="{FF2B5EF4-FFF2-40B4-BE49-F238E27FC236}">
                <a16:creationId xmlns:a16="http://schemas.microsoft.com/office/drawing/2014/main" id="{25D4A264-E1D1-4E6A-B2E9-83EC51DD4921}"/>
              </a:ext>
            </a:extLst>
          </p:cNvPr>
          <p:cNvSpPr/>
          <p:nvPr/>
        </p:nvSpPr>
        <p:spPr>
          <a:xfrm>
            <a:off x="620785" y="2382472"/>
            <a:ext cx="11263802" cy="1754326"/>
          </a:xfrm>
          <a:prstGeom prst="rect">
            <a:avLst/>
          </a:prstGeom>
        </p:spPr>
        <p:txBody>
          <a:bodyPr wrap="square">
            <a:spAutoFit/>
          </a:bodyPr>
          <a:lstStyle/>
          <a:p>
            <a:r>
              <a:rPr lang="es-ES" sz="3600" dirty="0">
                <a:solidFill>
                  <a:srgbClr val="008080"/>
                </a:solidFill>
                <a:latin typeface="Georgia" panose="02040502050405020303" pitchFamily="18" charset="0"/>
              </a:rPr>
              <a:t>Efes 2:8</a:t>
            </a:r>
            <a:r>
              <a:rPr lang="es-ES" sz="3600" dirty="0">
                <a:solidFill>
                  <a:prstClr val="black"/>
                </a:solidFill>
                <a:latin typeface="Georgia" panose="02040502050405020303" pitchFamily="18" charset="0"/>
              </a:rPr>
              <a:t>  Porque por gracia sois salvos por medio de la fe; y esto no de vosotros, pues es don de Dios; </a:t>
            </a:r>
          </a:p>
          <a:p>
            <a:r>
              <a:rPr lang="es-ES" sz="3600" dirty="0">
                <a:solidFill>
                  <a:srgbClr val="008080"/>
                </a:solidFill>
                <a:latin typeface="Georgia" panose="02040502050405020303" pitchFamily="18" charset="0"/>
              </a:rPr>
              <a:t>Efes 2:9</a:t>
            </a:r>
            <a:r>
              <a:rPr lang="es-ES" sz="3600" dirty="0">
                <a:solidFill>
                  <a:prstClr val="black"/>
                </a:solidFill>
                <a:latin typeface="Georgia" panose="02040502050405020303" pitchFamily="18" charset="0"/>
              </a:rPr>
              <a:t>  no por obras, para que nadie se gloríe. </a:t>
            </a:r>
          </a:p>
        </p:txBody>
      </p:sp>
      <p:sp>
        <p:nvSpPr>
          <p:cNvPr id="9" name="Título 1">
            <a:extLst>
              <a:ext uri="{FF2B5EF4-FFF2-40B4-BE49-F238E27FC236}">
                <a16:creationId xmlns:a16="http://schemas.microsoft.com/office/drawing/2014/main" id="{E9F26D7B-4A43-45A6-A6B2-A37448144B2B}"/>
              </a:ext>
            </a:extLst>
          </p:cNvPr>
          <p:cNvSpPr txBox="1">
            <a:spLocks/>
          </p:cNvSpPr>
          <p:nvPr/>
        </p:nvSpPr>
        <p:spPr>
          <a:xfrm>
            <a:off x="620785" y="4569349"/>
            <a:ext cx="11376940" cy="1042886"/>
          </a:xfrm>
          <a:prstGeom prst="rect">
            <a:avLst/>
          </a:prstGeom>
          <a:ln>
            <a:solidFill>
              <a:srgbClr val="007DDA"/>
            </a:solidFill>
          </a:ln>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SV" sz="4000" dirty="0">
                <a:latin typeface="Antique Olive" panose="020B0603020204030204" pitchFamily="34" charset="0"/>
              </a:rPr>
              <a:t>SANA DOCTRINA = SALVOS POR GRACIA</a:t>
            </a:r>
          </a:p>
          <a:p>
            <a:r>
              <a:rPr lang="es-SV" sz="4000" dirty="0">
                <a:latin typeface="Antique Olive" panose="020B0603020204030204" pitchFamily="34" charset="0"/>
              </a:rPr>
              <a:t>FALSA DOCTRINA = SALVOS POR OBRAS</a:t>
            </a:r>
          </a:p>
        </p:txBody>
      </p:sp>
    </p:spTree>
    <p:extLst>
      <p:ext uri="{BB962C8B-B14F-4D97-AF65-F5344CB8AC3E}">
        <p14:creationId xmlns:p14="http://schemas.microsoft.com/office/powerpoint/2010/main" val="58279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ou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out)">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ód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6669</TotalTime>
  <Words>3636</Words>
  <Application>Microsoft Office PowerPoint</Application>
  <PresentationFormat>Panorámica</PresentationFormat>
  <Paragraphs>412</Paragraphs>
  <Slides>26</Slides>
  <Notes>26</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26</vt:i4>
      </vt:variant>
    </vt:vector>
  </HeadingPairs>
  <TitlesOfParts>
    <vt:vector size="33" baseType="lpstr">
      <vt:lpstr>Antique Olive</vt:lpstr>
      <vt:lpstr>Arial</vt:lpstr>
      <vt:lpstr>Calibri</vt:lpstr>
      <vt:lpstr>Calibri Light</vt:lpstr>
      <vt:lpstr>Georgia</vt:lpstr>
      <vt:lpstr>Tema de Office</vt:lpstr>
      <vt:lpstr>3_Tema de Office</vt:lpstr>
      <vt:lpstr>Presentación de PowerPoint</vt:lpstr>
      <vt:lpstr>¿QUE ES LA SANA DOCTRINA?</vt:lpstr>
      <vt:lpstr>¿QUE ES LA SANA DOCTRINA?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RESPONDE LA SANA DOCTRINA?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SANA DOCTRINA, ES  LO MAS IMPORTANTE QUE TENEMOS LOS CRISTIANOS PARA:</vt:lpstr>
      <vt:lpstr>Presentación de PowerPoint</vt:lpstr>
      <vt:lpstr>Presentación de PowerPoint</vt:lpstr>
      <vt:lpstr>Presentación de PowerPoint</vt:lpstr>
      <vt:lpstr>EJEMPLOS DE LA SANA DOCTRINA</vt:lpstr>
      <vt:lpstr>EJEMPLOS DE LA SANA DOCTRINA</vt:lpstr>
      <vt:lpstr>EJEMPLOS DE LA SANA DOCTRINA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Ocupaciones de los autores de la Biblia</dc:title>
  <dc:creator>Ricardo Hernandez</dc:creator>
  <cp:lastModifiedBy>Ricardo Hernandez</cp:lastModifiedBy>
  <cp:revision>1040</cp:revision>
  <cp:lastPrinted>2014-02-08T15:53:32Z</cp:lastPrinted>
  <dcterms:created xsi:type="dcterms:W3CDTF">2013-12-25T20:44:26Z</dcterms:created>
  <dcterms:modified xsi:type="dcterms:W3CDTF">2018-01-22T23:27:26Z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2018-01-22T17:27:26.7080669-06:00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