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4749" r:id="rId3"/>
    <p:sldMasterId id="2147484761" r:id="rId4"/>
  </p:sldMasterIdLst>
  <p:notesMasterIdLst>
    <p:notesMasterId r:id="rId47"/>
  </p:notesMasterIdLst>
  <p:sldIdLst>
    <p:sldId id="676" r:id="rId5"/>
    <p:sldId id="677" r:id="rId6"/>
    <p:sldId id="491" r:id="rId7"/>
    <p:sldId id="663" r:id="rId8"/>
    <p:sldId id="659" r:id="rId9"/>
    <p:sldId id="492" r:id="rId10"/>
    <p:sldId id="493" r:id="rId11"/>
    <p:sldId id="664" r:id="rId12"/>
    <p:sldId id="494" r:id="rId13"/>
    <p:sldId id="495" r:id="rId14"/>
    <p:sldId id="638" r:id="rId15"/>
    <p:sldId id="498" r:id="rId16"/>
    <p:sldId id="499" r:id="rId17"/>
    <p:sldId id="639" r:id="rId18"/>
    <p:sldId id="651" r:id="rId19"/>
    <p:sldId id="648" r:id="rId20"/>
    <p:sldId id="649" r:id="rId21"/>
    <p:sldId id="665" r:id="rId22"/>
    <p:sldId id="666" r:id="rId23"/>
    <p:sldId id="650" r:id="rId24"/>
    <p:sldId id="667" r:id="rId25"/>
    <p:sldId id="647" r:id="rId26"/>
    <p:sldId id="652" r:id="rId27"/>
    <p:sldId id="646" r:id="rId28"/>
    <p:sldId id="644" r:id="rId29"/>
    <p:sldId id="645" r:id="rId30"/>
    <p:sldId id="500" r:id="rId31"/>
    <p:sldId id="669" r:id="rId32"/>
    <p:sldId id="670" r:id="rId33"/>
    <p:sldId id="671" r:id="rId34"/>
    <p:sldId id="672" r:id="rId35"/>
    <p:sldId id="502" r:id="rId36"/>
    <p:sldId id="501" r:id="rId37"/>
    <p:sldId id="653" r:id="rId38"/>
    <p:sldId id="656" r:id="rId39"/>
    <p:sldId id="654" r:id="rId40"/>
    <p:sldId id="655" r:id="rId41"/>
    <p:sldId id="503" r:id="rId42"/>
    <p:sldId id="504" r:id="rId43"/>
    <p:sldId id="505" r:id="rId44"/>
    <p:sldId id="673" r:id="rId45"/>
    <p:sldId id="674" r:id="rId46"/>
  </p:sldIdLst>
  <p:sldSz cx="12192000" cy="6858000"/>
  <p:notesSz cx="6858000" cy="91440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92" autoAdjust="0"/>
    <p:restoredTop sz="94660"/>
  </p:normalViewPr>
  <p:slideViewPr>
    <p:cSldViewPr snapToGrid="0">
      <p:cViewPr varScale="1">
        <p:scale>
          <a:sx n="111" d="100"/>
          <a:sy n="111" d="100"/>
        </p:scale>
        <p:origin x="52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2" csCatId="colorful" phldr="1"/>
      <dgm:spPr/>
      <dgm:t>
        <a:bodyPr/>
        <a:lstStyle/>
        <a:p>
          <a:endParaRPr lang="es-MX"/>
        </a:p>
      </dgm:t>
    </dgm:pt>
    <dgm:pt modelId="{DD02A126-80CA-4BAB-B13B-0FD823DADB9A}">
      <dgm:prSet>
        <dgm:style>
          <a:lnRef idx="1">
            <a:schemeClr val="accent4"/>
          </a:lnRef>
          <a:fillRef idx="3">
            <a:schemeClr val="accent4"/>
          </a:fillRef>
          <a:effectRef idx="2">
            <a:schemeClr val="accent4"/>
          </a:effectRef>
          <a:fontRef idx="minor">
            <a:schemeClr val="lt1"/>
          </a:fontRef>
        </dgm:style>
      </dgm:prSet>
      <dgm:spPr/>
      <dgm:t>
        <a:bodyPr/>
        <a:lstStyle/>
        <a:p>
          <a:pPr rtl="0"/>
          <a:r>
            <a:rPr lang="es-MX" dirty="0"/>
            <a:t>Abdías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Y="-19505">
        <dgm:presLayoutVars>
          <dgm:chMax val="0"/>
          <dgm:bulletEnabled val="1"/>
        </dgm:presLayoutVars>
      </dgm:prSet>
      <dgm:spPr/>
    </dgm:pt>
  </dgm:ptLst>
  <dgm:cxnLst>
    <dgm:cxn modelId="{C653A55F-58A8-458C-B826-E3C7B0C8C18B}" type="presOf" srcId="{DD02A126-80CA-4BAB-B13B-0FD823DADB9A}" destId="{327574D8-ABB8-4946-B97A-0E278E275FBF}" srcOrd="0" destOrd="0" presId="urn:microsoft.com/office/officeart/2005/8/layout/vList2"/>
    <dgm:cxn modelId="{E839D0B5-1C23-4BFA-9443-8671AABC7626}" type="presOf" srcId="{43C4EFE2-BFE3-46AE-95CB-D8A64A26DC9F}" destId="{E57EEE49-8F94-4E83-B3FF-41537FECD8AE}"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CEFF123F-B269-4B20-A47C-DC43D4F7DAF8}"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2" csCatId="colorful" phldr="1"/>
      <dgm:spPr/>
      <dgm:t>
        <a:bodyPr/>
        <a:lstStyle/>
        <a:p>
          <a:endParaRPr lang="es-MX"/>
        </a:p>
      </dgm:t>
    </dgm:pt>
    <dgm:pt modelId="{DD02A126-80CA-4BAB-B13B-0FD823DADB9A}">
      <dgm:prSet/>
      <dgm:spPr/>
      <dgm:t>
        <a:bodyPr/>
        <a:lstStyle/>
        <a:p>
          <a:pPr rtl="0"/>
          <a:r>
            <a:rPr lang="es-MX" dirty="0"/>
            <a:t>Amós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9223">
        <dgm:presLayoutVars>
          <dgm:chMax val="0"/>
          <dgm:bulletEnabled val="1"/>
        </dgm:presLayoutVars>
      </dgm:prSet>
      <dgm:spPr/>
    </dgm:pt>
  </dgm:ptLst>
  <dgm:cxnLst>
    <dgm:cxn modelId="{F229EE3F-EC1B-46C3-8FC8-A1E8DACB77D1}" type="presOf" srcId="{43C4EFE2-BFE3-46AE-95CB-D8A64A26DC9F}" destId="{E57EEE49-8F94-4E83-B3FF-41537FECD8AE}" srcOrd="0" destOrd="0" presId="urn:microsoft.com/office/officeart/2005/8/layout/vList2"/>
    <dgm:cxn modelId="{782BA670-87A0-402E-A66B-C7BDD3BB66D7}"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7AC92D1B-D3AD-4571-9C32-4C80F91A371E}"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s-MX"/>
        </a:p>
      </dgm:t>
    </dgm:pt>
    <dgm:pt modelId="{DD02A126-80CA-4BAB-B13B-0FD823DADB9A}">
      <dgm:prSet/>
      <dgm:spPr/>
      <dgm:t>
        <a:bodyPr/>
        <a:lstStyle/>
        <a:p>
          <a:pPr rtl="0"/>
          <a:r>
            <a:rPr lang="es-MX" dirty="0"/>
            <a:t>Oseas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10675" custLinFactNeighborY="2611">
        <dgm:presLayoutVars>
          <dgm:chMax val="0"/>
          <dgm:bulletEnabled val="1"/>
        </dgm:presLayoutVars>
      </dgm:prSet>
      <dgm:spPr/>
    </dgm:pt>
  </dgm:ptLst>
  <dgm:cxnLst>
    <dgm:cxn modelId="{002D2802-B050-4A5D-825A-D2DAD9126AE7}" type="presOf" srcId="{43C4EFE2-BFE3-46AE-95CB-D8A64A26DC9F}" destId="{E57EEE49-8F94-4E83-B3FF-41537FECD8AE}" srcOrd="0" destOrd="0" presId="urn:microsoft.com/office/officeart/2005/8/layout/vList2"/>
    <dgm:cxn modelId="{202D0054-1B56-4443-88E0-739C49616440}"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6225FE7A-BE89-4E7F-BA12-EEEE529CC9D7}"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3" qsCatId="simple" csTypeId="urn:microsoft.com/office/officeart/2005/8/colors/accent4_2" csCatId="accent4" phldr="1"/>
      <dgm:spPr/>
      <dgm:t>
        <a:bodyPr/>
        <a:lstStyle/>
        <a:p>
          <a:endParaRPr lang="es-MX"/>
        </a:p>
      </dgm:t>
    </dgm:pt>
    <dgm:pt modelId="{DD02A126-80CA-4BAB-B13B-0FD823DADB9A}">
      <dgm:prSet/>
      <dgm:spPr/>
      <dgm:t>
        <a:bodyPr/>
        <a:lstStyle/>
        <a:p>
          <a:pPr rtl="0"/>
          <a:r>
            <a:rPr lang="es-MX" dirty="0"/>
            <a:t>Miqueas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Y="-30198">
        <dgm:presLayoutVars>
          <dgm:chMax val="0"/>
          <dgm:bulletEnabled val="1"/>
        </dgm:presLayoutVars>
      </dgm:prSet>
      <dgm:spPr/>
    </dgm:pt>
  </dgm:ptLst>
  <dgm:cxnLst>
    <dgm:cxn modelId="{8F6EAB86-F87D-40BA-B61A-73E7D18C1200}" type="presOf" srcId="{43C4EFE2-BFE3-46AE-95CB-D8A64A26DC9F}" destId="{E57EEE49-8F94-4E83-B3FF-41537FECD8AE}" srcOrd="0" destOrd="0" presId="urn:microsoft.com/office/officeart/2005/8/layout/vList2"/>
    <dgm:cxn modelId="{34069DB9-7656-4253-AC03-E12A812BE923}"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36B763B5-B049-4D09-B9FD-D6700F0291D6}"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accent5_3" csCatId="accent5" phldr="1"/>
      <dgm:spPr/>
      <dgm:t>
        <a:bodyPr/>
        <a:lstStyle/>
        <a:p>
          <a:endParaRPr lang="es-MX"/>
        </a:p>
      </dgm:t>
    </dgm:pt>
    <dgm:pt modelId="{DD02A126-80CA-4BAB-B13B-0FD823DADB9A}">
      <dgm:prSet>
        <dgm:style>
          <a:lnRef idx="2">
            <a:schemeClr val="accent5">
              <a:shade val="50000"/>
            </a:schemeClr>
          </a:lnRef>
          <a:fillRef idx="1">
            <a:schemeClr val="accent5"/>
          </a:fillRef>
          <a:effectRef idx="0">
            <a:schemeClr val="accent5"/>
          </a:effectRef>
          <a:fontRef idx="minor">
            <a:schemeClr val="lt1"/>
          </a:fontRef>
        </dgm:style>
      </dgm:prSet>
      <dgm:spPr/>
      <dgm:t>
        <a:bodyPr/>
        <a:lstStyle/>
        <a:p>
          <a:pPr rtl="0"/>
          <a:r>
            <a:rPr lang="es-MX" dirty="0"/>
            <a:t>ISAIAS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dgm:presLayoutVars>
          <dgm:chMax val="0"/>
          <dgm:bulletEnabled val="1"/>
        </dgm:presLayoutVars>
      </dgm:prSet>
      <dgm:spPr/>
    </dgm:pt>
  </dgm:ptLst>
  <dgm:cxnLst>
    <dgm:cxn modelId="{16E28E52-18E2-400F-A5E2-44EAC1C67A3F}" type="presOf" srcId="{43C4EFE2-BFE3-46AE-95CB-D8A64A26DC9F}" destId="{E57EEE49-8F94-4E83-B3FF-41537FECD8AE}" srcOrd="0" destOrd="0" presId="urn:microsoft.com/office/officeart/2005/8/layout/vList2"/>
    <dgm:cxn modelId="{5A0E7BBE-9AE2-42C1-9B9A-0DEDDF284B27}"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092D90F6-CF82-494D-B1CA-BC2E7958EAB7}"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accent5_3" csCatId="accent5" phldr="1"/>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Lst>
  <dgm:cxnLst>
    <dgm:cxn modelId="{469BC051-0539-4D7C-A70E-159F5463B967}" type="presOf" srcId="{43C4EFE2-BFE3-46AE-95CB-D8A64A26DC9F}" destId="{E57EEE49-8F94-4E83-B3FF-41537FECD8AE}" srcOrd="0" destOrd="0" presId="urn:microsoft.com/office/officeart/2005/8/layout/vList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3" csCatId="colorful" phldr="1"/>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Lst>
  <dgm:cxnLst>
    <dgm:cxn modelId="{E1606F5E-5603-4B18-B7CB-E5C510FCBB13}" type="presOf" srcId="{43C4EFE2-BFE3-46AE-95CB-D8A64A26DC9F}" destId="{E57EEE49-8F94-4E83-B3FF-41537FECD8AE}" srcOrd="0" destOrd="0" presId="urn:microsoft.com/office/officeart/2005/8/layout/vList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4" csCatId="colorful" phldr="1"/>
      <dgm:spPr/>
      <dgm:t>
        <a:bodyPr/>
        <a:lstStyle/>
        <a:p>
          <a:endParaRPr lang="es-MX"/>
        </a:p>
      </dgm:t>
    </dgm:pt>
    <dgm:pt modelId="{DD02A126-80CA-4BAB-B13B-0FD823DADB9A}">
      <dgm:prSet custT="1">
        <dgm:style>
          <a:lnRef idx="1">
            <a:schemeClr val="accent6"/>
          </a:lnRef>
          <a:fillRef idx="2">
            <a:schemeClr val="accent6"/>
          </a:fillRef>
          <a:effectRef idx="1">
            <a:schemeClr val="accent6"/>
          </a:effectRef>
          <a:fontRef idx="minor">
            <a:schemeClr val="dk1"/>
          </a:fontRef>
        </dgm:style>
      </dgm:prSet>
      <dgm:spPr/>
      <dgm:t>
        <a:bodyPr/>
        <a:lstStyle/>
        <a:p>
          <a:pPr rtl="0"/>
          <a:r>
            <a:rPr lang="es-MX" sz="1400" dirty="0"/>
            <a:t>JEREMIAS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6667">
        <dgm:presLayoutVars>
          <dgm:chMax val="0"/>
          <dgm:bulletEnabled val="1"/>
        </dgm:presLayoutVars>
      </dgm:prSet>
      <dgm:spPr/>
    </dgm:pt>
  </dgm:ptLst>
  <dgm:cxnLst>
    <dgm:cxn modelId="{F19FD267-E5CD-4577-A9A6-B6E30FA99C46}" type="presOf" srcId="{43C4EFE2-BFE3-46AE-95CB-D8A64A26DC9F}" destId="{E57EEE49-8F94-4E83-B3FF-41537FECD8AE}" srcOrd="0" destOrd="0" presId="urn:microsoft.com/office/officeart/2005/8/layout/vList2"/>
    <dgm:cxn modelId="{53E07056-0668-4529-89FF-8F46A8560672}"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00C95C26-60FE-4A96-869D-0CBFAE76908D}"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5" csCatId="colorful" phldr="1"/>
      <dgm:spPr/>
      <dgm:t>
        <a:bodyPr/>
        <a:lstStyle/>
        <a:p>
          <a:endParaRPr lang="es-MX"/>
        </a:p>
      </dgm:t>
    </dgm:pt>
    <dgm:pt modelId="{DD02A126-80CA-4BAB-B13B-0FD823DADB9A}">
      <dgm:prSet custT="1">
        <dgm:style>
          <a:lnRef idx="1">
            <a:schemeClr val="dk1"/>
          </a:lnRef>
          <a:fillRef idx="3">
            <a:schemeClr val="dk1"/>
          </a:fillRef>
          <a:effectRef idx="2">
            <a:schemeClr val="dk1"/>
          </a:effectRef>
          <a:fontRef idx="minor">
            <a:schemeClr val="lt1"/>
          </a:fontRef>
        </dgm:style>
      </dgm:prSet>
      <dgm:spPr/>
      <dgm:t>
        <a:bodyPr/>
        <a:lstStyle/>
        <a:p>
          <a:pPr rtl="0"/>
          <a:r>
            <a:rPr lang="es-MX" sz="1200" dirty="0"/>
            <a:t>EZEQUIEL</a:t>
          </a:r>
          <a:endParaRPr lang="es-MX" sz="1300" dirty="0"/>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6667" custLinFactNeighborY="-1919">
        <dgm:presLayoutVars>
          <dgm:chMax val="0"/>
          <dgm:bulletEnabled val="1"/>
        </dgm:presLayoutVars>
      </dgm:prSet>
      <dgm:spPr/>
    </dgm:pt>
  </dgm:ptLst>
  <dgm:cxnLst>
    <dgm:cxn modelId="{2D386B4B-B8FD-4D3C-9954-FFF17FD4CA06}" type="presOf" srcId="{43C4EFE2-BFE3-46AE-95CB-D8A64A26DC9F}" destId="{E57EEE49-8F94-4E83-B3FF-41537FECD8AE}" srcOrd="0" destOrd="0" presId="urn:microsoft.com/office/officeart/2005/8/layout/vList2"/>
    <dgm:cxn modelId="{542B9AEF-BED9-4254-A213-498937D17E85}"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12C86440-B2FF-4710-8E24-8B87115223A6}"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7" csCatId="colorful" phldr="1"/>
      <dgm:spPr/>
      <dgm:t>
        <a:bodyPr/>
        <a:lstStyle/>
        <a:p>
          <a:endParaRPr lang="es-MX"/>
        </a:p>
      </dgm:t>
    </dgm:pt>
    <dgm:pt modelId="{DD02A126-80CA-4BAB-B13B-0FD823DADB9A}">
      <dgm:prSet>
        <dgm:style>
          <a:lnRef idx="1">
            <a:schemeClr val="accent2"/>
          </a:lnRef>
          <a:fillRef idx="3">
            <a:schemeClr val="accent2"/>
          </a:fillRef>
          <a:effectRef idx="2">
            <a:schemeClr val="accent2"/>
          </a:effectRef>
          <a:fontRef idx="minor">
            <a:schemeClr val="lt1"/>
          </a:fontRef>
        </dgm:style>
      </dgm:prSet>
      <dgm:spPr/>
      <dgm:t>
        <a:bodyPr/>
        <a:lstStyle/>
        <a:p>
          <a:pPr rtl="0"/>
          <a:r>
            <a:rPr lang="es-MX" dirty="0"/>
            <a:t>Nahúm</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1759" custLinFactNeighborY="-25980">
        <dgm:presLayoutVars>
          <dgm:chMax val="0"/>
          <dgm:bulletEnabled val="1"/>
        </dgm:presLayoutVars>
      </dgm:prSet>
      <dgm:spPr/>
    </dgm:pt>
  </dgm:ptLst>
  <dgm:cxnLst>
    <dgm:cxn modelId="{B1AD7067-F692-4115-8908-23330C62532F}" type="presOf" srcId="{DD02A126-80CA-4BAB-B13B-0FD823DADB9A}" destId="{327574D8-ABB8-4946-B97A-0E278E275FBF}" srcOrd="0" destOrd="0" presId="urn:microsoft.com/office/officeart/2005/8/layout/vList2"/>
    <dgm:cxn modelId="{DEF77769-5974-4FF8-AD2B-71042C1181EB}" type="presOf" srcId="{43C4EFE2-BFE3-46AE-95CB-D8A64A26DC9F}" destId="{E57EEE49-8F94-4E83-B3FF-41537FECD8AE}"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EA23D914-842B-4F4E-9C09-E43BBC352E35}"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5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8" csCatId="colorful" phldr="1"/>
      <dgm:spPr/>
      <dgm:t>
        <a:bodyPr/>
        <a:lstStyle/>
        <a:p>
          <a:endParaRPr lang="es-MX"/>
        </a:p>
      </dgm:t>
    </dgm:pt>
    <dgm:pt modelId="{DD02A126-80CA-4BAB-B13B-0FD823DADB9A}">
      <dgm:prSet custT="1">
        <dgm:style>
          <a:lnRef idx="1">
            <a:schemeClr val="accent3"/>
          </a:lnRef>
          <a:fillRef idx="3">
            <a:schemeClr val="accent3"/>
          </a:fillRef>
          <a:effectRef idx="2">
            <a:schemeClr val="accent3"/>
          </a:effectRef>
          <a:fontRef idx="minor">
            <a:schemeClr val="lt1"/>
          </a:fontRef>
        </dgm:style>
      </dgm:prSet>
      <dgm:spPr/>
      <dgm:t>
        <a:bodyPr/>
        <a:lstStyle/>
        <a:p>
          <a:pPr rtl="0"/>
          <a:r>
            <a:rPr lang="es-MX" sz="1400" dirty="0"/>
            <a:t>Habacuc</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dgm:presLayoutVars>
          <dgm:chMax val="0"/>
          <dgm:bulletEnabled val="1"/>
        </dgm:presLayoutVars>
      </dgm:prSet>
      <dgm:spPr/>
    </dgm:pt>
  </dgm:ptLst>
  <dgm:cxnLst>
    <dgm:cxn modelId="{4559535E-80D8-4699-B9D1-EDABD1181EA6}" type="presOf" srcId="{43C4EFE2-BFE3-46AE-95CB-D8A64A26DC9F}" destId="{E57EEE49-8F94-4E83-B3FF-41537FECD8AE}" srcOrd="0" destOrd="0" presId="urn:microsoft.com/office/officeart/2005/8/layout/vList2"/>
    <dgm:cxn modelId="{F89833F6-4AF4-4A54-9291-D1B234EE6273}"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659C465D-5F31-42F8-979B-5FA786DE0218}"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5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9" csCatId="colorful" phldr="1"/>
      <dgm:spPr/>
      <dgm:t>
        <a:bodyPr/>
        <a:lstStyle/>
        <a:p>
          <a:endParaRPr lang="es-MX"/>
        </a:p>
      </dgm:t>
    </dgm:pt>
    <dgm:pt modelId="{DD02A126-80CA-4BAB-B13B-0FD823DADB9A}">
      <dgm:prSet custT="1">
        <dgm:style>
          <a:lnRef idx="1">
            <a:schemeClr val="accent4"/>
          </a:lnRef>
          <a:fillRef idx="3">
            <a:schemeClr val="accent4"/>
          </a:fillRef>
          <a:effectRef idx="2">
            <a:schemeClr val="accent4"/>
          </a:effectRef>
          <a:fontRef idx="minor">
            <a:schemeClr val="lt1"/>
          </a:fontRef>
        </dgm:style>
      </dgm:prSet>
      <dgm:spPr/>
      <dgm:t>
        <a:bodyPr/>
        <a:lstStyle/>
        <a:p>
          <a:pPr rtl="0"/>
          <a:r>
            <a:rPr lang="es-MX" sz="1400" dirty="0"/>
            <a:t>Sofonías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dgm:presLayoutVars>
          <dgm:chMax val="0"/>
          <dgm:bulletEnabled val="1"/>
        </dgm:presLayoutVars>
      </dgm:prSet>
      <dgm:spPr/>
    </dgm:pt>
  </dgm:ptLst>
  <dgm:cxnLst>
    <dgm:cxn modelId="{30B52E7D-0BC4-4B3E-867C-8A9146677AF4}" type="presOf" srcId="{43C4EFE2-BFE3-46AE-95CB-D8A64A26DC9F}" destId="{E57EEE49-8F94-4E83-B3FF-41537FECD8AE}" srcOrd="0" destOrd="0" presId="urn:microsoft.com/office/officeart/2005/8/layout/vList2"/>
    <dgm:cxn modelId="{16E4A6F2-EAC8-42C8-AA68-17DF95E1BEED}" type="presOf" srcId="{DD02A126-80CA-4BAB-B13B-0FD823DADB9A}" destId="{327574D8-ABB8-4946-B97A-0E278E275FBF}"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F3F83B13-941C-4C8D-941E-9E5C7141B5E6}"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6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10" csCatId="colorful" phldr="1"/>
      <dgm:spPr/>
      <dgm:t>
        <a:bodyPr/>
        <a:lstStyle/>
        <a:p>
          <a:endParaRPr lang="es-MX"/>
        </a:p>
      </dgm:t>
    </dgm:pt>
    <dgm:pt modelId="{DD02A126-80CA-4BAB-B13B-0FD823DADB9A}">
      <dgm:prSet>
        <dgm:style>
          <a:lnRef idx="1">
            <a:schemeClr val="accent6"/>
          </a:lnRef>
          <a:fillRef idx="3">
            <a:schemeClr val="accent6"/>
          </a:fillRef>
          <a:effectRef idx="2">
            <a:schemeClr val="accent6"/>
          </a:effectRef>
          <a:fontRef idx="minor">
            <a:schemeClr val="lt1"/>
          </a:fontRef>
        </dgm:style>
      </dgm:prSet>
      <dgm:spPr/>
      <dgm:t>
        <a:bodyPr/>
        <a:lstStyle/>
        <a:p>
          <a:pPr rtl="0"/>
          <a:r>
            <a:rPr lang="es-MX" dirty="0"/>
            <a:t>Hageo</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6389" custLinFactNeighborY="-29981">
        <dgm:presLayoutVars>
          <dgm:chMax val="0"/>
          <dgm:bulletEnabled val="1"/>
        </dgm:presLayoutVars>
      </dgm:prSet>
      <dgm:spPr/>
    </dgm:pt>
  </dgm:ptLst>
  <dgm:cxnLst>
    <dgm:cxn modelId="{6BDB4F6A-392E-4657-AAF6-0EB821123F50}" type="presOf" srcId="{DD02A126-80CA-4BAB-B13B-0FD823DADB9A}" destId="{327574D8-ABB8-4946-B97A-0E278E275FBF}" srcOrd="0" destOrd="0" presId="urn:microsoft.com/office/officeart/2005/8/layout/vList2"/>
    <dgm:cxn modelId="{787EA5AB-13BA-415D-BBDE-FC2F01D0D396}" type="presOf" srcId="{43C4EFE2-BFE3-46AE-95CB-D8A64A26DC9F}" destId="{E57EEE49-8F94-4E83-B3FF-41537FECD8AE}"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1DF33ECD-FAF3-44D2-A8B5-0C87DF9E96C9}"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6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11" csCatId="colorful" phldr="1"/>
      <dgm:spPr/>
      <dgm:t>
        <a:bodyPr/>
        <a:lstStyle/>
        <a:p>
          <a:endParaRPr lang="es-MX"/>
        </a:p>
      </dgm:t>
    </dgm:pt>
    <dgm:pt modelId="{DD02A126-80CA-4BAB-B13B-0FD823DADB9A}">
      <dgm:prSet custT="1">
        <dgm:style>
          <a:lnRef idx="1">
            <a:schemeClr val="dk1"/>
          </a:lnRef>
          <a:fillRef idx="2">
            <a:schemeClr val="dk1"/>
          </a:fillRef>
          <a:effectRef idx="1">
            <a:schemeClr val="dk1"/>
          </a:effectRef>
          <a:fontRef idx="minor">
            <a:schemeClr val="dk1"/>
          </a:fontRef>
        </dgm:style>
      </dgm:prSet>
      <dgm:spPr/>
      <dgm:t>
        <a:bodyPr/>
        <a:lstStyle/>
        <a:p>
          <a:pPr rtl="0"/>
          <a:r>
            <a:rPr lang="es-MX" sz="1400" dirty="0"/>
            <a:t>Zacarías</a:t>
          </a:r>
        </a:p>
      </dgm:t>
    </dgm:pt>
    <dgm:pt modelId="{8496A102-200C-4BF7-BD15-2480C64E95B5}" type="parTrans" cxnId="{1A587CFA-7BCC-47E4-A01D-83DFB0F6617E}">
      <dgm:prSet/>
      <dgm:spPr/>
      <dgm:t>
        <a:bodyPr/>
        <a:lstStyle/>
        <a:p>
          <a:endParaRPr lang="es-MX"/>
        </a:p>
      </dgm:t>
    </dgm:pt>
    <dgm:pt modelId="{99B9A585-75D9-481A-8FA0-AD0FBA443A06}" type="sibTrans" cxnId="{1A587CFA-7BCC-47E4-A01D-83DFB0F6617E}">
      <dgm:prSet/>
      <dgm:spPr/>
      <dgm:t>
        <a:bodyPr/>
        <a:lstStyle/>
        <a:p>
          <a:endParaRPr lang="es-MX"/>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dgm:presLayoutVars>
          <dgm:chMax val="0"/>
          <dgm:bulletEnabled val="1"/>
        </dgm:presLayoutVars>
      </dgm:prSet>
      <dgm:spPr/>
    </dgm:pt>
  </dgm:ptLst>
  <dgm:cxnLst>
    <dgm:cxn modelId="{0873FF1D-93FD-4909-99DC-16183E70BCF9}" type="presOf" srcId="{DD02A126-80CA-4BAB-B13B-0FD823DADB9A}" destId="{327574D8-ABB8-4946-B97A-0E278E275FBF}" srcOrd="0" destOrd="0" presId="urn:microsoft.com/office/officeart/2005/8/layout/vList2"/>
    <dgm:cxn modelId="{9F43488F-269A-41D1-8A2C-15AD78D1CA3D}" type="presOf" srcId="{43C4EFE2-BFE3-46AE-95CB-D8A64A26DC9F}" destId="{E57EEE49-8F94-4E83-B3FF-41537FECD8AE}"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515075CD-2C92-4B06-963C-84FAAE00DAAC}"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7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3C4EFE2-BFE3-46AE-95CB-D8A64A26DC9F}" type="doc">
      <dgm:prSet loTypeId="urn:microsoft.com/office/officeart/2005/8/layout/vList2" loCatId="list" qsTypeId="urn:microsoft.com/office/officeart/2005/8/quickstyle/simple1" qsCatId="simple" csTypeId="urn:microsoft.com/office/officeart/2005/8/colors/colorful1#12" csCatId="colorful" phldr="1"/>
      <dgm:spPr/>
      <dgm:t>
        <a:bodyPr/>
        <a:lstStyle/>
        <a:p>
          <a:endParaRPr lang="es-MX"/>
        </a:p>
      </dgm:t>
    </dgm:pt>
    <dgm:pt modelId="{DD02A126-80CA-4BAB-B13B-0FD823DADB9A}">
      <dgm:prSet custT="1">
        <dgm:style>
          <a:lnRef idx="1">
            <a:schemeClr val="accent3"/>
          </a:lnRef>
          <a:fillRef idx="2">
            <a:schemeClr val="accent3"/>
          </a:fillRef>
          <a:effectRef idx="1">
            <a:schemeClr val="accent3"/>
          </a:effectRef>
          <a:fontRef idx="minor">
            <a:schemeClr val="dk1"/>
          </a:fontRef>
        </dgm:style>
      </dgm:prSet>
      <dgm:spPr/>
      <dgm:t>
        <a:bodyPr/>
        <a:lstStyle/>
        <a:p>
          <a:pPr algn="ctr" rtl="0"/>
          <a:r>
            <a:rPr lang="es-MX" sz="2000" b="1" dirty="0">
              <a:solidFill>
                <a:srgbClr val="002060"/>
              </a:solidFill>
            </a:rPr>
            <a:t>Malaquías</a:t>
          </a:r>
        </a:p>
        <a:p>
          <a:pPr algn="ctr" rtl="0"/>
          <a:r>
            <a:rPr lang="es-MX" sz="2000" b="1" dirty="0">
              <a:solidFill>
                <a:srgbClr val="002060"/>
              </a:solidFill>
            </a:rPr>
            <a:t>460-400 a.C.</a:t>
          </a:r>
          <a:endParaRPr lang="es-MX" sz="1600" b="1" dirty="0">
            <a:solidFill>
              <a:srgbClr val="002060"/>
            </a:solidFill>
          </a:endParaRPr>
        </a:p>
      </dgm:t>
    </dgm:pt>
    <dgm:pt modelId="{8496A102-200C-4BF7-BD15-2480C64E95B5}" type="parTrans" cxnId="{1A587CFA-7BCC-47E4-A01D-83DFB0F6617E}">
      <dgm:prSet/>
      <dgm:spPr/>
      <dgm:t>
        <a:bodyPr/>
        <a:lstStyle/>
        <a:p>
          <a:endParaRPr lang="es-MX" sz="2000" b="1"/>
        </a:p>
      </dgm:t>
    </dgm:pt>
    <dgm:pt modelId="{99B9A585-75D9-481A-8FA0-AD0FBA443A06}" type="sibTrans" cxnId="{1A587CFA-7BCC-47E4-A01D-83DFB0F6617E}">
      <dgm:prSet/>
      <dgm:spPr/>
      <dgm:t>
        <a:bodyPr/>
        <a:lstStyle/>
        <a:p>
          <a:endParaRPr lang="es-MX" sz="2000" b="1"/>
        </a:p>
      </dgm:t>
    </dgm:pt>
    <dgm:pt modelId="{E57EEE49-8F94-4E83-B3FF-41537FECD8AE}" type="pres">
      <dgm:prSet presAssocID="{43C4EFE2-BFE3-46AE-95CB-D8A64A26DC9F}" presName="linear" presStyleCnt="0">
        <dgm:presLayoutVars>
          <dgm:animLvl val="lvl"/>
          <dgm:resizeHandles val="exact"/>
        </dgm:presLayoutVars>
      </dgm:prSet>
      <dgm:spPr/>
    </dgm:pt>
    <dgm:pt modelId="{327574D8-ABB8-4946-B97A-0E278E275FBF}" type="pres">
      <dgm:prSet presAssocID="{DD02A126-80CA-4BAB-B13B-0FD823DADB9A}" presName="parentText" presStyleLbl="node1" presStyleIdx="0" presStyleCnt="1" custLinFactNeighborX="-963" custLinFactNeighborY="10805">
        <dgm:presLayoutVars>
          <dgm:chMax val="0"/>
          <dgm:bulletEnabled val="1"/>
        </dgm:presLayoutVars>
      </dgm:prSet>
      <dgm:spPr/>
    </dgm:pt>
  </dgm:ptLst>
  <dgm:cxnLst>
    <dgm:cxn modelId="{7E177B51-C090-4A14-AFDD-92B7AD8D61C4}" type="presOf" srcId="{DD02A126-80CA-4BAB-B13B-0FD823DADB9A}" destId="{327574D8-ABB8-4946-B97A-0E278E275FBF}" srcOrd="0" destOrd="0" presId="urn:microsoft.com/office/officeart/2005/8/layout/vList2"/>
    <dgm:cxn modelId="{5B1AABD4-5A62-45CB-9884-54BEE3A7DB31}" type="presOf" srcId="{43C4EFE2-BFE3-46AE-95CB-D8A64A26DC9F}" destId="{E57EEE49-8F94-4E83-B3FF-41537FECD8AE}" srcOrd="0" destOrd="0" presId="urn:microsoft.com/office/officeart/2005/8/layout/vList2"/>
    <dgm:cxn modelId="{1A587CFA-7BCC-47E4-A01D-83DFB0F6617E}" srcId="{43C4EFE2-BFE3-46AE-95CB-D8A64A26DC9F}" destId="{DD02A126-80CA-4BAB-B13B-0FD823DADB9A}" srcOrd="0" destOrd="0" parTransId="{8496A102-200C-4BF7-BD15-2480C64E95B5}" sibTransId="{99B9A585-75D9-481A-8FA0-AD0FBA443A06}"/>
    <dgm:cxn modelId="{6846E647-80FE-4E9A-9E08-13C67EA38006}" type="presParOf" srcId="{E57EEE49-8F94-4E83-B3FF-41537FECD8AE}" destId="{327574D8-ABB8-4946-B97A-0E278E275FBF}" srcOrd="0" destOrd="0" presId="urn:microsoft.com/office/officeart/2005/8/layout/vList2"/>
  </dgm:cxnLst>
  <dgm:bg/>
  <dgm:whole/>
  <dgm:extLst>
    <a:ext uri="http://schemas.microsoft.com/office/drawing/2008/diagram">
      <dsp:dataModelExt xmlns:dsp="http://schemas.microsoft.com/office/drawing/2008/diagram" relId="rId7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0"/>
          <a:ext cx="774571" cy="359774"/>
        </a:xfrm>
        <a:prstGeom prst="roundRect">
          <a:avLst/>
        </a:prstGeom>
        <a:gradFill rotWithShape="1">
          <a:gsLst>
            <a:gs pos="0">
              <a:schemeClr val="accent4">
                <a:shade val="85000"/>
                <a:satMod val="130000"/>
              </a:schemeClr>
            </a:gs>
            <a:gs pos="34000">
              <a:schemeClr val="accent4">
                <a:shade val="87000"/>
                <a:satMod val="125000"/>
              </a:schemeClr>
            </a:gs>
            <a:gs pos="70000">
              <a:schemeClr val="accent4">
                <a:tint val="100000"/>
                <a:shade val="90000"/>
                <a:satMod val="130000"/>
              </a:schemeClr>
            </a:gs>
            <a:gs pos="100000">
              <a:schemeClr val="accent4">
                <a:tint val="100000"/>
                <a:shade val="100000"/>
                <a:satMod val="110000"/>
              </a:schemeClr>
            </a:gs>
          </a:gsLst>
          <a:path path="circle">
            <a:fillToRect l="100000" t="100000" r="100000" b="100000"/>
          </a:path>
        </a:gradFill>
        <a:ln w="12700" cap="flat" cmpd="sng" algn="ctr">
          <a:solidFill>
            <a:schemeClr val="accent4"/>
          </a:solidFill>
          <a:prstDash val="solid"/>
        </a:ln>
        <a:effectLst>
          <a:outerShdw blurRad="38100" dist="25400" dir="2700000" algn="br" rotWithShape="0">
            <a:srgbClr val="000000">
              <a:alpha val="60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s-MX" sz="1500" kern="1200" dirty="0"/>
            <a:t>Abdías</a:t>
          </a:r>
        </a:p>
      </dsp:txBody>
      <dsp:txXfrm>
        <a:off x="17563" y="17563"/>
        <a:ext cx="739445" cy="324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4778"/>
          <a:ext cx="774571" cy="35977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s-MX" sz="1500" kern="1200" dirty="0"/>
            <a:t>Amós</a:t>
          </a:r>
        </a:p>
      </dsp:txBody>
      <dsp:txXfrm>
        <a:off x="17563" y="22341"/>
        <a:ext cx="739445" cy="324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9557"/>
          <a:ext cx="774571" cy="35977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s-MX" sz="1500" kern="1200" dirty="0"/>
            <a:t>Oseas</a:t>
          </a:r>
        </a:p>
      </dsp:txBody>
      <dsp:txXfrm>
        <a:off x="17563" y="27120"/>
        <a:ext cx="739445" cy="3246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0"/>
          <a:ext cx="774571" cy="311805"/>
        </a:xfrm>
        <a:prstGeom prst="roundRect">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l" defTabSz="577850" rtl="0">
            <a:lnSpc>
              <a:spcPct val="90000"/>
            </a:lnSpc>
            <a:spcBef>
              <a:spcPct val="0"/>
            </a:spcBef>
            <a:spcAft>
              <a:spcPct val="35000"/>
            </a:spcAft>
            <a:buNone/>
          </a:pPr>
          <a:r>
            <a:rPr lang="es-MX" sz="1300" kern="1200" dirty="0"/>
            <a:t>Miqueas</a:t>
          </a:r>
        </a:p>
      </dsp:txBody>
      <dsp:txXfrm>
        <a:off x="15221" y="15221"/>
        <a:ext cx="744129" cy="2813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4778"/>
          <a:ext cx="774571" cy="359774"/>
        </a:xfrm>
        <a:prstGeom prst="roundRect">
          <a:avLst/>
        </a:prstGeom>
        <a:solidFill>
          <a:schemeClr val="accent5"/>
        </a:solidFill>
        <a:ln w="15875"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s-MX" sz="1500" kern="1200" dirty="0"/>
            <a:t>ISAIAS</a:t>
          </a:r>
        </a:p>
      </dsp:txBody>
      <dsp:txXfrm>
        <a:off x="17563" y="22341"/>
        <a:ext cx="739445" cy="324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6825"/>
          <a:ext cx="1071570" cy="355680"/>
        </a:xfrm>
        <a:prstGeom prst="roundRect">
          <a:avLst/>
        </a:prstGeom>
        <a:gradFill rotWithShape="1">
          <a:gsLst>
            <a:gs pos="0">
              <a:schemeClr val="accent6">
                <a:tint val="65000"/>
                <a:shade val="92000"/>
                <a:satMod val="130000"/>
              </a:schemeClr>
            </a:gs>
            <a:gs pos="45000">
              <a:schemeClr val="accent6">
                <a:tint val="60000"/>
                <a:shade val="99000"/>
                <a:satMod val="120000"/>
              </a:schemeClr>
            </a:gs>
            <a:gs pos="100000">
              <a:schemeClr val="accent6">
                <a:tint val="55000"/>
                <a:satMod val="140000"/>
              </a:schemeClr>
            </a:gs>
          </a:gsLst>
          <a:path path="circle">
            <a:fillToRect l="100000" t="100000" r="100000" b="100000"/>
          </a:path>
        </a:gradFill>
        <a:ln w="12700" cap="flat"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s-MX" sz="1400" kern="1200" dirty="0"/>
            <a:t>JEREMIAS</a:t>
          </a:r>
        </a:p>
      </dsp:txBody>
      <dsp:txXfrm>
        <a:off x="17363" y="24188"/>
        <a:ext cx="1036844" cy="3209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0"/>
          <a:ext cx="928694" cy="355680"/>
        </a:xfrm>
        <a:prstGeom prst="roundRect">
          <a:avLst/>
        </a:prstGeom>
        <a:gradFill rotWithShape="1">
          <a:gsLst>
            <a:gs pos="0">
              <a:schemeClr val="dk1">
                <a:shade val="85000"/>
                <a:satMod val="130000"/>
              </a:schemeClr>
            </a:gs>
            <a:gs pos="34000">
              <a:schemeClr val="dk1">
                <a:shade val="87000"/>
                <a:satMod val="125000"/>
              </a:schemeClr>
            </a:gs>
            <a:gs pos="70000">
              <a:schemeClr val="dk1">
                <a:tint val="100000"/>
                <a:shade val="90000"/>
                <a:satMod val="130000"/>
              </a:schemeClr>
            </a:gs>
            <a:gs pos="100000">
              <a:schemeClr val="dk1">
                <a:tint val="100000"/>
                <a:shade val="100000"/>
                <a:satMod val="110000"/>
              </a:schemeClr>
            </a:gs>
          </a:gsLst>
          <a:path path="circle">
            <a:fillToRect l="100000" t="100000" r="100000" b="100000"/>
          </a:path>
        </a:gradFill>
        <a:ln w="12700" cap="flat" cmpd="sng" algn="ctr">
          <a:solidFill>
            <a:schemeClr val="dk1"/>
          </a:solidFill>
          <a:prstDash val="solid"/>
        </a:ln>
        <a:effectLst>
          <a:outerShdw blurRad="38100" dist="25400" dir="2700000" algn="br" rotWithShape="0">
            <a:srgbClr val="000000">
              <a:alpha val="60000"/>
            </a:srgbClr>
          </a:outerShdw>
        </a:effectLst>
      </dsp:spPr>
      <dsp:style>
        <a:lnRef idx="1">
          <a:schemeClr val="dk1"/>
        </a:lnRef>
        <a:fillRef idx="3">
          <a:schemeClr val="dk1"/>
        </a:fillRef>
        <a:effectRef idx="2">
          <a:schemeClr val="dk1"/>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s-MX" sz="1200" kern="1200" dirty="0"/>
            <a:t>EZEQUIEL</a:t>
          </a:r>
          <a:endParaRPr lang="es-MX" sz="1300" kern="1200" dirty="0"/>
        </a:p>
      </dsp:txBody>
      <dsp:txXfrm>
        <a:off x="17363" y="17363"/>
        <a:ext cx="893968" cy="3209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0"/>
          <a:ext cx="774571" cy="359774"/>
        </a:xfrm>
        <a:prstGeom prst="roundRect">
          <a:avLst/>
        </a:prstGeom>
        <a:gradFill rotWithShape="1">
          <a:gsLst>
            <a:gs pos="0">
              <a:schemeClr val="accent2">
                <a:shade val="85000"/>
                <a:satMod val="130000"/>
              </a:schemeClr>
            </a:gs>
            <a:gs pos="34000">
              <a:schemeClr val="accent2">
                <a:shade val="87000"/>
                <a:satMod val="125000"/>
              </a:schemeClr>
            </a:gs>
            <a:gs pos="70000">
              <a:schemeClr val="accent2">
                <a:tint val="100000"/>
                <a:shade val="90000"/>
                <a:satMod val="130000"/>
              </a:schemeClr>
            </a:gs>
            <a:gs pos="100000">
              <a:schemeClr val="accent2">
                <a:tint val="100000"/>
                <a:shade val="100000"/>
                <a:satMod val="110000"/>
              </a:schemeClr>
            </a:gs>
          </a:gsLst>
          <a:path path="circle">
            <a:fillToRect l="100000" t="100000" r="100000" b="100000"/>
          </a:path>
        </a:gradFill>
        <a:ln w="12700" cap="flat" cmpd="sng" algn="ctr">
          <a:solidFill>
            <a:schemeClr val="accent2"/>
          </a:solidFill>
          <a:prstDash val="solid"/>
        </a:ln>
        <a:effectLst>
          <a:outerShdw blurRad="38100" dist="25400" dir="2700000" algn="br" rotWithShape="0">
            <a:srgbClr val="000000">
              <a:alpha val="60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s-MX" sz="1500" kern="1200" dirty="0"/>
            <a:t>Nahúm</a:t>
          </a:r>
        </a:p>
      </dsp:txBody>
      <dsp:txXfrm>
        <a:off x="17563" y="17563"/>
        <a:ext cx="739445" cy="3246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6825"/>
          <a:ext cx="1090623" cy="355680"/>
        </a:xfrm>
        <a:prstGeom prst="roundRect">
          <a:avLst/>
        </a:prstGeom>
        <a:gradFill rotWithShape="1">
          <a:gsLst>
            <a:gs pos="0">
              <a:schemeClr val="accent3">
                <a:shade val="85000"/>
                <a:satMod val="130000"/>
              </a:schemeClr>
            </a:gs>
            <a:gs pos="34000">
              <a:schemeClr val="accent3">
                <a:shade val="87000"/>
                <a:satMod val="125000"/>
              </a:schemeClr>
            </a:gs>
            <a:gs pos="70000">
              <a:schemeClr val="accent3">
                <a:tint val="100000"/>
                <a:shade val="90000"/>
                <a:satMod val="130000"/>
              </a:schemeClr>
            </a:gs>
            <a:gs pos="100000">
              <a:schemeClr val="accent3">
                <a:tint val="100000"/>
                <a:shade val="100000"/>
                <a:satMod val="110000"/>
              </a:schemeClr>
            </a:gs>
          </a:gsLst>
          <a:path path="circle">
            <a:fillToRect l="100000" t="100000" r="100000" b="100000"/>
          </a:path>
        </a:gradFill>
        <a:ln w="12700" cap="flat" cmpd="sng" algn="ctr">
          <a:solidFill>
            <a:schemeClr val="accent3"/>
          </a:solidFill>
          <a:prstDash val="solid"/>
        </a:ln>
        <a:effectLst>
          <a:outerShdw blurRad="38100" dist="25400" dir="2700000" algn="br" rotWithShape="0">
            <a:srgbClr val="000000">
              <a:alpha val="6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s-MX" sz="1400" kern="1200" dirty="0"/>
            <a:t>Habacuc</a:t>
          </a:r>
        </a:p>
      </dsp:txBody>
      <dsp:txXfrm>
        <a:off x="17363" y="24188"/>
        <a:ext cx="1055897" cy="3209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6825"/>
          <a:ext cx="917447" cy="355680"/>
        </a:xfrm>
        <a:prstGeom prst="roundRect">
          <a:avLst/>
        </a:prstGeom>
        <a:gradFill rotWithShape="1">
          <a:gsLst>
            <a:gs pos="0">
              <a:schemeClr val="accent4">
                <a:shade val="85000"/>
                <a:satMod val="130000"/>
              </a:schemeClr>
            </a:gs>
            <a:gs pos="34000">
              <a:schemeClr val="accent4">
                <a:shade val="87000"/>
                <a:satMod val="125000"/>
              </a:schemeClr>
            </a:gs>
            <a:gs pos="70000">
              <a:schemeClr val="accent4">
                <a:tint val="100000"/>
                <a:shade val="90000"/>
                <a:satMod val="130000"/>
              </a:schemeClr>
            </a:gs>
            <a:gs pos="100000">
              <a:schemeClr val="accent4">
                <a:tint val="100000"/>
                <a:shade val="100000"/>
                <a:satMod val="110000"/>
              </a:schemeClr>
            </a:gs>
          </a:gsLst>
          <a:path path="circle">
            <a:fillToRect l="100000" t="100000" r="100000" b="100000"/>
          </a:path>
        </a:gradFill>
        <a:ln w="12700" cap="flat" cmpd="sng" algn="ctr">
          <a:solidFill>
            <a:schemeClr val="accent4"/>
          </a:solidFill>
          <a:prstDash val="solid"/>
        </a:ln>
        <a:effectLst>
          <a:outerShdw blurRad="38100" dist="25400" dir="2700000" algn="br" rotWithShape="0">
            <a:srgbClr val="000000">
              <a:alpha val="60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s-MX" sz="1400" kern="1200" dirty="0"/>
            <a:t>Sofonías</a:t>
          </a:r>
        </a:p>
      </dsp:txBody>
      <dsp:txXfrm>
        <a:off x="17363" y="24188"/>
        <a:ext cx="882721" cy="3209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0"/>
          <a:ext cx="642942" cy="335790"/>
        </a:xfrm>
        <a:prstGeom prst="roundRect">
          <a:avLst/>
        </a:prstGeom>
        <a:gradFill rotWithShape="1">
          <a:gsLst>
            <a:gs pos="0">
              <a:schemeClr val="accent6">
                <a:shade val="85000"/>
                <a:satMod val="130000"/>
              </a:schemeClr>
            </a:gs>
            <a:gs pos="34000">
              <a:schemeClr val="accent6">
                <a:shade val="87000"/>
                <a:satMod val="125000"/>
              </a:schemeClr>
            </a:gs>
            <a:gs pos="70000">
              <a:schemeClr val="accent6">
                <a:tint val="100000"/>
                <a:shade val="90000"/>
                <a:satMod val="130000"/>
              </a:schemeClr>
            </a:gs>
            <a:gs pos="100000">
              <a:schemeClr val="accent6">
                <a:tint val="100000"/>
                <a:shade val="100000"/>
                <a:satMod val="110000"/>
              </a:schemeClr>
            </a:gs>
          </a:gsLst>
          <a:path path="circle">
            <a:fillToRect l="100000" t="100000" r="100000" b="100000"/>
          </a:path>
        </a:gradFill>
        <a:ln w="12700" cap="flat" cmpd="sng" algn="ctr">
          <a:solidFill>
            <a:schemeClr val="accent6"/>
          </a:solidFill>
          <a:prstDash val="solid"/>
        </a:ln>
        <a:effectLst>
          <a:outerShdw blurRad="38100" dist="25400" dir="2700000" algn="br" rotWithShape="0">
            <a:srgbClr val="000000">
              <a:alpha val="60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s-MX" sz="1400" kern="1200" dirty="0"/>
            <a:t>Hageo</a:t>
          </a:r>
        </a:p>
      </dsp:txBody>
      <dsp:txXfrm>
        <a:off x="16392" y="16392"/>
        <a:ext cx="610158" cy="3030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6825"/>
          <a:ext cx="857256" cy="355680"/>
        </a:xfrm>
        <a:prstGeom prst="roundRect">
          <a:avLst/>
        </a:prstGeom>
        <a:gradFill rotWithShape="1">
          <a:gsLst>
            <a:gs pos="0">
              <a:schemeClr val="dk1">
                <a:tint val="65000"/>
                <a:shade val="92000"/>
                <a:satMod val="130000"/>
              </a:schemeClr>
            </a:gs>
            <a:gs pos="45000">
              <a:schemeClr val="dk1">
                <a:tint val="60000"/>
                <a:shade val="99000"/>
                <a:satMod val="120000"/>
              </a:schemeClr>
            </a:gs>
            <a:gs pos="100000">
              <a:schemeClr val="dk1">
                <a:tint val="55000"/>
                <a:satMod val="140000"/>
              </a:schemeClr>
            </a:gs>
          </a:gsLst>
          <a:path path="circle">
            <a:fillToRect l="100000" t="100000" r="100000" b="100000"/>
          </a:path>
        </a:gradFill>
        <a:ln w="12700" cap="flat" cmpd="sng" algn="ctr">
          <a:solidFill>
            <a:schemeClr val="dk1"/>
          </a:solidFill>
          <a:prstDash val="solid"/>
        </a:ln>
        <a:effectLst/>
      </dsp:spPr>
      <dsp:style>
        <a:lnRef idx="1">
          <a:schemeClr val="dk1"/>
        </a:lnRef>
        <a:fillRef idx="2">
          <a:schemeClr val="dk1"/>
        </a:fillRef>
        <a:effectRef idx="1">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s-MX" sz="1400" kern="1200" dirty="0"/>
            <a:t>Zacarías</a:t>
          </a:r>
        </a:p>
      </dsp:txBody>
      <dsp:txXfrm>
        <a:off x="17363" y="24188"/>
        <a:ext cx="822530" cy="3209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574D8-ABB8-4946-B97A-0E278E275FBF}">
      <dsp:nvSpPr>
        <dsp:cNvPr id="0" name=""/>
        <dsp:cNvSpPr/>
      </dsp:nvSpPr>
      <dsp:spPr>
        <a:xfrm>
          <a:off x="0" y="11672"/>
          <a:ext cx="1672634" cy="1029600"/>
        </a:xfrm>
        <a:prstGeom prst="roundRect">
          <a:avLst/>
        </a:prstGeom>
        <a:gradFill rotWithShape="1">
          <a:gsLst>
            <a:gs pos="0">
              <a:schemeClr val="accent3">
                <a:tint val="65000"/>
                <a:shade val="92000"/>
                <a:satMod val="130000"/>
              </a:schemeClr>
            </a:gs>
            <a:gs pos="45000">
              <a:schemeClr val="accent3">
                <a:tint val="60000"/>
                <a:shade val="99000"/>
                <a:satMod val="120000"/>
              </a:schemeClr>
            </a:gs>
            <a:gs pos="100000">
              <a:schemeClr val="accent3">
                <a:tint val="55000"/>
                <a:satMod val="140000"/>
              </a:schemeClr>
            </a:gs>
          </a:gsLst>
          <a:path path="circle">
            <a:fillToRect l="100000" t="100000" r="100000" b="100000"/>
          </a:path>
        </a:gradFill>
        <a:ln w="12700" cap="flat" cmpd="sng" algn="ctr">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MX" sz="2000" b="1" kern="1200" dirty="0">
              <a:solidFill>
                <a:srgbClr val="002060"/>
              </a:solidFill>
            </a:rPr>
            <a:t>Malaquías</a:t>
          </a:r>
        </a:p>
        <a:p>
          <a:pPr marL="0" lvl="0" indent="0" algn="ctr" defTabSz="889000" rtl="0">
            <a:lnSpc>
              <a:spcPct val="90000"/>
            </a:lnSpc>
            <a:spcBef>
              <a:spcPct val="0"/>
            </a:spcBef>
            <a:spcAft>
              <a:spcPct val="35000"/>
            </a:spcAft>
            <a:buNone/>
          </a:pPr>
          <a:r>
            <a:rPr lang="es-MX" sz="2000" b="1" kern="1200" dirty="0">
              <a:solidFill>
                <a:srgbClr val="002060"/>
              </a:solidFill>
            </a:rPr>
            <a:t>460-400 a.C.</a:t>
          </a:r>
          <a:endParaRPr lang="es-MX" sz="1600" b="1" kern="1200" dirty="0">
            <a:solidFill>
              <a:srgbClr val="002060"/>
            </a:solidFill>
          </a:endParaRPr>
        </a:p>
      </dsp:txBody>
      <dsp:txXfrm>
        <a:off x="50261" y="61933"/>
        <a:ext cx="1572112" cy="9290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4D9FE-ABB6-4955-AAE7-311B0BEF6914}" type="datetimeFigureOut">
              <a:rPr lang="es-SV" smtClean="0"/>
              <a:t>22/01/2018</a:t>
            </a:fld>
            <a:endParaRPr lang="es-S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a:t>
            </a:fld>
            <a:endParaRPr lang="es-ES"/>
          </a:p>
        </p:txBody>
      </p:sp>
    </p:spTree>
    <p:extLst>
      <p:ext uri="{BB962C8B-B14F-4D97-AF65-F5344CB8AC3E}">
        <p14:creationId xmlns:p14="http://schemas.microsoft.com/office/powerpoint/2010/main" val="2292843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a:t>
            </a:fld>
            <a:endParaRPr lang="es-ES"/>
          </a:p>
        </p:txBody>
      </p:sp>
    </p:spTree>
    <p:extLst>
      <p:ext uri="{BB962C8B-B14F-4D97-AF65-F5344CB8AC3E}">
        <p14:creationId xmlns:p14="http://schemas.microsoft.com/office/powerpoint/2010/main" val="1371464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a:t>
            </a:fld>
            <a:endParaRPr lang="es-SV"/>
          </a:p>
        </p:txBody>
      </p:sp>
    </p:spTree>
    <p:extLst>
      <p:ext uri="{BB962C8B-B14F-4D97-AF65-F5344CB8AC3E}">
        <p14:creationId xmlns:p14="http://schemas.microsoft.com/office/powerpoint/2010/main" val="2537917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4</a:t>
            </a:fld>
            <a:endParaRPr lang="es-SV"/>
          </a:p>
        </p:txBody>
      </p:sp>
    </p:spTree>
    <p:extLst>
      <p:ext uri="{BB962C8B-B14F-4D97-AF65-F5344CB8AC3E}">
        <p14:creationId xmlns:p14="http://schemas.microsoft.com/office/powerpoint/2010/main" val="563931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5</a:t>
            </a:fld>
            <a:endParaRPr lang="es-SV"/>
          </a:p>
        </p:txBody>
      </p:sp>
    </p:spTree>
    <p:extLst>
      <p:ext uri="{BB962C8B-B14F-4D97-AF65-F5344CB8AC3E}">
        <p14:creationId xmlns:p14="http://schemas.microsoft.com/office/powerpoint/2010/main" val="1813868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6</a:t>
            </a:fld>
            <a:endParaRPr lang="es-SV"/>
          </a:p>
        </p:txBody>
      </p:sp>
    </p:spTree>
    <p:extLst>
      <p:ext uri="{BB962C8B-B14F-4D97-AF65-F5344CB8AC3E}">
        <p14:creationId xmlns:p14="http://schemas.microsoft.com/office/powerpoint/2010/main" val="219081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7</a:t>
            </a:fld>
            <a:endParaRPr lang="es-SV"/>
          </a:p>
        </p:txBody>
      </p:sp>
    </p:spTree>
    <p:extLst>
      <p:ext uri="{BB962C8B-B14F-4D97-AF65-F5344CB8AC3E}">
        <p14:creationId xmlns:p14="http://schemas.microsoft.com/office/powerpoint/2010/main" val="3880217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8</a:t>
            </a:fld>
            <a:endParaRPr lang="es-SV"/>
          </a:p>
        </p:txBody>
      </p:sp>
    </p:spTree>
    <p:extLst>
      <p:ext uri="{BB962C8B-B14F-4D97-AF65-F5344CB8AC3E}">
        <p14:creationId xmlns:p14="http://schemas.microsoft.com/office/powerpoint/2010/main" val="2837067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9</a:t>
            </a:fld>
            <a:endParaRPr lang="es-SV"/>
          </a:p>
        </p:txBody>
      </p:sp>
    </p:spTree>
    <p:extLst>
      <p:ext uri="{BB962C8B-B14F-4D97-AF65-F5344CB8AC3E}">
        <p14:creationId xmlns:p14="http://schemas.microsoft.com/office/powerpoint/2010/main" val="1298434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10</a:t>
            </a:fld>
            <a:endParaRPr lang="es-SV"/>
          </a:p>
        </p:txBody>
      </p:sp>
    </p:spTree>
    <p:extLst>
      <p:ext uri="{BB962C8B-B14F-4D97-AF65-F5344CB8AC3E}">
        <p14:creationId xmlns:p14="http://schemas.microsoft.com/office/powerpoint/2010/main" val="1437573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11</a:t>
            </a:fld>
            <a:endParaRPr lang="es-SV"/>
          </a:p>
        </p:txBody>
      </p:sp>
    </p:spTree>
    <p:extLst>
      <p:ext uri="{BB962C8B-B14F-4D97-AF65-F5344CB8AC3E}">
        <p14:creationId xmlns:p14="http://schemas.microsoft.com/office/powerpoint/2010/main" val="3395211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12</a:t>
            </a:fld>
            <a:endParaRPr lang="es-SV"/>
          </a:p>
        </p:txBody>
      </p:sp>
    </p:spTree>
    <p:extLst>
      <p:ext uri="{BB962C8B-B14F-4D97-AF65-F5344CB8AC3E}">
        <p14:creationId xmlns:p14="http://schemas.microsoft.com/office/powerpoint/2010/main" val="2902985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13</a:t>
            </a:fld>
            <a:endParaRPr lang="es-SV"/>
          </a:p>
        </p:txBody>
      </p:sp>
    </p:spTree>
    <p:extLst>
      <p:ext uri="{BB962C8B-B14F-4D97-AF65-F5344CB8AC3E}">
        <p14:creationId xmlns:p14="http://schemas.microsoft.com/office/powerpoint/2010/main" val="66639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14</a:t>
            </a:fld>
            <a:endParaRPr lang="es-SV"/>
          </a:p>
        </p:txBody>
      </p:sp>
    </p:spTree>
    <p:extLst>
      <p:ext uri="{BB962C8B-B14F-4D97-AF65-F5344CB8AC3E}">
        <p14:creationId xmlns:p14="http://schemas.microsoft.com/office/powerpoint/2010/main" val="282545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15</a:t>
            </a:fld>
            <a:endParaRPr lang="es-SV"/>
          </a:p>
        </p:txBody>
      </p:sp>
    </p:spTree>
    <p:extLst>
      <p:ext uri="{BB962C8B-B14F-4D97-AF65-F5344CB8AC3E}">
        <p14:creationId xmlns:p14="http://schemas.microsoft.com/office/powerpoint/2010/main" val="57175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16</a:t>
            </a:fld>
            <a:endParaRPr lang="es-SV"/>
          </a:p>
        </p:txBody>
      </p:sp>
    </p:spTree>
    <p:extLst>
      <p:ext uri="{BB962C8B-B14F-4D97-AF65-F5344CB8AC3E}">
        <p14:creationId xmlns:p14="http://schemas.microsoft.com/office/powerpoint/2010/main" val="3954763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17</a:t>
            </a:fld>
            <a:endParaRPr lang="es-SV"/>
          </a:p>
        </p:txBody>
      </p:sp>
    </p:spTree>
    <p:extLst>
      <p:ext uri="{BB962C8B-B14F-4D97-AF65-F5344CB8AC3E}">
        <p14:creationId xmlns:p14="http://schemas.microsoft.com/office/powerpoint/2010/main" val="1064767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18</a:t>
            </a:fld>
            <a:endParaRPr lang="es-SV"/>
          </a:p>
        </p:txBody>
      </p:sp>
    </p:spTree>
    <p:extLst>
      <p:ext uri="{BB962C8B-B14F-4D97-AF65-F5344CB8AC3E}">
        <p14:creationId xmlns:p14="http://schemas.microsoft.com/office/powerpoint/2010/main" val="948658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19</a:t>
            </a:fld>
            <a:endParaRPr lang="es-SV"/>
          </a:p>
        </p:txBody>
      </p:sp>
    </p:spTree>
    <p:extLst>
      <p:ext uri="{BB962C8B-B14F-4D97-AF65-F5344CB8AC3E}">
        <p14:creationId xmlns:p14="http://schemas.microsoft.com/office/powerpoint/2010/main" val="3332479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20</a:t>
            </a:fld>
            <a:endParaRPr lang="es-SV"/>
          </a:p>
        </p:txBody>
      </p:sp>
    </p:spTree>
    <p:extLst>
      <p:ext uri="{BB962C8B-B14F-4D97-AF65-F5344CB8AC3E}">
        <p14:creationId xmlns:p14="http://schemas.microsoft.com/office/powerpoint/2010/main" val="2695897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21</a:t>
            </a:fld>
            <a:endParaRPr lang="es-SV"/>
          </a:p>
        </p:txBody>
      </p:sp>
    </p:spTree>
    <p:extLst>
      <p:ext uri="{BB962C8B-B14F-4D97-AF65-F5344CB8AC3E}">
        <p14:creationId xmlns:p14="http://schemas.microsoft.com/office/powerpoint/2010/main" val="1578879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22</a:t>
            </a:fld>
            <a:endParaRPr lang="es-SV"/>
          </a:p>
        </p:txBody>
      </p:sp>
    </p:spTree>
    <p:extLst>
      <p:ext uri="{BB962C8B-B14F-4D97-AF65-F5344CB8AC3E}">
        <p14:creationId xmlns:p14="http://schemas.microsoft.com/office/powerpoint/2010/main" val="623381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23</a:t>
            </a:fld>
            <a:endParaRPr lang="es-SV"/>
          </a:p>
        </p:txBody>
      </p:sp>
    </p:spTree>
    <p:extLst>
      <p:ext uri="{BB962C8B-B14F-4D97-AF65-F5344CB8AC3E}">
        <p14:creationId xmlns:p14="http://schemas.microsoft.com/office/powerpoint/2010/main" val="1458793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24</a:t>
            </a:fld>
            <a:endParaRPr lang="es-SV"/>
          </a:p>
        </p:txBody>
      </p:sp>
    </p:spTree>
    <p:extLst>
      <p:ext uri="{BB962C8B-B14F-4D97-AF65-F5344CB8AC3E}">
        <p14:creationId xmlns:p14="http://schemas.microsoft.com/office/powerpoint/2010/main" val="550795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25</a:t>
            </a:fld>
            <a:endParaRPr lang="es-SV"/>
          </a:p>
        </p:txBody>
      </p:sp>
    </p:spTree>
    <p:extLst>
      <p:ext uri="{BB962C8B-B14F-4D97-AF65-F5344CB8AC3E}">
        <p14:creationId xmlns:p14="http://schemas.microsoft.com/office/powerpoint/2010/main" val="2773009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26</a:t>
            </a:fld>
            <a:endParaRPr lang="es-SV"/>
          </a:p>
        </p:txBody>
      </p:sp>
    </p:spTree>
    <p:extLst>
      <p:ext uri="{BB962C8B-B14F-4D97-AF65-F5344CB8AC3E}">
        <p14:creationId xmlns:p14="http://schemas.microsoft.com/office/powerpoint/2010/main" val="672958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27</a:t>
            </a:fld>
            <a:endParaRPr lang="es-SV"/>
          </a:p>
        </p:txBody>
      </p:sp>
    </p:spTree>
    <p:extLst>
      <p:ext uri="{BB962C8B-B14F-4D97-AF65-F5344CB8AC3E}">
        <p14:creationId xmlns:p14="http://schemas.microsoft.com/office/powerpoint/2010/main" val="155285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28</a:t>
            </a:fld>
            <a:endParaRPr lang="es-SV"/>
          </a:p>
        </p:txBody>
      </p:sp>
    </p:spTree>
    <p:extLst>
      <p:ext uri="{BB962C8B-B14F-4D97-AF65-F5344CB8AC3E}">
        <p14:creationId xmlns:p14="http://schemas.microsoft.com/office/powerpoint/2010/main" val="2481207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29</a:t>
            </a:fld>
            <a:endParaRPr lang="es-SV"/>
          </a:p>
        </p:txBody>
      </p:sp>
    </p:spTree>
    <p:extLst>
      <p:ext uri="{BB962C8B-B14F-4D97-AF65-F5344CB8AC3E}">
        <p14:creationId xmlns:p14="http://schemas.microsoft.com/office/powerpoint/2010/main" val="1358488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30</a:t>
            </a:fld>
            <a:endParaRPr lang="es-SV"/>
          </a:p>
        </p:txBody>
      </p:sp>
    </p:spTree>
    <p:extLst>
      <p:ext uri="{BB962C8B-B14F-4D97-AF65-F5344CB8AC3E}">
        <p14:creationId xmlns:p14="http://schemas.microsoft.com/office/powerpoint/2010/main" val="36950926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31</a:t>
            </a:fld>
            <a:endParaRPr lang="es-SV"/>
          </a:p>
        </p:txBody>
      </p:sp>
    </p:spTree>
    <p:extLst>
      <p:ext uri="{BB962C8B-B14F-4D97-AF65-F5344CB8AC3E}">
        <p14:creationId xmlns:p14="http://schemas.microsoft.com/office/powerpoint/2010/main" val="2895008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32</a:t>
            </a:fld>
            <a:endParaRPr lang="es-SV"/>
          </a:p>
        </p:txBody>
      </p:sp>
    </p:spTree>
    <p:extLst>
      <p:ext uri="{BB962C8B-B14F-4D97-AF65-F5344CB8AC3E}">
        <p14:creationId xmlns:p14="http://schemas.microsoft.com/office/powerpoint/2010/main" val="3570864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33</a:t>
            </a:fld>
            <a:endParaRPr lang="es-SV"/>
          </a:p>
        </p:txBody>
      </p:sp>
    </p:spTree>
    <p:extLst>
      <p:ext uri="{BB962C8B-B14F-4D97-AF65-F5344CB8AC3E}">
        <p14:creationId xmlns:p14="http://schemas.microsoft.com/office/powerpoint/2010/main" val="2299094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34</a:t>
            </a:fld>
            <a:endParaRPr lang="es-SV"/>
          </a:p>
        </p:txBody>
      </p:sp>
    </p:spTree>
    <p:extLst>
      <p:ext uri="{BB962C8B-B14F-4D97-AF65-F5344CB8AC3E}">
        <p14:creationId xmlns:p14="http://schemas.microsoft.com/office/powerpoint/2010/main" val="4698366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35</a:t>
            </a:fld>
            <a:endParaRPr lang="es-SV"/>
          </a:p>
        </p:txBody>
      </p:sp>
    </p:spTree>
    <p:extLst>
      <p:ext uri="{BB962C8B-B14F-4D97-AF65-F5344CB8AC3E}">
        <p14:creationId xmlns:p14="http://schemas.microsoft.com/office/powerpoint/2010/main" val="3634172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36</a:t>
            </a:fld>
            <a:endParaRPr lang="es-SV"/>
          </a:p>
        </p:txBody>
      </p:sp>
    </p:spTree>
    <p:extLst>
      <p:ext uri="{BB962C8B-B14F-4D97-AF65-F5344CB8AC3E}">
        <p14:creationId xmlns:p14="http://schemas.microsoft.com/office/powerpoint/2010/main" val="1371459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37</a:t>
            </a:fld>
            <a:endParaRPr lang="es-SV"/>
          </a:p>
        </p:txBody>
      </p:sp>
    </p:spTree>
    <p:extLst>
      <p:ext uri="{BB962C8B-B14F-4D97-AF65-F5344CB8AC3E}">
        <p14:creationId xmlns:p14="http://schemas.microsoft.com/office/powerpoint/2010/main" val="2903107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38</a:t>
            </a:fld>
            <a:endParaRPr lang="es-SV"/>
          </a:p>
        </p:txBody>
      </p:sp>
    </p:spTree>
    <p:extLst>
      <p:ext uri="{BB962C8B-B14F-4D97-AF65-F5344CB8AC3E}">
        <p14:creationId xmlns:p14="http://schemas.microsoft.com/office/powerpoint/2010/main" val="2355885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39</a:t>
            </a:fld>
            <a:endParaRPr lang="es-SV"/>
          </a:p>
        </p:txBody>
      </p:sp>
    </p:spTree>
    <p:extLst>
      <p:ext uri="{BB962C8B-B14F-4D97-AF65-F5344CB8AC3E}">
        <p14:creationId xmlns:p14="http://schemas.microsoft.com/office/powerpoint/2010/main" val="2289996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40</a:t>
            </a:fld>
            <a:endParaRPr lang="es-SV"/>
          </a:p>
        </p:txBody>
      </p:sp>
    </p:spTree>
    <p:extLst>
      <p:ext uri="{BB962C8B-B14F-4D97-AF65-F5344CB8AC3E}">
        <p14:creationId xmlns:p14="http://schemas.microsoft.com/office/powerpoint/2010/main" val="15695266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41</a:t>
            </a:fld>
            <a:endParaRPr lang="es-SV"/>
          </a:p>
        </p:txBody>
      </p:sp>
    </p:spTree>
    <p:extLst>
      <p:ext uri="{BB962C8B-B14F-4D97-AF65-F5344CB8AC3E}">
        <p14:creationId xmlns:p14="http://schemas.microsoft.com/office/powerpoint/2010/main" val="2396610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9CFAFD28-1A71-4440-A3BB-35BB7A2A0D49}" type="slidenum">
              <a:rPr lang="es-SV" smtClean="0"/>
              <a:t>42</a:t>
            </a:fld>
            <a:endParaRPr lang="es-SV"/>
          </a:p>
        </p:txBody>
      </p:sp>
    </p:spTree>
    <p:extLst>
      <p:ext uri="{BB962C8B-B14F-4D97-AF65-F5344CB8AC3E}">
        <p14:creationId xmlns:p14="http://schemas.microsoft.com/office/powerpoint/2010/main" val="4185345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A62768-C70A-4277-B6ED-9A400E7894B9}"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563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333AE6-747E-4447-BAD7-93F8A06DDA0C}"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3354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CB6917-2F22-4C52-84A3-8CFA549F1075}"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0177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6B6081-2101-45BF-A234-B8683709EEF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28973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D52E90-0FCE-45C3-81A6-39BF50E0B414}"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05437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CE5CE9B-553E-4BDC-8D1E-759CC72520DC}"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4848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D70BFD6-D11F-4464-966B-44D304463D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89740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9790CFD-B43B-4DC2-A861-71DA6AE7F7F5}"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44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05D7AAC-DAB9-4F91-ADCF-DDB57C5861F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492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68E828-3CC1-47C8-BD6B-ED8BF250B7B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0544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D942679-B0F9-4D69-BA70-96F18663BC9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31040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18F08F6-DAAE-4599-BC68-937073CE01A6}"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5FFFAA1-13B8-4A6C-B155-9AE34B8F511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40824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6C3A580-BE37-42AD-A523-D3961B5E5AC2}"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A5D037-1995-4143-B93E-E300E3A50863}"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21167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BA30F7-9829-4A40-86D2-CCEF7832F214}"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55EF89-F1B7-45A9-9C4E-CDEC4FE2C6E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24607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CA9575E-FDEC-479C-90DA-8382FE2D7A78}"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7" name="6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9A2B427-9906-4FB4-8F88-8FBCDCA5183C}"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761880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6357202-D181-4143-84EE-45897F089A7D}"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8" name="7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9" name="8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0B8874A-893E-44DF-BD1E-5D7573C74931}"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488398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64E4490-75B5-4183-B563-2B03473E33E4}"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5D85D4-CE8C-4C95-92B7-9FA45628D44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84984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9921EAA-03CC-446B-B86C-423019830078}"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3" name="2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522615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F78B8CE-2347-4AF6-B4AB-70A2D0DE467D}"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7" name="6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33F6A4-F7FB-4EEB-AEB0-9AC781B2C4D3}"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713802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0CDEC19-FBD3-4414-8741-B7449B92741E}"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7" name="6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2BB7F0-E91C-4EDC-9FF8-E69EA9E54F8D}"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8131895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5397F94-C592-4405-9472-426726C45D48}"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0621FC7-C238-470F-8053-C5006FAE806E}"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882137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91BFFF3-8970-4D9C-A17F-D7943E68315B}"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pie de página"/>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6" name="5 Marcador de número de diapositiva"/>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1361915-5692-424E-B657-420CA504E105}"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105450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F751DB7-28CB-4237-B1F5-F813E5DB9DCC}"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992938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896031" y="635062"/>
            <a:ext cx="10409893" cy="1142440"/>
          </a:xfrm>
        </p:spPr>
        <p:txBody>
          <a:bodyPr/>
          <a:lstStyle/>
          <a:p>
            <a:r>
              <a:rPr lang="es-ES"/>
              <a:t>Haga clic para modificar el estilo de título del patrón</a:t>
            </a:r>
          </a:p>
        </p:txBody>
      </p:sp>
    </p:spTree>
    <p:extLst>
      <p:ext uri="{BB962C8B-B14F-4D97-AF65-F5344CB8AC3E}">
        <p14:creationId xmlns:p14="http://schemas.microsoft.com/office/powerpoint/2010/main" val="1435916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BDF68E2-58F2-4D09-BE8B-E3BD06533059}"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247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28FC5F6-F338-4AE4-BB23-26385BCFC423}"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113E31D-E2AB-40D1-8B51-AFA5AFEF393A}"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0433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0EBB0C4-6273-4C6E-B9BD-2EDC30F1CD52}"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256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9AB4D41-86C1-4908-B66A-0B50CEB3BF29}"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0403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6426E2C-56C1-4E0D-A793-0088A7FDD37E}"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4730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8C39B41-D8B5-4052-B551-9B5525EAA8B6}"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582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D94136C-8742-45B2-AF27-D93DF72833A9}"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869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32ABBEA6-7C60-4B02-AE87-00D78D8422AF}"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637052"/>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637052"/>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63705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8128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9CAD897-D46E-4AD2-BD9B-49DD3E640873}"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747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E2D6473-DF6D-4702-B328-E0DD40540A4E}"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7527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26F7E3A-B166-407D-9866-32884E7D5B37}"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814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320050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94097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500770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4936637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507266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589050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630406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583583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212034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02265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19221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04186A5-B178-42AF-A8FB-20675025382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22/01/2018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53418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9E8C80DE-4B9F-4F13-BD3C-292AB04D5547}"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pPr marL="0" marR="0" lvl="0" indent="0" algn="l" defTabSz="914400" rtl="0" eaLnBrk="1" fontAlgn="base" latinLnBrk="0" hangingPunct="1">
                <a:lnSpc>
                  <a:spcPct val="100000"/>
                </a:lnSpc>
                <a:spcBef>
                  <a:spcPct val="0"/>
                </a:spcBef>
                <a:spcAft>
                  <a:spcPct val="0"/>
                </a:spcAft>
                <a:buClrTx/>
                <a:buSzTx/>
                <a:buFontTx/>
                <a:buNone/>
                <a:tabLst/>
                <a:defRPr/>
              </a:pPr>
              <a:t>22/01/2018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C89711F-70E1-49AD-BA2E-30959C6E81BE}"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4636229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8624D31-43A5-475A-80CF-332C9F6DCF35}" type="datetimeFigureOut">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1/22/2018</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264326"/>
      </p:ext>
    </p:extLst>
  </p:cSld>
  <p:clrMap bg1="lt1" tx1="dk1" bg2="lt2" tx2="dk2" accent1="accent1" accent2="accent2" accent3="accent3" accent4="accent4" accent5="accent5" accent6="accent6" hlink="hlink" folHlink="folHlink"/>
  <p:sldLayoutIdLst>
    <p:sldLayoutId id="2147484750" r:id="rId1"/>
    <p:sldLayoutId id="2147484751" r:id="rId2"/>
    <p:sldLayoutId id="2147484752" r:id="rId3"/>
    <p:sldLayoutId id="2147484753" r:id="rId4"/>
    <p:sldLayoutId id="2147484754" r:id="rId5"/>
    <p:sldLayoutId id="2147484755" r:id="rId6"/>
    <p:sldLayoutId id="2147484756" r:id="rId7"/>
    <p:sldLayoutId id="2147484757" r:id="rId8"/>
    <p:sldLayoutId id="2147484758" r:id="rId9"/>
    <p:sldLayoutId id="2147484759" r:id="rId10"/>
    <p:sldLayoutId id="2147484760"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7685C0-1C3F-4492-846C-B24280C17BD1}" type="datetimeFigureOut">
              <a:rPr lang="es-ES" smtClean="0">
                <a:solidFill>
                  <a:prstClr val="black">
                    <a:tint val="75000"/>
                  </a:prstClr>
                </a:solidFill>
              </a:rPr>
              <a:pPr/>
              <a:t>22/01/2018</a:t>
            </a:fld>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FEC1A-D0D9-41F1-AD0D-46E5CA5D7AC5}"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994936110"/>
      </p:ext>
    </p:extLst>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65" r:id="rId4"/>
    <p:sldLayoutId id="2147484766" r:id="rId5"/>
    <p:sldLayoutId id="2147484767" r:id="rId6"/>
    <p:sldLayoutId id="2147484768" r:id="rId7"/>
    <p:sldLayoutId id="2147484769" r:id="rId8"/>
    <p:sldLayoutId id="2147484770" r:id="rId9"/>
    <p:sldLayoutId id="2147484771" r:id="rId10"/>
    <p:sldLayoutId id="21474847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9" Type="http://schemas.openxmlformats.org/officeDocument/2006/relationships/diagramLayout" Target="../diagrams/layout8.xml"/><Relationship Id="rId21" Type="http://schemas.openxmlformats.org/officeDocument/2006/relationships/diagramColors" Target="../diagrams/colors4.xml"/><Relationship Id="rId34" Type="http://schemas.openxmlformats.org/officeDocument/2006/relationships/diagramLayout" Target="../diagrams/layout7.xml"/><Relationship Id="rId42" Type="http://schemas.microsoft.com/office/2007/relationships/diagramDrawing" Target="../diagrams/drawing8.xml"/><Relationship Id="rId47" Type="http://schemas.microsoft.com/office/2007/relationships/diagramDrawing" Target="../diagrams/drawing9.xml"/><Relationship Id="rId50" Type="http://schemas.openxmlformats.org/officeDocument/2006/relationships/diagramQuickStyle" Target="../diagrams/quickStyle10.xml"/><Relationship Id="rId55" Type="http://schemas.openxmlformats.org/officeDocument/2006/relationships/diagramQuickStyle" Target="../diagrams/quickStyle11.xml"/><Relationship Id="rId63" Type="http://schemas.openxmlformats.org/officeDocument/2006/relationships/diagramData" Target="../diagrams/data13.xml"/><Relationship Id="rId68" Type="http://schemas.openxmlformats.org/officeDocument/2006/relationships/diagramData" Target="../diagrams/data14.xml"/><Relationship Id="rId76" Type="http://schemas.openxmlformats.org/officeDocument/2006/relationships/diagramColors" Target="../diagrams/colors15.xml"/><Relationship Id="rId7" Type="http://schemas.microsoft.com/office/2007/relationships/diagramDrawing" Target="../diagrams/drawing1.xml"/><Relationship Id="rId71" Type="http://schemas.openxmlformats.org/officeDocument/2006/relationships/diagramColors" Target="../diagrams/colors14.xml"/><Relationship Id="rId2" Type="http://schemas.openxmlformats.org/officeDocument/2006/relationships/notesSlide" Target="../notesSlides/notesSlide14.xml"/><Relationship Id="rId16" Type="http://schemas.openxmlformats.org/officeDocument/2006/relationships/diagramColors" Target="../diagrams/colors3.xml"/><Relationship Id="rId29" Type="http://schemas.openxmlformats.org/officeDocument/2006/relationships/diagramLayout" Target="../diagrams/layout6.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40" Type="http://schemas.openxmlformats.org/officeDocument/2006/relationships/diagramQuickStyle" Target="../diagrams/quickStyle8.xml"/><Relationship Id="rId45" Type="http://schemas.openxmlformats.org/officeDocument/2006/relationships/diagramQuickStyle" Target="../diagrams/quickStyle9.xml"/><Relationship Id="rId53" Type="http://schemas.openxmlformats.org/officeDocument/2006/relationships/diagramData" Target="../diagrams/data11.xml"/><Relationship Id="rId58" Type="http://schemas.openxmlformats.org/officeDocument/2006/relationships/diagramData" Target="../diagrams/data12.xml"/><Relationship Id="rId66" Type="http://schemas.openxmlformats.org/officeDocument/2006/relationships/diagramColors" Target="../diagrams/colors13.xml"/><Relationship Id="rId74" Type="http://schemas.openxmlformats.org/officeDocument/2006/relationships/diagramLayout" Target="../diagrams/layout15.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49" Type="http://schemas.openxmlformats.org/officeDocument/2006/relationships/diagramLayout" Target="../diagrams/layout10.xml"/><Relationship Id="rId57" Type="http://schemas.microsoft.com/office/2007/relationships/diagramDrawing" Target="../diagrams/drawing11.xml"/><Relationship Id="rId61" Type="http://schemas.openxmlformats.org/officeDocument/2006/relationships/diagramColors" Target="../diagrams/colors12.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4" Type="http://schemas.openxmlformats.org/officeDocument/2006/relationships/diagramLayout" Target="../diagrams/layout9.xml"/><Relationship Id="rId52" Type="http://schemas.microsoft.com/office/2007/relationships/diagramDrawing" Target="../diagrams/drawing10.xml"/><Relationship Id="rId60" Type="http://schemas.openxmlformats.org/officeDocument/2006/relationships/diagramQuickStyle" Target="../diagrams/quickStyle12.xml"/><Relationship Id="rId65" Type="http://schemas.openxmlformats.org/officeDocument/2006/relationships/diagramQuickStyle" Target="../diagrams/quickStyle13.xml"/><Relationship Id="rId73" Type="http://schemas.openxmlformats.org/officeDocument/2006/relationships/diagramData" Target="../diagrams/data15.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 Id="rId43" Type="http://schemas.openxmlformats.org/officeDocument/2006/relationships/diagramData" Target="../diagrams/data9.xml"/><Relationship Id="rId48" Type="http://schemas.openxmlformats.org/officeDocument/2006/relationships/diagramData" Target="../diagrams/data10.xml"/><Relationship Id="rId56" Type="http://schemas.openxmlformats.org/officeDocument/2006/relationships/diagramColors" Target="../diagrams/colors11.xml"/><Relationship Id="rId64" Type="http://schemas.openxmlformats.org/officeDocument/2006/relationships/diagramLayout" Target="../diagrams/layout13.xml"/><Relationship Id="rId69" Type="http://schemas.openxmlformats.org/officeDocument/2006/relationships/diagramLayout" Target="../diagrams/layout14.xml"/><Relationship Id="rId77" Type="http://schemas.microsoft.com/office/2007/relationships/diagramDrawing" Target="../diagrams/drawing15.xml"/><Relationship Id="rId8" Type="http://schemas.openxmlformats.org/officeDocument/2006/relationships/diagramData" Target="../diagrams/data2.xml"/><Relationship Id="rId51" Type="http://schemas.openxmlformats.org/officeDocument/2006/relationships/diagramColors" Target="../diagrams/colors10.xml"/><Relationship Id="rId72" Type="http://schemas.microsoft.com/office/2007/relationships/diagramDrawing" Target="../diagrams/drawing14.xml"/><Relationship Id="rId3" Type="http://schemas.openxmlformats.org/officeDocument/2006/relationships/diagramData" Target="../diagrams/data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38" Type="http://schemas.openxmlformats.org/officeDocument/2006/relationships/diagramData" Target="../diagrams/data8.xml"/><Relationship Id="rId46" Type="http://schemas.openxmlformats.org/officeDocument/2006/relationships/diagramColors" Target="../diagrams/colors9.xml"/><Relationship Id="rId59" Type="http://schemas.openxmlformats.org/officeDocument/2006/relationships/diagramLayout" Target="../diagrams/layout12.xml"/><Relationship Id="rId67" Type="http://schemas.microsoft.com/office/2007/relationships/diagramDrawing" Target="../diagrams/drawing13.xml"/><Relationship Id="rId20" Type="http://schemas.openxmlformats.org/officeDocument/2006/relationships/diagramQuickStyle" Target="../diagrams/quickStyle4.xml"/><Relationship Id="rId41" Type="http://schemas.openxmlformats.org/officeDocument/2006/relationships/diagramColors" Target="../diagrams/colors8.xml"/><Relationship Id="rId54" Type="http://schemas.openxmlformats.org/officeDocument/2006/relationships/diagramLayout" Target="../diagrams/layout11.xml"/><Relationship Id="rId62" Type="http://schemas.microsoft.com/office/2007/relationships/diagramDrawing" Target="../diagrams/drawing12.xml"/><Relationship Id="rId70" Type="http://schemas.openxmlformats.org/officeDocument/2006/relationships/diagramQuickStyle" Target="../diagrams/quickStyle14.xml"/><Relationship Id="rId75" Type="http://schemas.openxmlformats.org/officeDocument/2006/relationships/diagramQuickStyle" Target="../diagrams/quickStyle15.xml"/><Relationship Id="rId1" Type="http://schemas.openxmlformats.org/officeDocument/2006/relationships/slideLayout" Target="../slideLayouts/slideLayout26.xml"/><Relationship Id="rId6" Type="http://schemas.openxmlformats.org/officeDocument/2006/relationships/diagramColors" Target="../diagrams/colors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E9571152-3B6F-4918-92A0-E6A0828E28E7}" type="slidenum">
              <a:rPr lang="es-ES" smtClean="0"/>
              <a:t>1</a:t>
            </a:fld>
            <a:endParaRPr lang="es-ES"/>
          </a:p>
        </p:txBody>
      </p:sp>
      <p:sp>
        <p:nvSpPr>
          <p:cNvPr id="6" name="CuadroTexto 5">
            <a:extLst>
              <a:ext uri="{FF2B5EF4-FFF2-40B4-BE49-F238E27FC236}">
                <a16:creationId xmlns:a16="http://schemas.microsoft.com/office/drawing/2014/main" id="{4B7126F0-2865-45E3-9F92-9825A4C143D0}"/>
              </a:ext>
            </a:extLst>
          </p:cNvPr>
          <p:cNvSpPr txBox="1"/>
          <p:nvPr/>
        </p:nvSpPr>
        <p:spPr>
          <a:xfrm>
            <a:off x="511728" y="285226"/>
            <a:ext cx="11216081" cy="4401205"/>
          </a:xfrm>
          <a:prstGeom prst="rect">
            <a:avLst/>
          </a:prstGeom>
          <a:noFill/>
        </p:spPr>
        <p:txBody>
          <a:bodyPr wrap="square" rtlCol="0">
            <a:spAutoFit/>
          </a:bodyPr>
          <a:lstStyle/>
          <a:p>
            <a:pPr algn="ctr"/>
            <a:r>
              <a:rPr lang="es-MX" sz="4000" b="1" dirty="0">
                <a:latin typeface="Georgia" panose="02040502050405020303" pitchFamily="18" charset="0"/>
              </a:rPr>
              <a:t>IGLESIA SAN ESTEBAN CATARINA</a:t>
            </a:r>
            <a:br>
              <a:rPr lang="es-MX" sz="4000" b="1" dirty="0">
                <a:latin typeface="Georgia" panose="02040502050405020303" pitchFamily="18" charset="0"/>
              </a:rPr>
            </a:br>
            <a:br>
              <a:rPr lang="es-MX" sz="4000" b="1" dirty="0">
                <a:latin typeface="Georgia" panose="02040502050405020303" pitchFamily="18" charset="0"/>
              </a:rPr>
            </a:br>
            <a:r>
              <a:rPr lang="es-MX" sz="4000" b="1" dirty="0">
                <a:latin typeface="Georgia" panose="02040502050405020303" pitchFamily="18" charset="0"/>
              </a:rPr>
              <a:t>SEMINARIO DE DISCIPULADO</a:t>
            </a:r>
          </a:p>
          <a:p>
            <a:pPr algn="ctr"/>
            <a:r>
              <a:rPr lang="es-MX" sz="4000" b="1" dirty="0">
                <a:latin typeface="Georgia" panose="02040502050405020303" pitchFamily="18" charset="0"/>
              </a:rPr>
              <a:t>TEMA: DOCTRINA DE LAS ESCRITURAS  (BIBLIOLOGIA)</a:t>
            </a:r>
          </a:p>
          <a:p>
            <a:pPr algn="ctr"/>
            <a:br>
              <a:rPr lang="es-MX" sz="4000" b="1" dirty="0">
                <a:latin typeface="Georgia" panose="02040502050405020303" pitchFamily="18" charset="0"/>
              </a:rPr>
            </a:br>
            <a:endParaRPr lang="es-ES" sz="4000" dirty="0">
              <a:latin typeface="Georgia" panose="02040502050405020303" pitchFamily="18" charset="0"/>
            </a:endParaRPr>
          </a:p>
        </p:txBody>
      </p:sp>
    </p:spTree>
    <p:extLst>
      <p:ext uri="{BB962C8B-B14F-4D97-AF65-F5344CB8AC3E}">
        <p14:creationId xmlns:p14="http://schemas.microsoft.com/office/powerpoint/2010/main" val="225343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E9571152-3B6F-4918-92A0-E6A0828E28E7}" type="slidenum">
              <a:rPr lang="es-ES" smtClean="0"/>
              <a:t>2</a:t>
            </a:fld>
            <a:endParaRPr lang="es-ES"/>
          </a:p>
        </p:txBody>
      </p:sp>
      <p:sp>
        <p:nvSpPr>
          <p:cNvPr id="6" name="CuadroTexto 5">
            <a:extLst>
              <a:ext uri="{FF2B5EF4-FFF2-40B4-BE49-F238E27FC236}">
                <a16:creationId xmlns:a16="http://schemas.microsoft.com/office/drawing/2014/main" id="{4B7126F0-2865-45E3-9F92-9825A4C143D0}"/>
              </a:ext>
            </a:extLst>
          </p:cNvPr>
          <p:cNvSpPr txBox="1"/>
          <p:nvPr/>
        </p:nvSpPr>
        <p:spPr>
          <a:xfrm>
            <a:off x="327170" y="1791821"/>
            <a:ext cx="11601974" cy="2308324"/>
          </a:xfrm>
          <a:prstGeom prst="rect">
            <a:avLst/>
          </a:prstGeom>
          <a:noFill/>
          <a:ln>
            <a:solidFill>
              <a:schemeClr val="accent1"/>
            </a:solidFill>
          </a:ln>
        </p:spPr>
        <p:txBody>
          <a:bodyPr wrap="square" rtlCol="0">
            <a:spAutoFit/>
          </a:bodyPr>
          <a:lstStyle/>
          <a:p>
            <a:pPr algn="just"/>
            <a:r>
              <a:rPr lang="es-ES" sz="3200" b="1" dirty="0"/>
              <a:t>1Pe 3:15  sino santificad a Dios el Señor en vuestros corazones, </a:t>
            </a:r>
            <a:r>
              <a:rPr lang="es-ES" sz="3200" b="1" u="sng" dirty="0"/>
              <a:t>y estad siempre preparados</a:t>
            </a:r>
            <a:r>
              <a:rPr lang="es-ES" sz="3200" b="1" dirty="0"/>
              <a:t> </a:t>
            </a:r>
            <a:r>
              <a:rPr lang="es-ES" sz="3200" b="1" u="sng" dirty="0"/>
              <a:t>para presentar defensa con </a:t>
            </a:r>
            <a:r>
              <a:rPr lang="es-ES" sz="4800" b="1" u="sng" dirty="0"/>
              <a:t>mansedumbre</a:t>
            </a:r>
            <a:r>
              <a:rPr lang="es-ES" sz="3200" b="1" dirty="0"/>
              <a:t> y reverencia ante todo el que os demande razón de la esperanza que hay en vosotros; </a:t>
            </a:r>
          </a:p>
        </p:txBody>
      </p:sp>
      <p:sp>
        <p:nvSpPr>
          <p:cNvPr id="2" name="Rectángulo 1">
            <a:extLst>
              <a:ext uri="{FF2B5EF4-FFF2-40B4-BE49-F238E27FC236}">
                <a16:creationId xmlns:a16="http://schemas.microsoft.com/office/drawing/2014/main" id="{AA7E216E-615F-42B0-989C-90655CF18E2C}"/>
              </a:ext>
            </a:extLst>
          </p:cNvPr>
          <p:cNvSpPr/>
          <p:nvPr/>
        </p:nvSpPr>
        <p:spPr>
          <a:xfrm>
            <a:off x="657137" y="211044"/>
            <a:ext cx="10617666" cy="1323439"/>
          </a:xfrm>
          <a:prstGeom prst="rect">
            <a:avLst/>
          </a:prstGeom>
          <a:ln>
            <a:solidFill>
              <a:schemeClr val="accent1"/>
            </a:solidFill>
          </a:ln>
        </p:spPr>
        <p:txBody>
          <a:bodyPr wrap="square">
            <a:spAutoFit/>
          </a:bodyPr>
          <a:lstStyle/>
          <a:p>
            <a:pPr lvl="0" algn="ctr"/>
            <a:r>
              <a:rPr lang="es-MX" sz="4000" b="1" dirty="0">
                <a:solidFill>
                  <a:prstClr val="black"/>
                </a:solidFill>
                <a:latin typeface="Georgia" panose="02040502050405020303" pitchFamily="18" charset="0"/>
              </a:rPr>
              <a:t>VERSÍCULO DE LOS DISCIPULOS DE CRISTO </a:t>
            </a:r>
          </a:p>
        </p:txBody>
      </p:sp>
      <p:sp>
        <p:nvSpPr>
          <p:cNvPr id="5" name="Rectángulo 4">
            <a:extLst>
              <a:ext uri="{FF2B5EF4-FFF2-40B4-BE49-F238E27FC236}">
                <a16:creationId xmlns:a16="http://schemas.microsoft.com/office/drawing/2014/main" id="{CB28846E-6CBD-4282-8F1C-FB710FD2137E}"/>
              </a:ext>
            </a:extLst>
          </p:cNvPr>
          <p:cNvSpPr/>
          <p:nvPr/>
        </p:nvSpPr>
        <p:spPr>
          <a:xfrm>
            <a:off x="327170" y="4278905"/>
            <a:ext cx="11518083" cy="1938992"/>
          </a:xfrm>
          <a:prstGeom prst="rect">
            <a:avLst/>
          </a:prstGeom>
          <a:ln>
            <a:solidFill>
              <a:schemeClr val="accent1"/>
            </a:solidFill>
          </a:ln>
        </p:spPr>
        <p:txBody>
          <a:bodyPr wrap="square">
            <a:spAutoFit/>
          </a:bodyPr>
          <a:lstStyle/>
          <a:p>
            <a:pPr lvl="0" algn="just"/>
            <a:r>
              <a:rPr lang="es-MX" sz="2400" b="1" dirty="0">
                <a:solidFill>
                  <a:prstClr val="black"/>
                </a:solidFill>
                <a:latin typeface="Georgia" panose="02040502050405020303" pitchFamily="18" charset="0"/>
              </a:rPr>
              <a:t>EL CONOCIMIENTO DEL DISCIPULADO ES PARA PERSUADIR A LOS NO CREYENTES, DE QUE ACEPTEN A CRISTO COMO SU SALVADOR PERSONAL, Y NUNCA DEBE UTILIZARSE ESTE CONOCIMIENTO, PARA DISCUTIR CON VOZ ALTERADA, YA QUE ESTO ALEJARÍA A LOS CREYENTES DE CRISTO.</a:t>
            </a:r>
          </a:p>
        </p:txBody>
      </p:sp>
    </p:spTree>
    <p:extLst>
      <p:ext uri="{BB962C8B-B14F-4D97-AF65-F5344CB8AC3E}">
        <p14:creationId xmlns:p14="http://schemas.microsoft.com/office/powerpoint/2010/main" val="112474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42101"/>
            <a:ext cx="10515600" cy="457974"/>
          </a:xfrm>
          <a:ln>
            <a:solidFill>
              <a:schemeClr val="accent1"/>
            </a:solidFill>
          </a:ln>
        </p:spPr>
        <p:txBody>
          <a:bodyPr>
            <a:normAutofit fontScale="90000"/>
          </a:bodyPr>
          <a:lstStyle/>
          <a:p>
            <a:pPr algn="ctr"/>
            <a:r>
              <a:rPr lang="es-ES" sz="2800" b="1" dirty="0"/>
              <a:t>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37625" y="867545"/>
            <a:ext cx="11734133" cy="5853930"/>
          </a:xfrm>
        </p:spPr>
        <p:txBody>
          <a:bodyPr>
            <a:normAutofit fontScale="77500" lnSpcReduction="20000"/>
          </a:bodyPr>
          <a:lstStyle/>
          <a:p>
            <a:r>
              <a:rPr lang="es-SV" dirty="0"/>
              <a:t> </a:t>
            </a:r>
            <a:r>
              <a:rPr lang="es-ES" dirty="0"/>
              <a:t>Al Libro de los Cristianos, la “Santa Biblia”, se le conoce con los siguientes nombres y títulos:</a:t>
            </a:r>
          </a:p>
          <a:p>
            <a:endParaRPr lang="es-ES" b="1" dirty="0"/>
          </a:p>
          <a:p>
            <a:r>
              <a:rPr lang="es-ES" b="1" dirty="0"/>
              <a:t>A. EL LIBRO ( con identificación clara a un profeta o titulo bíblico especifico) :</a:t>
            </a:r>
          </a:p>
          <a:p>
            <a:endParaRPr lang="es-SV" b="1" dirty="0"/>
          </a:p>
          <a:p>
            <a:r>
              <a:rPr lang="es-ES" b="1" i="1" u="sng" dirty="0"/>
              <a:t>El libro de Moisés - Marco 12:26</a:t>
            </a:r>
          </a:p>
          <a:p>
            <a:endParaRPr lang="es-ES" b="1" i="1" u="sng" dirty="0"/>
          </a:p>
          <a:p>
            <a:r>
              <a:rPr lang="es-SV" dirty="0"/>
              <a:t>Mar 12:26  Pero respecto a que los muertos resucitan, ¿no habéis leído en </a:t>
            </a:r>
            <a:r>
              <a:rPr lang="es-SV" b="1" u="sng" dirty="0"/>
              <a:t>el libro de Moisés </a:t>
            </a:r>
            <a:r>
              <a:rPr lang="es-SV" dirty="0"/>
              <a:t>cómo le habló Dios en la zarza, diciendo: Yo soy el Dios de Abraham, el Dios de Isaac y el Dios de Jacob?</a:t>
            </a:r>
          </a:p>
          <a:p>
            <a:endParaRPr lang="es-ES" i="1" dirty="0"/>
          </a:p>
          <a:p>
            <a:r>
              <a:rPr lang="es-SV" b="1" u="sng" dirty="0"/>
              <a:t>El libro de las palabras del profeta Isaías - </a:t>
            </a:r>
            <a:r>
              <a:rPr lang="es-ES" b="1" i="1" u="sng" dirty="0"/>
              <a:t>Lucas 3:4</a:t>
            </a:r>
          </a:p>
          <a:p>
            <a:endParaRPr lang="es-ES" b="1" i="1" u="sng" dirty="0"/>
          </a:p>
          <a:p>
            <a:r>
              <a:rPr lang="es-SV" dirty="0" err="1"/>
              <a:t>Luc</a:t>
            </a:r>
            <a:r>
              <a:rPr lang="es-SV" dirty="0"/>
              <a:t> 3:4  como está escrito en </a:t>
            </a:r>
            <a:r>
              <a:rPr lang="es-SV" b="1" u="sng" dirty="0"/>
              <a:t>el libro de las palabras del profeta Isaías</a:t>
            </a:r>
            <a:r>
              <a:rPr lang="es-SV" dirty="0"/>
              <a:t>, que dice: </a:t>
            </a:r>
          </a:p>
          <a:p>
            <a:r>
              <a:rPr lang="es-SV" i="1" dirty="0"/>
              <a:t>Voz del que clama en el desierto: </a:t>
            </a:r>
          </a:p>
          <a:p>
            <a:r>
              <a:rPr lang="es-SV" i="1" dirty="0"/>
              <a:t>Preparad el camino del Señor; </a:t>
            </a:r>
          </a:p>
          <a:p>
            <a:r>
              <a:rPr lang="es-SV" i="1" dirty="0"/>
              <a:t>Enderezad sus sendas.</a:t>
            </a:r>
            <a:r>
              <a:rPr lang="es-SV" dirty="0"/>
              <a:t> </a:t>
            </a:r>
          </a:p>
          <a:p>
            <a:endParaRPr lang="es-SV"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11462158" y="6356350"/>
            <a:ext cx="609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38220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17990"/>
            <a:ext cx="10515600" cy="473137"/>
          </a:xfrm>
          <a:ln>
            <a:solidFill>
              <a:schemeClr val="accent1"/>
            </a:solidFill>
          </a:ln>
        </p:spPr>
        <p:txBody>
          <a:bodyPr>
            <a:normAutofit fontScale="90000"/>
          </a:bodyPr>
          <a:lstStyle/>
          <a:p>
            <a:pPr algn="ctr"/>
            <a:r>
              <a:rPr lang="es-ES" sz="2800" b="1" dirty="0"/>
              <a:t>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295565" y="683491"/>
            <a:ext cx="11693235" cy="6037984"/>
          </a:xfrm>
        </p:spPr>
        <p:txBody>
          <a:bodyPr>
            <a:normAutofit fontScale="55000" lnSpcReduction="20000"/>
          </a:bodyPr>
          <a:lstStyle/>
          <a:p>
            <a:r>
              <a:rPr lang="es-SV" dirty="0"/>
              <a:t> </a:t>
            </a:r>
            <a:r>
              <a:rPr lang="es-ES" b="1" dirty="0"/>
              <a:t>A. LOS LIBRO ( con identificación clara a un profeta o titulo bíblico especifico) :</a:t>
            </a:r>
          </a:p>
          <a:p>
            <a:endParaRPr lang="es-ES" b="1" dirty="0"/>
          </a:p>
          <a:p>
            <a:r>
              <a:rPr lang="es-ES" b="1" i="1" u="sng" dirty="0"/>
              <a:t>El libro de los profetas – Hechos 7:42</a:t>
            </a:r>
            <a:r>
              <a:rPr lang="es-ES" b="1" u="sng" dirty="0"/>
              <a:t>.</a:t>
            </a:r>
          </a:p>
          <a:p>
            <a:endParaRPr lang="es-ES" dirty="0"/>
          </a:p>
          <a:p>
            <a:r>
              <a:rPr lang="es-SV" dirty="0"/>
              <a:t>Hechos 7:42  Y Dios se apartó, y los entregó a que rindiesen culto al ejército del cielo; como está escrito en </a:t>
            </a:r>
            <a:r>
              <a:rPr lang="es-SV" b="1" u="sng" dirty="0"/>
              <a:t>el libro de los profetas</a:t>
            </a:r>
            <a:r>
              <a:rPr lang="es-SV" dirty="0"/>
              <a:t>: </a:t>
            </a:r>
          </a:p>
          <a:p>
            <a:r>
              <a:rPr lang="es-SV" i="1" dirty="0"/>
              <a:t>¿Acaso me ofrecisteis víctimas y sacrificios </a:t>
            </a:r>
          </a:p>
          <a:p>
            <a:r>
              <a:rPr lang="es-SV" i="1" dirty="0"/>
              <a:t>En el desierto por cuarenta años, casa de Israel?</a:t>
            </a:r>
            <a:r>
              <a:rPr lang="es-SV" dirty="0"/>
              <a:t> </a:t>
            </a:r>
          </a:p>
          <a:p>
            <a:endParaRPr lang="es-ES" dirty="0"/>
          </a:p>
          <a:p>
            <a:r>
              <a:rPr lang="es-SV" b="1" u="sng" dirty="0"/>
              <a:t>El libro de los Salmos  - Lucas </a:t>
            </a:r>
            <a:r>
              <a:rPr lang="es-ES" b="1" i="1" u="sng" dirty="0"/>
              <a:t>20:42; Hechos 1:20 </a:t>
            </a:r>
          </a:p>
          <a:p>
            <a:endParaRPr lang="es-ES" b="1" i="1" u="sng" dirty="0"/>
          </a:p>
          <a:p>
            <a:r>
              <a:rPr lang="es-SV" dirty="0" err="1"/>
              <a:t>Luc</a:t>
            </a:r>
            <a:r>
              <a:rPr lang="es-SV" dirty="0"/>
              <a:t> 20:42  Pues el mismo David dice en </a:t>
            </a:r>
            <a:r>
              <a:rPr lang="es-SV" b="1" u="sng" dirty="0"/>
              <a:t>el libro de los Salmos</a:t>
            </a:r>
            <a:r>
              <a:rPr lang="es-SV" dirty="0"/>
              <a:t>: </a:t>
            </a:r>
          </a:p>
          <a:p>
            <a:r>
              <a:rPr lang="es-SV" i="1" dirty="0"/>
              <a:t>Dijo el Señor a mi Señor: </a:t>
            </a:r>
          </a:p>
          <a:p>
            <a:r>
              <a:rPr lang="es-SV" i="1" dirty="0"/>
              <a:t>Siéntate a mi diestra,</a:t>
            </a:r>
            <a:r>
              <a:rPr lang="es-SV" dirty="0"/>
              <a:t> </a:t>
            </a:r>
          </a:p>
          <a:p>
            <a:endParaRPr lang="es-SV" dirty="0"/>
          </a:p>
          <a:p>
            <a:r>
              <a:rPr lang="es-SV" dirty="0"/>
              <a:t>Hechos 1:20  Porque está escrito en </a:t>
            </a:r>
            <a:r>
              <a:rPr lang="es-SV" b="1" u="sng" dirty="0"/>
              <a:t>el libro de los Salmos</a:t>
            </a:r>
            <a:r>
              <a:rPr lang="es-SV" dirty="0"/>
              <a:t>: </a:t>
            </a:r>
          </a:p>
          <a:p>
            <a:r>
              <a:rPr lang="es-SV" i="1" dirty="0"/>
              <a:t>Sea hecha desierta su habitación, </a:t>
            </a:r>
          </a:p>
          <a:p>
            <a:r>
              <a:rPr lang="es-SV" i="1" dirty="0"/>
              <a:t>Y no haya quien more en ella;</a:t>
            </a:r>
            <a:r>
              <a:rPr lang="es-SV" dirty="0"/>
              <a:t> </a:t>
            </a:r>
            <a:r>
              <a:rPr lang="es-SV" i="1" dirty="0"/>
              <a:t>y: </a:t>
            </a:r>
          </a:p>
          <a:p>
            <a:r>
              <a:rPr lang="es-SV" i="1" dirty="0"/>
              <a:t>Tome otro su oficio.</a:t>
            </a:r>
          </a:p>
          <a:p>
            <a:endParaRPr lang="es-SV" i="1" dirty="0"/>
          </a:p>
          <a:p>
            <a:r>
              <a:rPr lang="es-ES" dirty="0"/>
              <a:t>La palabra “Biblia” es una adaptación al español de las palabras en griego </a:t>
            </a:r>
            <a:r>
              <a:rPr lang="es-ES" dirty="0" err="1"/>
              <a:t>biblo</a:t>
            </a:r>
            <a:r>
              <a:rPr lang="es-ES" dirty="0"/>
              <a:t> (LIBRO) . Con el tiempo la palabra Biblia, llegó a referirse a los sagrados Libros de las Escrituras.</a:t>
            </a:r>
          </a:p>
          <a:p>
            <a:endParaRPr lang="es-SV"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11479213" y="6448714"/>
            <a:ext cx="50958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95056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625764" y="98475"/>
            <a:ext cx="10515600" cy="358726"/>
          </a:xfrm>
          <a:ln>
            <a:solidFill>
              <a:schemeClr val="accent1"/>
            </a:solidFill>
          </a:ln>
        </p:spPr>
        <p:txBody>
          <a:bodyPr>
            <a:noAutofit/>
          </a:bodyPr>
          <a:lstStyle/>
          <a:p>
            <a:pPr algn="ctr"/>
            <a:r>
              <a:rPr lang="es-ES" sz="2300" b="1" dirty="0"/>
              <a:t> 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93894" y="535259"/>
            <a:ext cx="11479238" cy="6186216"/>
          </a:xfrm>
        </p:spPr>
        <p:txBody>
          <a:bodyPr>
            <a:noAutofit/>
          </a:bodyPr>
          <a:lstStyle/>
          <a:p>
            <a:r>
              <a:rPr lang="es-ES" sz="2100" b="1" dirty="0"/>
              <a:t>B. EL NUEVO TESTAMENTO (NUEVO PACTO):</a:t>
            </a:r>
          </a:p>
          <a:p>
            <a:r>
              <a:rPr lang="es-ES" sz="2100" dirty="0"/>
              <a:t>Vea: </a:t>
            </a:r>
            <a:r>
              <a:rPr lang="es-ES" sz="2100" i="1" dirty="0"/>
              <a:t>Lucas 22:20; 1 Corintios 11:25; 2 Corintios 3:6,14; Hebreos 9:15; 12:24</a:t>
            </a:r>
            <a:r>
              <a:rPr lang="es-ES" sz="2100" dirty="0"/>
              <a:t>.</a:t>
            </a:r>
          </a:p>
          <a:p>
            <a:r>
              <a:rPr lang="es-SV" sz="2100" b="1" dirty="0" err="1"/>
              <a:t>Luc</a:t>
            </a:r>
            <a:r>
              <a:rPr lang="es-SV" sz="2100" b="1" dirty="0"/>
              <a:t> 22:20</a:t>
            </a:r>
            <a:r>
              <a:rPr lang="es-SV" sz="2100" dirty="0"/>
              <a:t>  De igual manera, después que hubo cenado, tomó la copa, diciendo: Esta copa es el </a:t>
            </a:r>
            <a:r>
              <a:rPr lang="es-SV" sz="2100" b="1" u="sng" dirty="0"/>
              <a:t>nuevo pacto </a:t>
            </a:r>
            <a:r>
              <a:rPr lang="es-SV" sz="2100" dirty="0"/>
              <a:t>en mi sangre, que por vosotros se derrama.</a:t>
            </a:r>
          </a:p>
          <a:p>
            <a:r>
              <a:rPr lang="es-SV" sz="2100" dirty="0"/>
              <a:t>1Co 11:25  Asimismo tomó también la copa, después de haber cenado, diciendo: Esta copa es el </a:t>
            </a:r>
            <a:r>
              <a:rPr lang="es-SV" sz="2100" b="1" u="sng" dirty="0"/>
              <a:t>nuevo pacto </a:t>
            </a:r>
            <a:r>
              <a:rPr lang="es-SV" sz="2100" dirty="0"/>
              <a:t>en mi sangre; haced esto todas las veces que la bebiereis, en memoria de mí. </a:t>
            </a:r>
          </a:p>
          <a:p>
            <a:r>
              <a:rPr lang="es-SV" sz="2100" dirty="0"/>
              <a:t>2Co 3:6  el cual asimismo nos hizo ministros competentes de un </a:t>
            </a:r>
            <a:r>
              <a:rPr lang="es-SV" sz="2100" b="1" u="sng" dirty="0"/>
              <a:t>nuevo pacto</a:t>
            </a:r>
            <a:r>
              <a:rPr lang="es-SV" sz="2100" dirty="0"/>
              <a:t>, no de la letra, sino del espíritu; porque la letra mata, mas el espíritu vivifica.</a:t>
            </a:r>
          </a:p>
          <a:p>
            <a:r>
              <a:rPr lang="es-SV" sz="2100" dirty="0"/>
              <a:t> 2Co 3:14  Pero el entendimiento de ellos se embotó; porque hasta el día de hoy, cuando leen el </a:t>
            </a:r>
            <a:r>
              <a:rPr lang="es-SV" sz="2100" b="1" u="sng" dirty="0"/>
              <a:t>antiguo pacto</a:t>
            </a:r>
            <a:r>
              <a:rPr lang="es-SV" sz="2100" dirty="0"/>
              <a:t>, les queda el mismo velo no descubierto, el cual por Cristo es quitado. </a:t>
            </a:r>
          </a:p>
          <a:p>
            <a:r>
              <a:rPr lang="es-SV" sz="2100" dirty="0" err="1"/>
              <a:t>Heb</a:t>
            </a:r>
            <a:r>
              <a:rPr lang="es-SV" sz="2100" dirty="0"/>
              <a:t> 9:15  Así que, por eso es mediador de un </a:t>
            </a:r>
            <a:r>
              <a:rPr lang="es-SV" sz="2100" b="1" u="sng" dirty="0"/>
              <a:t>nuevo pacto</a:t>
            </a:r>
            <a:r>
              <a:rPr lang="es-SV" sz="2100" dirty="0"/>
              <a:t>, para que interviniendo muerte para la remisión de las transgresiones que había bajo el primer pacto, los llamados reciban la promesa de la herencia eterna. </a:t>
            </a:r>
          </a:p>
          <a:p>
            <a:r>
              <a:rPr lang="es-SV" sz="2100" b="1" dirty="0" err="1"/>
              <a:t>Heb</a:t>
            </a:r>
            <a:r>
              <a:rPr lang="es-SV" sz="2100" b="1" dirty="0"/>
              <a:t> 12:24</a:t>
            </a:r>
            <a:r>
              <a:rPr lang="es-SV" sz="2100" dirty="0"/>
              <a:t>  a Jesús el Mediador del </a:t>
            </a:r>
            <a:r>
              <a:rPr lang="es-SV" sz="2100" b="1" u="sng" dirty="0"/>
              <a:t>nuevo pacto</a:t>
            </a:r>
            <a:r>
              <a:rPr lang="es-SV" sz="2100" dirty="0"/>
              <a:t>, y a la sangre rociada que habla mejor que la de Abel. </a:t>
            </a:r>
          </a:p>
          <a:p>
            <a:r>
              <a:rPr lang="es-ES" sz="2100" dirty="0"/>
              <a:t>La palabra “testamento” significa un “pacto” o un “acuerdo.”</a:t>
            </a:r>
          </a:p>
          <a:p>
            <a:r>
              <a:rPr lang="es-ES" sz="2100" dirty="0"/>
              <a:t>La división de la Biblia de: Antiguo y Nuevo Testamento es la división básica del Antiguo Pacto de la LEY y el Nuevo Pacto de la GRACIA.</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10929936" y="6434408"/>
            <a:ext cx="10953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5024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54110"/>
            <a:ext cx="10515600" cy="725444"/>
          </a:xfrm>
          <a:ln>
            <a:solidFill>
              <a:schemeClr val="accent1"/>
            </a:solidFill>
          </a:ln>
        </p:spPr>
        <p:txBody>
          <a:bodyPr>
            <a:normAutofit/>
          </a:bodyPr>
          <a:lstStyle/>
          <a:p>
            <a:pPr algn="ctr"/>
            <a:r>
              <a:rPr lang="es-ES" sz="2800" b="1" dirty="0"/>
              <a:t>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154745" y="1055077"/>
            <a:ext cx="11917013" cy="5666398"/>
          </a:xfrm>
        </p:spPr>
        <p:txBody>
          <a:bodyPr>
            <a:normAutofit fontScale="77500" lnSpcReduction="20000"/>
          </a:bodyPr>
          <a:lstStyle/>
          <a:p>
            <a:r>
              <a:rPr lang="es-ES" b="1" dirty="0"/>
              <a:t>C. LAS ESCRITURAS:</a:t>
            </a:r>
            <a:r>
              <a:rPr lang="es-ES" dirty="0"/>
              <a:t> </a:t>
            </a:r>
            <a:r>
              <a:rPr lang="es-ES" i="1" dirty="0"/>
              <a:t>2 Timoteo 3:15,16</a:t>
            </a:r>
            <a:r>
              <a:rPr lang="es-ES" dirty="0"/>
              <a:t>.</a:t>
            </a:r>
          </a:p>
          <a:p>
            <a:endParaRPr lang="es-ES" dirty="0"/>
          </a:p>
          <a:p>
            <a:pPr algn="just"/>
            <a:r>
              <a:rPr lang="es-SV" dirty="0"/>
              <a:t>2Ti 3:15  y que desde la niñez has sabido </a:t>
            </a:r>
            <a:r>
              <a:rPr lang="es-SV" b="1" u="sng" dirty="0"/>
              <a:t>las Sagradas Escrituras</a:t>
            </a:r>
            <a:r>
              <a:rPr lang="es-SV" dirty="0"/>
              <a:t>, las cuales te pueden hacer sabio para la salvación por la fe que es en Cristo Jesús. </a:t>
            </a:r>
          </a:p>
          <a:p>
            <a:pPr algn="just"/>
            <a:r>
              <a:rPr lang="es-SV" dirty="0"/>
              <a:t>2Ti 3:16  Toda </a:t>
            </a:r>
            <a:r>
              <a:rPr lang="es-SV" b="1" u="sng" dirty="0"/>
              <a:t>la Escritura </a:t>
            </a:r>
            <a:r>
              <a:rPr lang="es-SV" dirty="0"/>
              <a:t>es inspirada por Dios, y útil para enseñar, para redargüir, para corregir, para instruir en justicia, </a:t>
            </a:r>
          </a:p>
          <a:p>
            <a:endParaRPr lang="es-ES" dirty="0"/>
          </a:p>
          <a:p>
            <a:r>
              <a:rPr lang="es-ES" b="1" dirty="0"/>
              <a:t>D. LA PALABRA DE DIOS:</a:t>
            </a:r>
            <a:r>
              <a:rPr lang="es-ES" dirty="0"/>
              <a:t> </a:t>
            </a:r>
            <a:r>
              <a:rPr lang="es-ES" i="1" dirty="0"/>
              <a:t>Romanos 10:17; Hebreos 4:12</a:t>
            </a:r>
            <a:r>
              <a:rPr lang="es-ES" dirty="0"/>
              <a:t>.</a:t>
            </a:r>
          </a:p>
          <a:p>
            <a:endParaRPr lang="es-ES" dirty="0"/>
          </a:p>
          <a:p>
            <a:r>
              <a:rPr lang="es-SV" dirty="0" err="1"/>
              <a:t>Rom</a:t>
            </a:r>
            <a:r>
              <a:rPr lang="es-SV" dirty="0"/>
              <a:t> 10:17  Así que la fe es por el oír, y el oír, por </a:t>
            </a:r>
            <a:r>
              <a:rPr lang="es-SV" b="1" u="sng" dirty="0"/>
              <a:t>la palabra de Dios. </a:t>
            </a:r>
          </a:p>
          <a:p>
            <a:endParaRPr lang="es-SV" b="1" u="sng" dirty="0"/>
          </a:p>
          <a:p>
            <a:pPr algn="just"/>
            <a:r>
              <a:rPr lang="es-SV" dirty="0" err="1"/>
              <a:t>Heb</a:t>
            </a:r>
            <a:r>
              <a:rPr lang="es-SV" dirty="0"/>
              <a:t> 4:12  Porque </a:t>
            </a:r>
            <a:r>
              <a:rPr lang="es-SV" b="1" u="sng" dirty="0"/>
              <a:t>la palabra de Dios </a:t>
            </a:r>
            <a:r>
              <a:rPr lang="es-SV" dirty="0"/>
              <a:t>es viva y eficaz, y más cortante que toda espada de dos filos; y penetra hasta partir el alma y el espíritu, las coyunturas y los tuétanos, y discierne los pensamientos y las intenciones del corazón. </a:t>
            </a:r>
          </a:p>
          <a:p>
            <a:endParaRPr lang="es-ES" dirty="0"/>
          </a:p>
          <a:p>
            <a:r>
              <a:rPr lang="es-ES" dirty="0"/>
              <a:t>Este es el nombre más significante, pintoresco, y completo. Es un nombre que causa que reconozcamos a la Biblia como el Libro de Dios.</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11219271" y="6391275"/>
            <a:ext cx="85248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1674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67418"/>
            <a:ext cx="10515600" cy="390143"/>
          </a:xfrm>
          <a:ln>
            <a:solidFill>
              <a:schemeClr val="accent1"/>
            </a:solidFill>
          </a:ln>
        </p:spPr>
        <p:txBody>
          <a:bodyPr>
            <a:normAutofit fontScale="90000"/>
          </a:bodyPr>
          <a:lstStyle/>
          <a:p>
            <a:pPr algn="ctr"/>
            <a:r>
              <a:rPr lang="es-ES" sz="2800" b="1" dirty="0"/>
              <a:t>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6" y="769434"/>
            <a:ext cx="11651900" cy="5952041"/>
          </a:xfrm>
        </p:spPr>
        <p:txBody>
          <a:bodyPr>
            <a:normAutofit fontScale="92500" lnSpcReduction="20000"/>
          </a:bodyPr>
          <a:lstStyle/>
          <a:p>
            <a:r>
              <a:rPr lang="es-ES" b="1" dirty="0"/>
              <a:t>E. LOS TÍTULOS EN LOS SALMOS:</a:t>
            </a:r>
          </a:p>
          <a:p>
            <a:endParaRPr lang="es-ES" dirty="0"/>
          </a:p>
          <a:p>
            <a:r>
              <a:rPr lang="es-ES" dirty="0"/>
              <a:t>El Salmo 119 es el “Salmo de la Palabra de Dios” y usa una gran cantidad de nombres para la Biblia:</a:t>
            </a:r>
          </a:p>
          <a:p>
            <a:r>
              <a:rPr lang="es-ES" dirty="0"/>
              <a:t>1. La Ley — </a:t>
            </a:r>
            <a:r>
              <a:rPr lang="es-ES" i="1" dirty="0"/>
              <a:t>verso 1.</a:t>
            </a:r>
          </a:p>
          <a:p>
            <a:r>
              <a:rPr lang="es-SV" dirty="0" err="1"/>
              <a:t>Salm</a:t>
            </a:r>
            <a:r>
              <a:rPr lang="es-SV" dirty="0"/>
              <a:t> 119: 1 Bienaventurados los perfectos de camino, </a:t>
            </a:r>
          </a:p>
          <a:p>
            <a:r>
              <a:rPr lang="es-SV" dirty="0"/>
              <a:t>Los que andan en </a:t>
            </a:r>
            <a:r>
              <a:rPr lang="es-SV" b="1" u="sng" dirty="0"/>
              <a:t>la ley de Jehová</a:t>
            </a:r>
            <a:r>
              <a:rPr lang="es-SV" dirty="0"/>
              <a:t>. </a:t>
            </a:r>
          </a:p>
          <a:p>
            <a:endParaRPr lang="es-ES" i="1" dirty="0"/>
          </a:p>
          <a:p>
            <a:r>
              <a:rPr lang="it-IT" dirty="0"/>
              <a:t>2. El Testimonio — </a:t>
            </a:r>
            <a:r>
              <a:rPr lang="it-IT" i="1" dirty="0"/>
              <a:t>verso 2.</a:t>
            </a:r>
          </a:p>
          <a:p>
            <a:r>
              <a:rPr lang="es-SV" dirty="0" err="1"/>
              <a:t>Salm</a:t>
            </a:r>
            <a:r>
              <a:rPr lang="es-SV" dirty="0"/>
              <a:t> 119:2  Bienaventurados los que guardan sus </a:t>
            </a:r>
            <a:r>
              <a:rPr lang="es-SV" b="1" u="sng" dirty="0"/>
              <a:t>testimonios</a:t>
            </a:r>
            <a:r>
              <a:rPr lang="es-SV" dirty="0"/>
              <a:t>, </a:t>
            </a:r>
          </a:p>
          <a:p>
            <a:r>
              <a:rPr lang="es-SV" dirty="0"/>
              <a:t>Y con todo el corazón le buscan; </a:t>
            </a:r>
          </a:p>
          <a:p>
            <a:endParaRPr lang="it-IT" i="1" dirty="0"/>
          </a:p>
          <a:p>
            <a:r>
              <a:rPr lang="es-ES" dirty="0"/>
              <a:t>3. Los Mandamientos — </a:t>
            </a:r>
            <a:r>
              <a:rPr lang="es-ES" i="1" dirty="0"/>
              <a:t>verso 4.</a:t>
            </a:r>
          </a:p>
          <a:p>
            <a:r>
              <a:rPr lang="es-SV" dirty="0" err="1"/>
              <a:t>Salm</a:t>
            </a:r>
            <a:r>
              <a:rPr lang="es-SV" dirty="0"/>
              <a:t> 119:4  Tú encargaste </a:t>
            </a:r>
          </a:p>
          <a:p>
            <a:r>
              <a:rPr lang="es-SV" dirty="0"/>
              <a:t>Que sean muy guardados </a:t>
            </a:r>
            <a:r>
              <a:rPr lang="es-SV" b="1" u="sng" dirty="0"/>
              <a:t>tus mandamientos</a:t>
            </a:r>
            <a:r>
              <a:rPr lang="es-SV" dirty="0"/>
              <a:t>. </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9277816"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24728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67418"/>
            <a:ext cx="10515600" cy="356689"/>
          </a:xfrm>
          <a:ln>
            <a:solidFill>
              <a:schemeClr val="accent1"/>
            </a:solidFill>
          </a:ln>
        </p:spPr>
        <p:txBody>
          <a:bodyPr>
            <a:normAutofit fontScale="90000"/>
          </a:bodyPr>
          <a:lstStyle/>
          <a:p>
            <a:pPr algn="ctr"/>
            <a:r>
              <a:rPr lang="es-ES" sz="2800" b="1" dirty="0"/>
              <a:t>SUS NOMBRES Y TÍTULOS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680224"/>
            <a:ext cx="11702643" cy="5744689"/>
          </a:xfrm>
        </p:spPr>
        <p:txBody>
          <a:bodyPr>
            <a:normAutofit fontScale="92500" lnSpcReduction="10000"/>
          </a:bodyPr>
          <a:lstStyle/>
          <a:p>
            <a:r>
              <a:rPr lang="es-ES" b="1" dirty="0"/>
              <a:t>E. LOS TÍTULOS EN LOS SALMOS:</a:t>
            </a:r>
          </a:p>
          <a:p>
            <a:endParaRPr lang="es-ES" i="1" dirty="0"/>
          </a:p>
          <a:p>
            <a:r>
              <a:rPr lang="es-ES" dirty="0"/>
              <a:t>4. Estatutos— </a:t>
            </a:r>
            <a:r>
              <a:rPr lang="es-ES" i="1" dirty="0"/>
              <a:t>verso 5.</a:t>
            </a:r>
          </a:p>
          <a:p>
            <a:r>
              <a:rPr lang="es-SV" dirty="0" err="1"/>
              <a:t>Salm</a:t>
            </a:r>
            <a:r>
              <a:rPr lang="es-SV" dirty="0"/>
              <a:t> 119:5  ¡Ojalá fuesen ordenados mis caminos </a:t>
            </a:r>
          </a:p>
          <a:p>
            <a:r>
              <a:rPr lang="es-SV" dirty="0"/>
              <a:t>Para guardar </a:t>
            </a:r>
            <a:r>
              <a:rPr lang="es-SV" b="1" u="sng" dirty="0"/>
              <a:t>tus estatutos</a:t>
            </a:r>
            <a:r>
              <a:rPr lang="es-SV" dirty="0"/>
              <a:t>! </a:t>
            </a:r>
          </a:p>
          <a:p>
            <a:endParaRPr lang="es-ES" i="1" dirty="0"/>
          </a:p>
          <a:p>
            <a:r>
              <a:rPr lang="es-ES" dirty="0"/>
              <a:t>5. Las mandamientos — </a:t>
            </a:r>
            <a:r>
              <a:rPr lang="es-ES" i="1" dirty="0"/>
              <a:t>verso 6.</a:t>
            </a:r>
          </a:p>
          <a:p>
            <a:r>
              <a:rPr lang="es-SV" dirty="0" err="1"/>
              <a:t>Salm</a:t>
            </a:r>
            <a:r>
              <a:rPr lang="es-SV" dirty="0"/>
              <a:t> 119:6  Entonces no sería yo avergonzado, </a:t>
            </a:r>
          </a:p>
          <a:p>
            <a:r>
              <a:rPr lang="es-SV" dirty="0"/>
              <a:t>Cuando atendiese a todos </a:t>
            </a:r>
            <a:r>
              <a:rPr lang="es-SV" b="1" u="sng" dirty="0"/>
              <a:t>tus mandamientos</a:t>
            </a:r>
            <a:r>
              <a:rPr lang="es-SV" dirty="0"/>
              <a:t>. </a:t>
            </a:r>
          </a:p>
          <a:p>
            <a:endParaRPr lang="es-ES" i="1" dirty="0"/>
          </a:p>
          <a:p>
            <a:r>
              <a:rPr lang="es-ES" dirty="0"/>
              <a:t>6. Juicios — </a:t>
            </a:r>
            <a:r>
              <a:rPr lang="es-ES" i="1" dirty="0"/>
              <a:t>verso 7.</a:t>
            </a:r>
          </a:p>
          <a:p>
            <a:r>
              <a:rPr lang="es-SV" dirty="0" err="1"/>
              <a:t>Salm</a:t>
            </a:r>
            <a:r>
              <a:rPr lang="es-SV" dirty="0"/>
              <a:t> 119:7  Te alabaré con rectitud de corazón </a:t>
            </a:r>
          </a:p>
          <a:p>
            <a:r>
              <a:rPr lang="es-SV" dirty="0"/>
              <a:t>Cuando aprendiere tus justos </a:t>
            </a:r>
            <a:r>
              <a:rPr lang="es-SV" b="1" u="sng" dirty="0"/>
              <a:t>juicios</a:t>
            </a:r>
            <a:r>
              <a:rPr lang="es-SV" dirty="0"/>
              <a:t>. </a:t>
            </a:r>
          </a:p>
          <a:p>
            <a:endParaRPr lang="es-ES" i="1"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9224962" y="6398467"/>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26946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38200" y="150942"/>
            <a:ext cx="10515600" cy="495010"/>
          </a:xfrm>
          <a:ln>
            <a:solidFill>
              <a:schemeClr val="accent1"/>
            </a:solidFill>
          </a:ln>
        </p:spPr>
        <p:txBody>
          <a:bodyPr>
            <a:normAutofit/>
          </a:bodyPr>
          <a:lstStyle/>
          <a:p>
            <a:pPr algn="ctr"/>
            <a:r>
              <a:rPr lang="es-ES" sz="2800" b="1" dirty="0"/>
              <a:t>SU CONTENIDO</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77353" y="757881"/>
            <a:ext cx="11707555" cy="5963593"/>
          </a:xfrm>
        </p:spPr>
        <p:txBody>
          <a:bodyPr>
            <a:normAutofit/>
          </a:bodyPr>
          <a:lstStyle/>
          <a:p>
            <a:r>
              <a:rPr lang="es-ES" b="1" dirty="0"/>
              <a:t>A. LA BIBLIA CONSISTE DE SESENTA Y SEIS LIBROS:</a:t>
            </a:r>
          </a:p>
          <a:p>
            <a:r>
              <a:rPr lang="es-ES" dirty="0"/>
              <a:t>1. El Antiguo Testamento tiene 39 libros.</a:t>
            </a:r>
          </a:p>
          <a:p>
            <a:r>
              <a:rPr lang="es-ES" dirty="0"/>
              <a:t>2. El Nuevo Testamento tiene 27 libros.</a:t>
            </a:r>
          </a:p>
          <a:p>
            <a:endParaRPr lang="es-SV" dirty="0"/>
          </a:p>
          <a:p>
            <a:r>
              <a:rPr lang="es-ES" b="1" dirty="0"/>
              <a:t>B. SIN EMBARGO, LA BIBLIA ES UN SOLO LIBRO:</a:t>
            </a:r>
          </a:p>
          <a:p>
            <a:r>
              <a:rPr lang="es-ES" dirty="0"/>
              <a:t>1. Da testimonio de un solo DIOS.</a:t>
            </a:r>
          </a:p>
          <a:p>
            <a:r>
              <a:rPr lang="it-IT" dirty="0"/>
              <a:t>2. Conforma UNA historia continua.</a:t>
            </a:r>
          </a:p>
          <a:p>
            <a:r>
              <a:rPr lang="es-ES" dirty="0"/>
              <a:t>3. Tiene UN ÚNICO plan de salvación, y es por medio de Cristo.</a:t>
            </a:r>
          </a:p>
          <a:p>
            <a:r>
              <a:rPr lang="es-ES" dirty="0"/>
              <a:t>4. Tiene UN tema central — el cuál es Jesucristo.</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9341708" y="635634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55348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80568"/>
            <a:ext cx="10515600" cy="725444"/>
          </a:xfrm>
          <a:ln>
            <a:solidFill>
              <a:schemeClr val="accent1"/>
            </a:solidFill>
          </a:ln>
        </p:spPr>
        <p:txBody>
          <a:bodyPr>
            <a:normAutofit/>
          </a:bodyPr>
          <a:lstStyle/>
          <a:p>
            <a:pPr algn="ctr"/>
            <a:r>
              <a:rPr lang="es-ES" sz="2800" b="1" dirty="0"/>
              <a:t>ESCRITORES – PERIODO DE LA ESCRITURA – IDIOMAS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906012"/>
            <a:ext cx="11702643" cy="5815463"/>
          </a:xfrm>
        </p:spPr>
        <p:txBody>
          <a:bodyPr>
            <a:normAutofit/>
          </a:bodyPr>
          <a:lstStyle/>
          <a:p>
            <a:r>
              <a:rPr lang="es-ES" b="1" dirty="0"/>
              <a:t>A. SUS ESCRITORES:</a:t>
            </a:r>
          </a:p>
          <a:p>
            <a:r>
              <a:rPr lang="es-ES" dirty="0"/>
              <a:t>Aproximadamente 40 escritores humanos fueron usados para escribir la Palabra de Dios; los cuáles estuvieron separados por el tiempo y por la situación general de sus vidas.</a:t>
            </a:r>
          </a:p>
          <a:p>
            <a:r>
              <a:rPr lang="es-ES" dirty="0"/>
              <a:t>Los escritores bíblicos incluyen a profetas, reyes, estadistas, ganaderos, pescadores, pastores, soldados, ex-fariseos, etc.</a:t>
            </a:r>
          </a:p>
          <a:p>
            <a:pPr lvl="2"/>
            <a:r>
              <a:rPr lang="pt-BR" altLang="es-SV" dirty="0"/>
              <a:t>Pedro, un pescador</a:t>
            </a:r>
          </a:p>
          <a:p>
            <a:pPr lvl="2"/>
            <a:r>
              <a:rPr lang="pt-BR" altLang="es-SV" dirty="0"/>
              <a:t>Amós, un pastor</a:t>
            </a:r>
          </a:p>
          <a:p>
            <a:pPr lvl="2"/>
            <a:r>
              <a:rPr lang="pt-BR" altLang="es-SV" dirty="0"/>
              <a:t>Josué, un militar</a:t>
            </a:r>
          </a:p>
          <a:p>
            <a:pPr lvl="2"/>
            <a:r>
              <a:rPr lang="pt-BR" altLang="es-SV" dirty="0"/>
              <a:t>Nehemías, un copero</a:t>
            </a:r>
          </a:p>
          <a:p>
            <a:pPr lvl="2"/>
            <a:r>
              <a:rPr lang="pt-BR" altLang="es-SV" dirty="0"/>
              <a:t>Daniel, un primer ministro</a:t>
            </a:r>
          </a:p>
          <a:p>
            <a:pPr lvl="2"/>
            <a:r>
              <a:rPr lang="pt-BR" altLang="es-SV" dirty="0"/>
              <a:t>Lucas, un médico</a:t>
            </a:r>
          </a:p>
          <a:p>
            <a:pPr lvl="2"/>
            <a:r>
              <a:rPr lang="pt-BR" altLang="es-SV" dirty="0"/>
              <a:t>Salomón, un rey</a:t>
            </a:r>
          </a:p>
          <a:p>
            <a:pPr lvl="2"/>
            <a:r>
              <a:rPr lang="pt-BR" altLang="es-SV" dirty="0"/>
              <a:t>Mateo, un cobrador impuestos</a:t>
            </a:r>
          </a:p>
          <a:p>
            <a:pPr lvl="2"/>
            <a:r>
              <a:rPr lang="pt-BR" altLang="es-SV" dirty="0"/>
              <a:t>Pablo, un rabino, etc</a:t>
            </a:r>
            <a:endParaRPr lang="en-US" alt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08796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80568"/>
            <a:ext cx="10515600" cy="725444"/>
          </a:xfrm>
        </p:spPr>
        <p:txBody>
          <a:bodyPr>
            <a:normAutofit/>
          </a:bodyPr>
          <a:lstStyle/>
          <a:p>
            <a:pPr algn="ctr"/>
            <a:r>
              <a:rPr lang="es-ES" sz="2800" b="1" dirty="0"/>
              <a:t>ESCRITORES – PERIODO DE LA ESCRITURA – IDIOMAS</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906012"/>
            <a:ext cx="11702643" cy="5815463"/>
          </a:xfrm>
        </p:spPr>
        <p:txBody>
          <a:bodyPr>
            <a:normAutofit lnSpcReduction="10000"/>
          </a:bodyPr>
          <a:lstStyle/>
          <a:p>
            <a:r>
              <a:rPr lang="es-ES" b="1" dirty="0"/>
              <a:t>B. SU PERÍODO DE ESCRITURA:</a:t>
            </a:r>
          </a:p>
          <a:p>
            <a:r>
              <a:rPr lang="es-ES" dirty="0"/>
              <a:t>La Biblia fue escrita en un período de aproximadamente 1,900 años: desde Job (c.1800 a. C.) hasta Juan (c.100 d. C.).</a:t>
            </a:r>
          </a:p>
          <a:p>
            <a:endParaRPr lang="es-ES" dirty="0"/>
          </a:p>
          <a:p>
            <a:r>
              <a:rPr lang="es-ES" dirty="0"/>
              <a:t>El libro mas antiguo escrito es el libro de JOB no el de Génesis. Cuando Moisés escribió Génesis en el 1400 AC aproximadamente, ya el libro de Job había sido escrito entre el 1800 AC aproximadamente.</a:t>
            </a:r>
          </a:p>
          <a:p>
            <a:endParaRPr lang="es-ES" dirty="0"/>
          </a:p>
          <a:p>
            <a:r>
              <a:rPr lang="es-ES" b="1" dirty="0"/>
              <a:t>C. SUS LENGUAJES:</a:t>
            </a:r>
          </a:p>
          <a:p>
            <a:r>
              <a:rPr lang="es-ES" dirty="0"/>
              <a:t>1. En general, el ANTIGUO Testamento fue escrito en HEBREO, y el NUEVO Testamento en GRIEGO </a:t>
            </a:r>
            <a:r>
              <a:rPr lang="es-ES" i="1" dirty="0"/>
              <a:t>koin</a:t>
            </a:r>
            <a:r>
              <a:rPr lang="es-ES" dirty="0"/>
              <a:t>é (común).</a:t>
            </a:r>
          </a:p>
          <a:p>
            <a:r>
              <a:rPr lang="es-ES" dirty="0"/>
              <a:t>2. Algunas partes de Daniel fueron escritas en Sirio - Arameo.</a:t>
            </a:r>
          </a:p>
          <a:p>
            <a:r>
              <a:rPr lang="es-ES" dirty="0"/>
              <a:t>3. Algunas palabras en el Nuevo Testamento en Arameo.</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09131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868681" y="88314"/>
            <a:ext cx="10515600" cy="532496"/>
          </a:xfrm>
          <a:ln>
            <a:solidFill>
              <a:schemeClr val="accent1"/>
            </a:solidFill>
          </a:ln>
        </p:spPr>
        <p:txBody>
          <a:bodyPr>
            <a:normAutofit/>
          </a:bodyPr>
          <a:lstStyle/>
          <a:p>
            <a:pPr algn="ctr"/>
            <a:r>
              <a:rPr lang="es-ES" sz="2800" b="1" dirty="0"/>
              <a:t>LIBROS DEL ANTIGUO Y DEL NUEVO TESTAMENTO</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98" y="784274"/>
            <a:ext cx="11547566" cy="6073726"/>
          </a:xfrm>
        </p:spPr>
        <p:txBody>
          <a:bodyPr>
            <a:normAutofit fontScale="92500" lnSpcReduction="10000"/>
          </a:bodyPr>
          <a:lstStyle/>
          <a:p>
            <a:r>
              <a:rPr lang="es-ES" dirty="0"/>
              <a:t>En nuestras Biblias en español, generalmente se usa la </a:t>
            </a:r>
            <a:r>
              <a:rPr lang="es-ES" b="1" dirty="0"/>
              <a:t>“construcción de 4 x 4”, </a:t>
            </a:r>
            <a:r>
              <a:rPr lang="es-ES" dirty="0"/>
              <a:t>para agrupar el Antiguo y Nuevo Testamento:</a:t>
            </a:r>
          </a:p>
          <a:p>
            <a:r>
              <a:rPr lang="es-ES" b="1" dirty="0"/>
              <a:t>El Antiguo Testamento:</a:t>
            </a:r>
          </a:p>
          <a:p>
            <a:endParaRPr lang="es-ES" dirty="0"/>
          </a:p>
          <a:p>
            <a:endParaRPr lang="es-SV" dirty="0"/>
          </a:p>
          <a:p>
            <a:endParaRPr lang="es-SV" dirty="0"/>
          </a:p>
          <a:p>
            <a:endParaRPr lang="es-SV" dirty="0"/>
          </a:p>
          <a:p>
            <a:endParaRPr lang="es-SV" dirty="0"/>
          </a:p>
          <a:p>
            <a:endParaRPr lang="es-SV" dirty="0"/>
          </a:p>
          <a:p>
            <a:endParaRPr lang="es-SV" dirty="0"/>
          </a:p>
          <a:p>
            <a:endParaRPr lang="es-SV" dirty="0"/>
          </a:p>
          <a:p>
            <a:r>
              <a:rPr lang="es-ES" dirty="0"/>
              <a:t>Desde el cierre del Antiguo Testamento (Malaquías) al nacimiento de Jesucristo (Mateo) transcurrieron aproximadamente unos 400 años. A estos se les llama </a:t>
            </a:r>
            <a:r>
              <a:rPr lang="es-ES" i="1" dirty="0"/>
              <a:t>Los cuatrocientos años del silencio.</a:t>
            </a:r>
            <a:endParaRPr lang="es-ES" dirty="0"/>
          </a:p>
          <a:p>
            <a:endParaRPr lang="es-SV" dirty="0"/>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CFFBA08B-DD91-475F-88C0-DC689DC4FA16}"/>
              </a:ext>
            </a:extLst>
          </p:cNvPr>
          <p:cNvPicPr>
            <a:picLocks noChangeAspect="1"/>
          </p:cNvPicPr>
          <p:nvPr/>
        </p:nvPicPr>
        <p:blipFill>
          <a:blip r:embed="rId3"/>
          <a:stretch>
            <a:fillRect/>
          </a:stretch>
        </p:blipFill>
        <p:spPr>
          <a:xfrm>
            <a:off x="4650375" y="1839597"/>
            <a:ext cx="6518367" cy="339192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64942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80568"/>
            <a:ext cx="10515600" cy="532496"/>
          </a:xfrm>
          <a:ln>
            <a:solidFill>
              <a:schemeClr val="accent1"/>
            </a:solidFill>
          </a:ln>
        </p:spPr>
        <p:txBody>
          <a:bodyPr>
            <a:normAutofit/>
          </a:bodyPr>
          <a:lstStyle/>
          <a:p>
            <a:pPr algn="ctr"/>
            <a:r>
              <a:rPr lang="es-ES" sz="2800" b="1" dirty="0"/>
              <a:t>LIBROS DEL ANTIGUO Y DEL NUEVO TESTAMENTO</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796954"/>
            <a:ext cx="11702643" cy="5924521"/>
          </a:xfrm>
        </p:spPr>
        <p:txBody>
          <a:bodyPr>
            <a:normAutofit/>
          </a:bodyPr>
          <a:lstStyle/>
          <a:p>
            <a:r>
              <a:rPr lang="es-ES" b="1" i="1" dirty="0"/>
              <a:t>El Nuevo Testamento</a:t>
            </a:r>
          </a:p>
          <a:p>
            <a:endParaRPr lang="es-ES" b="1" i="1" dirty="0"/>
          </a:p>
          <a:p>
            <a:endParaRPr lang="es-ES" b="1" i="1" dirty="0"/>
          </a:p>
          <a:p>
            <a:endParaRPr lang="es-ES" b="1" i="1" dirty="0"/>
          </a:p>
          <a:p>
            <a:endParaRPr lang="es-ES" b="1" i="1" dirty="0"/>
          </a:p>
          <a:p>
            <a:endParaRPr lang="es-ES" b="1" i="1" dirty="0"/>
          </a:p>
          <a:p>
            <a:endParaRPr lang="es-ES" b="1" i="1" dirty="0"/>
          </a:p>
          <a:p>
            <a:endParaRPr lang="es-ES" b="1" i="1" dirty="0"/>
          </a:p>
          <a:p>
            <a:endParaRPr lang="es-ES" b="1" i="1" dirty="0"/>
          </a:p>
          <a:p>
            <a:r>
              <a:rPr lang="es-ES" dirty="0"/>
              <a:t>Desde el cierre del Antiguo Testamento (Malaquías) al nacimiento de Jesucristo (Mateo) transcurrieron aproximadamente unos 400 años. A estos se les llama </a:t>
            </a:r>
            <a:r>
              <a:rPr lang="es-ES" i="1" dirty="0"/>
              <a:t>Los cuatrocientos años del silencio.</a:t>
            </a:r>
            <a:endParaRPr lang="es-ES" b="1" i="1" dirty="0"/>
          </a:p>
          <a:p>
            <a:endParaRPr lang="es-SV" dirty="0"/>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3EB7EB9B-2C63-4463-9550-0B0FFA56498C}"/>
              </a:ext>
            </a:extLst>
          </p:cNvPr>
          <p:cNvPicPr>
            <a:picLocks noChangeAspect="1"/>
          </p:cNvPicPr>
          <p:nvPr/>
        </p:nvPicPr>
        <p:blipFill>
          <a:blip r:embed="rId3"/>
          <a:stretch>
            <a:fillRect/>
          </a:stretch>
        </p:blipFill>
        <p:spPr>
          <a:xfrm>
            <a:off x="2841236" y="1644413"/>
            <a:ext cx="6758399" cy="335087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099771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59 Diagrama"/>
          <p:cNvGraphicFramePr/>
          <p:nvPr>
            <p:extLst>
              <p:ext uri="{D42A27DB-BD31-4B8C-83A1-F6EECF244321}">
                <p14:modId xmlns:p14="http://schemas.microsoft.com/office/powerpoint/2010/main" val="2905815633"/>
              </p:ext>
            </p:extLst>
          </p:nvPr>
        </p:nvGraphicFramePr>
        <p:xfrm>
          <a:off x="5667373" y="4579273"/>
          <a:ext cx="774571" cy="3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Rectángulo"/>
          <p:cNvSpPr/>
          <p:nvPr/>
        </p:nvSpPr>
        <p:spPr>
          <a:xfrm>
            <a:off x="1762557" y="932466"/>
            <a:ext cx="8835367"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0000"/>
                </a:solidFill>
                <a:effectLst/>
                <a:uLnTx/>
                <a:uFillTx/>
                <a:latin typeface="Calibri" panose="020F0502020204030204"/>
                <a:ea typeface="+mn-ea"/>
                <a:cs typeface="+mn-cs"/>
              </a:rPr>
              <a:t>DIOS ENVIÓ VARIOS PROFETAS</a:t>
            </a:r>
            <a:r>
              <a:rPr kumimoji="0" lang="es-MX" sz="3200" b="1" i="0" u="none" strike="noStrike" kern="1200" cap="none" spc="0" normalizeH="0" noProof="0" dirty="0">
                <a:ln>
                  <a:noFill/>
                </a:ln>
                <a:solidFill>
                  <a:srgbClr val="000000"/>
                </a:solidFill>
                <a:effectLst/>
                <a:uLnTx/>
                <a:uFillTx/>
                <a:latin typeface="Calibri" panose="020F0502020204030204"/>
                <a:ea typeface="+mn-ea"/>
                <a:cs typeface="+mn-cs"/>
              </a:rPr>
              <a:t> HASTA MALAQUIAS</a:t>
            </a:r>
            <a:endParaRPr kumimoji="0" lang="es-ES" sz="3200" b="1" i="0" u="none" strike="noStrike" kern="1200" cap="none" spc="50" normalizeH="0" baseline="0" noProof="0" dirty="0">
              <a:ln w="11430"/>
              <a:gradFill>
                <a:gsLst>
                  <a:gs pos="25000">
                    <a:srgbClr val="BD582C">
                      <a:satMod val="155000"/>
                    </a:srgbClr>
                  </a:gs>
                  <a:gs pos="100000">
                    <a:srgbClr val="BD582C">
                      <a:shade val="45000"/>
                      <a:satMod val="165000"/>
                    </a:srgbClr>
                  </a:gs>
                </a:gsLst>
                <a:lin ang="5400000"/>
              </a:gradFill>
              <a:effectLst>
                <a:outerShdw blurRad="76200" dist="50800" dir="5400000" algn="tl" rotWithShape="0">
                  <a:srgbClr val="000000">
                    <a:alpha val="65000"/>
                  </a:srgbClr>
                </a:outerShdw>
              </a:effectLst>
              <a:uLnTx/>
              <a:uFillTx/>
              <a:latin typeface="Calibri" panose="020F0502020204030204"/>
              <a:ea typeface="+mn-ea"/>
              <a:cs typeface="+mn-cs"/>
            </a:endParaRPr>
          </a:p>
        </p:txBody>
      </p:sp>
      <p:graphicFrame>
        <p:nvGraphicFramePr>
          <p:cNvPr id="6" name="5 Tabla"/>
          <p:cNvGraphicFramePr>
            <a:graphicFrameLocks noGrp="1"/>
          </p:cNvGraphicFramePr>
          <p:nvPr>
            <p:extLst>
              <p:ext uri="{D42A27DB-BD31-4B8C-83A1-F6EECF244321}">
                <p14:modId xmlns:p14="http://schemas.microsoft.com/office/powerpoint/2010/main" val="168049756"/>
              </p:ext>
            </p:extLst>
          </p:nvPr>
        </p:nvGraphicFramePr>
        <p:xfrm>
          <a:off x="1809721" y="1611752"/>
          <a:ext cx="8741041" cy="1910244"/>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20000"/>
                    </a:ext>
                  </a:extLst>
                </a:gridCol>
                <a:gridCol w="360167">
                  <a:extLst>
                    <a:ext uri="{9D8B030D-6E8A-4147-A177-3AD203B41FA5}">
                      <a16:colId xmlns:a16="http://schemas.microsoft.com/office/drawing/2014/main" val="20001"/>
                    </a:ext>
                  </a:extLst>
                </a:gridCol>
                <a:gridCol w="360167">
                  <a:extLst>
                    <a:ext uri="{9D8B030D-6E8A-4147-A177-3AD203B41FA5}">
                      <a16:colId xmlns:a16="http://schemas.microsoft.com/office/drawing/2014/main" val="20002"/>
                    </a:ext>
                  </a:extLst>
                </a:gridCol>
                <a:gridCol w="360167">
                  <a:extLst>
                    <a:ext uri="{9D8B030D-6E8A-4147-A177-3AD203B41FA5}">
                      <a16:colId xmlns:a16="http://schemas.microsoft.com/office/drawing/2014/main" val="20003"/>
                    </a:ext>
                  </a:extLst>
                </a:gridCol>
                <a:gridCol w="360167">
                  <a:extLst>
                    <a:ext uri="{9D8B030D-6E8A-4147-A177-3AD203B41FA5}">
                      <a16:colId xmlns:a16="http://schemas.microsoft.com/office/drawing/2014/main" val="20004"/>
                    </a:ext>
                  </a:extLst>
                </a:gridCol>
                <a:gridCol w="360167">
                  <a:extLst>
                    <a:ext uri="{9D8B030D-6E8A-4147-A177-3AD203B41FA5}">
                      <a16:colId xmlns:a16="http://schemas.microsoft.com/office/drawing/2014/main" val="20005"/>
                    </a:ext>
                  </a:extLst>
                </a:gridCol>
                <a:gridCol w="360167">
                  <a:extLst>
                    <a:ext uri="{9D8B030D-6E8A-4147-A177-3AD203B41FA5}">
                      <a16:colId xmlns:a16="http://schemas.microsoft.com/office/drawing/2014/main" val="20006"/>
                    </a:ext>
                  </a:extLst>
                </a:gridCol>
                <a:gridCol w="360167">
                  <a:extLst>
                    <a:ext uri="{9D8B030D-6E8A-4147-A177-3AD203B41FA5}">
                      <a16:colId xmlns:a16="http://schemas.microsoft.com/office/drawing/2014/main" val="20007"/>
                    </a:ext>
                  </a:extLst>
                </a:gridCol>
                <a:gridCol w="360167">
                  <a:extLst>
                    <a:ext uri="{9D8B030D-6E8A-4147-A177-3AD203B41FA5}">
                      <a16:colId xmlns:a16="http://schemas.microsoft.com/office/drawing/2014/main" val="20008"/>
                    </a:ext>
                  </a:extLst>
                </a:gridCol>
                <a:gridCol w="360167">
                  <a:extLst>
                    <a:ext uri="{9D8B030D-6E8A-4147-A177-3AD203B41FA5}">
                      <a16:colId xmlns:a16="http://schemas.microsoft.com/office/drawing/2014/main" val="20009"/>
                    </a:ext>
                  </a:extLst>
                </a:gridCol>
                <a:gridCol w="360167">
                  <a:extLst>
                    <a:ext uri="{9D8B030D-6E8A-4147-A177-3AD203B41FA5}">
                      <a16:colId xmlns:a16="http://schemas.microsoft.com/office/drawing/2014/main" val="20010"/>
                    </a:ext>
                  </a:extLst>
                </a:gridCol>
                <a:gridCol w="360167">
                  <a:extLst>
                    <a:ext uri="{9D8B030D-6E8A-4147-A177-3AD203B41FA5}">
                      <a16:colId xmlns:a16="http://schemas.microsoft.com/office/drawing/2014/main" val="20011"/>
                    </a:ext>
                  </a:extLst>
                </a:gridCol>
                <a:gridCol w="331068">
                  <a:extLst>
                    <a:ext uri="{9D8B030D-6E8A-4147-A177-3AD203B41FA5}">
                      <a16:colId xmlns:a16="http://schemas.microsoft.com/office/drawing/2014/main" val="20012"/>
                    </a:ext>
                  </a:extLst>
                </a:gridCol>
                <a:gridCol w="389266">
                  <a:extLst>
                    <a:ext uri="{9D8B030D-6E8A-4147-A177-3AD203B41FA5}">
                      <a16:colId xmlns:a16="http://schemas.microsoft.com/office/drawing/2014/main" val="20013"/>
                    </a:ext>
                  </a:extLst>
                </a:gridCol>
                <a:gridCol w="360167">
                  <a:extLst>
                    <a:ext uri="{9D8B030D-6E8A-4147-A177-3AD203B41FA5}">
                      <a16:colId xmlns:a16="http://schemas.microsoft.com/office/drawing/2014/main" val="20014"/>
                    </a:ext>
                  </a:extLst>
                </a:gridCol>
                <a:gridCol w="360167">
                  <a:extLst>
                    <a:ext uri="{9D8B030D-6E8A-4147-A177-3AD203B41FA5}">
                      <a16:colId xmlns:a16="http://schemas.microsoft.com/office/drawing/2014/main" val="20015"/>
                    </a:ext>
                  </a:extLst>
                </a:gridCol>
                <a:gridCol w="360167">
                  <a:extLst>
                    <a:ext uri="{9D8B030D-6E8A-4147-A177-3AD203B41FA5}">
                      <a16:colId xmlns:a16="http://schemas.microsoft.com/office/drawing/2014/main" val="20016"/>
                    </a:ext>
                  </a:extLst>
                </a:gridCol>
                <a:gridCol w="360167">
                  <a:extLst>
                    <a:ext uri="{9D8B030D-6E8A-4147-A177-3AD203B41FA5}">
                      <a16:colId xmlns:a16="http://schemas.microsoft.com/office/drawing/2014/main" val="20017"/>
                    </a:ext>
                  </a:extLst>
                </a:gridCol>
                <a:gridCol w="360167">
                  <a:extLst>
                    <a:ext uri="{9D8B030D-6E8A-4147-A177-3AD203B41FA5}">
                      <a16:colId xmlns:a16="http://schemas.microsoft.com/office/drawing/2014/main" val="20018"/>
                    </a:ext>
                  </a:extLst>
                </a:gridCol>
                <a:gridCol w="360167">
                  <a:extLst>
                    <a:ext uri="{9D8B030D-6E8A-4147-A177-3AD203B41FA5}">
                      <a16:colId xmlns:a16="http://schemas.microsoft.com/office/drawing/2014/main" val="20019"/>
                    </a:ext>
                  </a:extLst>
                </a:gridCol>
                <a:gridCol w="360167">
                  <a:extLst>
                    <a:ext uri="{9D8B030D-6E8A-4147-A177-3AD203B41FA5}">
                      <a16:colId xmlns:a16="http://schemas.microsoft.com/office/drawing/2014/main" val="20020"/>
                    </a:ext>
                  </a:extLst>
                </a:gridCol>
                <a:gridCol w="360167">
                  <a:extLst>
                    <a:ext uri="{9D8B030D-6E8A-4147-A177-3AD203B41FA5}">
                      <a16:colId xmlns:a16="http://schemas.microsoft.com/office/drawing/2014/main" val="20021"/>
                    </a:ext>
                  </a:extLst>
                </a:gridCol>
                <a:gridCol w="360167">
                  <a:extLst>
                    <a:ext uri="{9D8B030D-6E8A-4147-A177-3AD203B41FA5}">
                      <a16:colId xmlns:a16="http://schemas.microsoft.com/office/drawing/2014/main" val="20022"/>
                    </a:ext>
                  </a:extLst>
                </a:gridCol>
                <a:gridCol w="360167">
                  <a:extLst>
                    <a:ext uri="{9D8B030D-6E8A-4147-A177-3AD203B41FA5}">
                      <a16:colId xmlns:a16="http://schemas.microsoft.com/office/drawing/2014/main" val="20023"/>
                    </a:ext>
                  </a:extLst>
                </a:gridCol>
              </a:tblGrid>
              <a:tr h="392906">
                <a:tc>
                  <a:txBody>
                    <a:bodyPr/>
                    <a:lstStyle/>
                    <a:p>
                      <a:pPr algn="ctr" fontAlgn="b"/>
                      <a:endParaRPr lang="es-MX" sz="1100" b="0" i="0" u="none" strike="noStrike" dirty="0">
                        <a:solidFill>
                          <a:srgbClr val="000000"/>
                        </a:solidFill>
                        <a:latin typeface="Calibri"/>
                      </a:endParaRPr>
                    </a:p>
                  </a:txBody>
                  <a:tcPr marL="9525" marR="9525" marT="9525" marB="0" vert="vert270" anchor="ctr"/>
                </a:tc>
                <a:tc>
                  <a:txBody>
                    <a:bodyPr/>
                    <a:lstStyle/>
                    <a:p>
                      <a:pPr algn="ctr" fontAlgn="b"/>
                      <a:r>
                        <a:rPr lang="es-MX" sz="1100" b="0" i="0" u="none" strike="noStrike" dirty="0">
                          <a:solidFill>
                            <a:srgbClr val="000000"/>
                          </a:solidFill>
                          <a:latin typeface="Calibri"/>
                        </a:rPr>
                        <a:t>760</a:t>
                      </a:r>
                    </a:p>
                  </a:txBody>
                  <a:tcPr marL="9525" marR="9525" marT="9525" marB="0" vert="vert270" anchor="ctr"/>
                </a:tc>
                <a:tc>
                  <a:txBody>
                    <a:bodyPr/>
                    <a:lstStyle/>
                    <a:p>
                      <a:pPr algn="ctr" fontAlgn="b"/>
                      <a:r>
                        <a:rPr lang="es-MX" sz="1100" b="0" i="0" u="none" strike="noStrike" dirty="0">
                          <a:solidFill>
                            <a:srgbClr val="000000"/>
                          </a:solidFill>
                          <a:latin typeface="Calibri"/>
                        </a:rPr>
                        <a:t>740</a:t>
                      </a:r>
                    </a:p>
                  </a:txBody>
                  <a:tcPr marL="9525" marR="9525" marT="9525" marB="0" vert="vert270" anchor="ctr"/>
                </a:tc>
                <a:tc>
                  <a:txBody>
                    <a:bodyPr/>
                    <a:lstStyle/>
                    <a:p>
                      <a:pPr algn="ctr" fontAlgn="b"/>
                      <a:r>
                        <a:rPr lang="es-MX" sz="1100" b="0" i="0" u="none" strike="noStrike">
                          <a:solidFill>
                            <a:srgbClr val="000000"/>
                          </a:solidFill>
                          <a:latin typeface="Calibri"/>
                        </a:rPr>
                        <a:t>720</a:t>
                      </a:r>
                    </a:p>
                  </a:txBody>
                  <a:tcPr marL="9525" marR="9525" marT="9525" marB="0" vert="vert270" anchor="ctr"/>
                </a:tc>
                <a:tc>
                  <a:txBody>
                    <a:bodyPr/>
                    <a:lstStyle/>
                    <a:p>
                      <a:pPr algn="ctr" fontAlgn="b"/>
                      <a:r>
                        <a:rPr lang="es-MX" sz="1100" b="0" i="0" u="none" strike="noStrike">
                          <a:solidFill>
                            <a:srgbClr val="000000"/>
                          </a:solidFill>
                          <a:latin typeface="Calibri"/>
                        </a:rPr>
                        <a:t>700</a:t>
                      </a:r>
                    </a:p>
                  </a:txBody>
                  <a:tcPr marL="9525" marR="9525" marT="9525" marB="0" vert="vert270" anchor="ctr"/>
                </a:tc>
                <a:tc>
                  <a:txBody>
                    <a:bodyPr/>
                    <a:lstStyle/>
                    <a:p>
                      <a:pPr algn="ctr" fontAlgn="b"/>
                      <a:r>
                        <a:rPr lang="es-MX" sz="1100" b="0" i="0" u="none" strike="noStrike">
                          <a:solidFill>
                            <a:srgbClr val="000000"/>
                          </a:solidFill>
                          <a:latin typeface="Calibri"/>
                        </a:rPr>
                        <a:t>680</a:t>
                      </a:r>
                    </a:p>
                  </a:txBody>
                  <a:tcPr marL="9525" marR="9525" marT="9525" marB="0" vert="vert270" anchor="ctr"/>
                </a:tc>
                <a:tc>
                  <a:txBody>
                    <a:bodyPr/>
                    <a:lstStyle/>
                    <a:p>
                      <a:pPr algn="ctr" fontAlgn="b"/>
                      <a:r>
                        <a:rPr lang="es-MX" sz="1100" b="0" i="0" u="none" strike="noStrike" dirty="0">
                          <a:solidFill>
                            <a:srgbClr val="000000"/>
                          </a:solidFill>
                          <a:latin typeface="Calibri"/>
                        </a:rPr>
                        <a:t>660</a:t>
                      </a:r>
                    </a:p>
                  </a:txBody>
                  <a:tcPr marL="9525" marR="9525" marT="9525" marB="0" vert="vert270" anchor="ctr"/>
                </a:tc>
                <a:tc>
                  <a:txBody>
                    <a:bodyPr/>
                    <a:lstStyle/>
                    <a:p>
                      <a:pPr algn="ctr" fontAlgn="b"/>
                      <a:r>
                        <a:rPr lang="es-MX" sz="1100" b="0" i="0" u="none" strike="noStrike">
                          <a:solidFill>
                            <a:srgbClr val="000000"/>
                          </a:solidFill>
                          <a:latin typeface="Calibri"/>
                        </a:rPr>
                        <a:t>640</a:t>
                      </a:r>
                    </a:p>
                  </a:txBody>
                  <a:tcPr marL="9525" marR="9525" marT="9525" marB="0" vert="vert270" anchor="ctr"/>
                </a:tc>
                <a:tc>
                  <a:txBody>
                    <a:bodyPr/>
                    <a:lstStyle/>
                    <a:p>
                      <a:pPr algn="ctr" fontAlgn="b"/>
                      <a:r>
                        <a:rPr lang="es-MX" sz="1100" b="0" i="0" u="none" strike="noStrike">
                          <a:solidFill>
                            <a:srgbClr val="000000"/>
                          </a:solidFill>
                          <a:latin typeface="Calibri"/>
                        </a:rPr>
                        <a:t>620</a:t>
                      </a:r>
                    </a:p>
                  </a:txBody>
                  <a:tcPr marL="9525" marR="9525" marT="9525" marB="0" vert="vert270" anchor="ctr"/>
                </a:tc>
                <a:tc>
                  <a:txBody>
                    <a:bodyPr/>
                    <a:lstStyle/>
                    <a:p>
                      <a:pPr algn="ctr" fontAlgn="b"/>
                      <a:r>
                        <a:rPr lang="es-MX" sz="1100" b="0" i="0" u="none" strike="noStrike">
                          <a:solidFill>
                            <a:srgbClr val="000000"/>
                          </a:solidFill>
                          <a:latin typeface="Calibri"/>
                        </a:rPr>
                        <a:t>600</a:t>
                      </a:r>
                    </a:p>
                  </a:txBody>
                  <a:tcPr marL="9525" marR="9525" marT="9525" marB="0" vert="vert270" anchor="ctr"/>
                </a:tc>
                <a:tc>
                  <a:txBody>
                    <a:bodyPr/>
                    <a:lstStyle/>
                    <a:p>
                      <a:pPr algn="ctr" fontAlgn="b"/>
                      <a:r>
                        <a:rPr lang="es-MX" sz="1100" b="0" i="0" u="none" strike="noStrike">
                          <a:solidFill>
                            <a:srgbClr val="000000"/>
                          </a:solidFill>
                          <a:latin typeface="Calibri"/>
                        </a:rPr>
                        <a:t>580</a:t>
                      </a:r>
                    </a:p>
                  </a:txBody>
                  <a:tcPr marL="9525" marR="9525" marT="9525" marB="0" vert="vert270" anchor="ctr"/>
                </a:tc>
                <a:tc>
                  <a:txBody>
                    <a:bodyPr/>
                    <a:lstStyle/>
                    <a:p>
                      <a:pPr algn="ctr" fontAlgn="b"/>
                      <a:r>
                        <a:rPr lang="es-MX" sz="1100" b="0" i="0" u="none" strike="noStrike">
                          <a:solidFill>
                            <a:srgbClr val="000000"/>
                          </a:solidFill>
                          <a:latin typeface="Calibri"/>
                        </a:rPr>
                        <a:t>560</a:t>
                      </a:r>
                    </a:p>
                  </a:txBody>
                  <a:tcPr marL="9525" marR="9525" marT="9525" marB="0" vert="vert270" anchor="ctr"/>
                </a:tc>
                <a:tc>
                  <a:txBody>
                    <a:bodyPr/>
                    <a:lstStyle/>
                    <a:p>
                      <a:pPr algn="ctr" fontAlgn="b"/>
                      <a:r>
                        <a:rPr lang="es-MX" sz="1100" b="0" i="0" u="none" strike="noStrike">
                          <a:solidFill>
                            <a:srgbClr val="000000"/>
                          </a:solidFill>
                          <a:latin typeface="Calibri"/>
                        </a:rPr>
                        <a:t>540</a:t>
                      </a:r>
                    </a:p>
                  </a:txBody>
                  <a:tcPr marL="9525" marR="9525" marT="9525" marB="0" vert="vert270" anchor="ctr"/>
                </a:tc>
                <a:tc>
                  <a:txBody>
                    <a:bodyPr/>
                    <a:lstStyle/>
                    <a:p>
                      <a:pPr algn="ctr" fontAlgn="b"/>
                      <a:r>
                        <a:rPr lang="es-MX" sz="1100" b="0" i="0" u="none" strike="noStrike" dirty="0">
                          <a:solidFill>
                            <a:srgbClr val="000000"/>
                          </a:solidFill>
                          <a:latin typeface="Calibri"/>
                        </a:rPr>
                        <a:t>520</a:t>
                      </a:r>
                    </a:p>
                  </a:txBody>
                  <a:tcPr marL="9525" marR="9525" marT="9525" marB="0" vert="vert270" anchor="ctr"/>
                </a:tc>
                <a:tc>
                  <a:txBody>
                    <a:bodyPr/>
                    <a:lstStyle/>
                    <a:p>
                      <a:pPr algn="ctr" fontAlgn="b"/>
                      <a:r>
                        <a:rPr lang="es-MX" sz="1100" b="0" i="0" u="none" strike="noStrike">
                          <a:solidFill>
                            <a:srgbClr val="000000"/>
                          </a:solidFill>
                          <a:latin typeface="Calibri"/>
                        </a:rPr>
                        <a:t>500</a:t>
                      </a:r>
                    </a:p>
                  </a:txBody>
                  <a:tcPr marL="9525" marR="9525" marT="9525" marB="0" vert="vert270" anchor="ctr"/>
                </a:tc>
                <a:tc>
                  <a:txBody>
                    <a:bodyPr/>
                    <a:lstStyle/>
                    <a:p>
                      <a:pPr algn="ctr" fontAlgn="b"/>
                      <a:r>
                        <a:rPr lang="es-MX" sz="1100" b="0" i="0" u="none" strike="noStrike">
                          <a:solidFill>
                            <a:srgbClr val="000000"/>
                          </a:solidFill>
                          <a:latin typeface="Calibri"/>
                        </a:rPr>
                        <a:t>480</a:t>
                      </a:r>
                    </a:p>
                  </a:txBody>
                  <a:tcPr marL="9525" marR="9525" marT="9525" marB="0" vert="vert270" anchor="ctr"/>
                </a:tc>
                <a:tc>
                  <a:txBody>
                    <a:bodyPr/>
                    <a:lstStyle/>
                    <a:p>
                      <a:pPr algn="ctr" fontAlgn="b"/>
                      <a:r>
                        <a:rPr lang="es-MX" sz="1100" b="0" i="0" u="none" strike="noStrike">
                          <a:solidFill>
                            <a:srgbClr val="000000"/>
                          </a:solidFill>
                          <a:latin typeface="Calibri"/>
                        </a:rPr>
                        <a:t>460</a:t>
                      </a:r>
                    </a:p>
                  </a:txBody>
                  <a:tcPr marL="9525" marR="9525" marT="9525" marB="0" vert="vert270" anchor="ctr"/>
                </a:tc>
                <a:tc>
                  <a:txBody>
                    <a:bodyPr/>
                    <a:lstStyle/>
                    <a:p>
                      <a:pPr algn="ctr" fontAlgn="b"/>
                      <a:r>
                        <a:rPr lang="es-MX" sz="1100" b="0" i="0" u="none" strike="noStrike">
                          <a:solidFill>
                            <a:srgbClr val="000000"/>
                          </a:solidFill>
                          <a:latin typeface="Calibri"/>
                        </a:rPr>
                        <a:t>440</a:t>
                      </a:r>
                    </a:p>
                  </a:txBody>
                  <a:tcPr marL="9525" marR="9525" marT="9525" marB="0" vert="vert270" anchor="ctr"/>
                </a:tc>
                <a:tc>
                  <a:txBody>
                    <a:bodyPr/>
                    <a:lstStyle/>
                    <a:p>
                      <a:pPr algn="ctr" fontAlgn="b"/>
                      <a:r>
                        <a:rPr lang="es-MX" sz="1100" b="0" i="0" u="none" strike="noStrike">
                          <a:solidFill>
                            <a:srgbClr val="000000"/>
                          </a:solidFill>
                          <a:latin typeface="Calibri"/>
                        </a:rPr>
                        <a:t>420</a:t>
                      </a:r>
                    </a:p>
                  </a:txBody>
                  <a:tcPr marL="9525" marR="9525" marT="9525" marB="0" vert="vert270" anchor="ctr"/>
                </a:tc>
                <a:tc>
                  <a:txBody>
                    <a:bodyPr/>
                    <a:lstStyle/>
                    <a:p>
                      <a:pPr algn="ctr" fontAlgn="b"/>
                      <a:r>
                        <a:rPr lang="es-MX" sz="1100" b="0" i="0" u="none" strike="noStrike">
                          <a:solidFill>
                            <a:srgbClr val="000000"/>
                          </a:solidFill>
                          <a:latin typeface="Calibri"/>
                        </a:rPr>
                        <a:t>400</a:t>
                      </a:r>
                    </a:p>
                  </a:txBody>
                  <a:tcPr marL="9525" marR="9525" marT="9525" marB="0" vert="vert270" anchor="ctr"/>
                </a:tc>
                <a:tc>
                  <a:txBody>
                    <a:bodyPr/>
                    <a:lstStyle/>
                    <a:p>
                      <a:pPr algn="ctr" fontAlgn="b"/>
                      <a:r>
                        <a:rPr lang="es-MX" sz="1100" b="0" i="0" u="none" strike="noStrike">
                          <a:solidFill>
                            <a:srgbClr val="000000"/>
                          </a:solidFill>
                          <a:latin typeface="Calibri"/>
                        </a:rPr>
                        <a:t>380</a:t>
                      </a:r>
                    </a:p>
                  </a:txBody>
                  <a:tcPr marL="9525" marR="9525" marT="9525" marB="0" vert="vert270" anchor="ctr"/>
                </a:tc>
                <a:tc>
                  <a:txBody>
                    <a:bodyPr/>
                    <a:lstStyle/>
                    <a:p>
                      <a:pPr algn="ctr" fontAlgn="b"/>
                      <a:r>
                        <a:rPr lang="es-MX" sz="1100" b="0" i="0" u="none" strike="noStrike">
                          <a:solidFill>
                            <a:srgbClr val="000000"/>
                          </a:solidFill>
                          <a:latin typeface="Calibri"/>
                        </a:rPr>
                        <a:t>360</a:t>
                      </a:r>
                    </a:p>
                  </a:txBody>
                  <a:tcPr marL="9525" marR="9525" marT="9525" marB="0" vert="vert270" anchor="ctr"/>
                </a:tc>
                <a:tc>
                  <a:txBody>
                    <a:bodyPr/>
                    <a:lstStyle/>
                    <a:p>
                      <a:pPr algn="ctr" fontAlgn="b"/>
                      <a:r>
                        <a:rPr lang="es-MX" sz="1100" b="0" i="0" u="none" strike="noStrike">
                          <a:solidFill>
                            <a:srgbClr val="000000"/>
                          </a:solidFill>
                          <a:latin typeface="Calibri"/>
                        </a:rPr>
                        <a:t>340</a:t>
                      </a:r>
                    </a:p>
                  </a:txBody>
                  <a:tcPr marL="9525" marR="9525" marT="9525" marB="0" vert="vert270" anchor="ctr"/>
                </a:tc>
                <a:tc>
                  <a:txBody>
                    <a:bodyPr/>
                    <a:lstStyle/>
                    <a:p>
                      <a:pPr algn="ctr" fontAlgn="b"/>
                      <a:r>
                        <a:rPr lang="es-MX" sz="1100" b="0" i="0" u="none" strike="noStrike" dirty="0">
                          <a:solidFill>
                            <a:srgbClr val="000000"/>
                          </a:solidFill>
                          <a:latin typeface="Calibri"/>
                        </a:rPr>
                        <a:t>…</a:t>
                      </a:r>
                    </a:p>
                  </a:txBody>
                  <a:tcPr marL="9525" marR="9525" marT="9525" marB="0" vert="vert270" anchor="ctr"/>
                </a:tc>
                <a:extLst>
                  <a:ext uri="{0D108BD9-81ED-4DB2-BD59-A6C34878D82A}">
                    <a16:rowId xmlns:a16="http://schemas.microsoft.com/office/drawing/2014/main" val="10000"/>
                  </a:ext>
                </a:extLst>
              </a:tr>
              <a:tr h="785818">
                <a:tc>
                  <a:txBody>
                    <a:bodyPr/>
                    <a:lstStyle/>
                    <a:p>
                      <a:pPr algn="ctr"/>
                      <a:r>
                        <a:rPr lang="es-MX" sz="1200" dirty="0"/>
                        <a:t>ISRAEL</a:t>
                      </a:r>
                    </a:p>
                  </a:txBody>
                  <a:tcPr vert="vert270" anchor="ctr"/>
                </a:tc>
                <a:tc gridSpan="2">
                  <a:txBody>
                    <a:bodyPr/>
                    <a:lstStyle/>
                    <a:p>
                      <a:pPr algn="ctr"/>
                      <a:r>
                        <a:rPr lang="es-MX" sz="1100" kern="1200" dirty="0" err="1">
                          <a:solidFill>
                            <a:schemeClr val="dk1"/>
                          </a:solidFill>
                          <a:latin typeface="+mn-lt"/>
                          <a:ea typeface="+mn-ea"/>
                          <a:cs typeface="+mn-cs"/>
                        </a:rPr>
                        <a:t>Jeroboam</a:t>
                      </a:r>
                      <a:r>
                        <a:rPr lang="es-MX" sz="1100" kern="1200" dirty="0">
                          <a:solidFill>
                            <a:schemeClr val="dk1"/>
                          </a:solidFill>
                          <a:latin typeface="+mn-lt"/>
                          <a:ea typeface="+mn-ea"/>
                          <a:cs typeface="+mn-cs"/>
                        </a:rPr>
                        <a:t> II</a:t>
                      </a:r>
                      <a:endParaRPr lang="es-MX" sz="900" dirty="0"/>
                    </a:p>
                  </a:txBody>
                  <a:tcPr vert="vert270" anchor="ctr"/>
                </a:tc>
                <a:tc hMerge="1">
                  <a:txBody>
                    <a:bodyPr/>
                    <a:lstStyle/>
                    <a:p>
                      <a:endParaRPr lang="es-MX" sz="1200" dirty="0"/>
                    </a:p>
                  </a:txBody>
                  <a:tcPr vert="vert270"/>
                </a:tc>
                <a:tc gridSpan="7">
                  <a:txBody>
                    <a:bodyPr/>
                    <a:lstStyle/>
                    <a:p>
                      <a:pPr algn="ctr"/>
                      <a:r>
                        <a:rPr lang="es-MX" sz="1600" b="1" dirty="0"/>
                        <a:t>DOMINIO ASIRIO</a:t>
                      </a:r>
                    </a:p>
                  </a:txBody>
                  <a:tcPr anchor="ctr">
                    <a:solidFill>
                      <a:schemeClr val="accent3">
                        <a:lumMod val="60000"/>
                        <a:lumOff val="40000"/>
                      </a:schemeClr>
                    </a:solidFill>
                  </a:tcPr>
                </a:tc>
                <a:tc hMerge="1">
                  <a:txBody>
                    <a:bodyPr/>
                    <a:lstStyle/>
                    <a:p>
                      <a:endParaRPr lang="es-MX" sz="900" dirty="0"/>
                    </a:p>
                  </a:txBody>
                  <a:tcPr vert="vert270"/>
                </a:tc>
                <a:tc hMerge="1">
                  <a:txBody>
                    <a:bodyPr/>
                    <a:lstStyle/>
                    <a:p>
                      <a:endParaRPr lang="es-MX" sz="900" dirty="0"/>
                    </a:p>
                  </a:txBody>
                  <a:tcPr vert="vert270"/>
                </a:tc>
                <a:tc hMerge="1">
                  <a:txBody>
                    <a:bodyPr/>
                    <a:lstStyle/>
                    <a:p>
                      <a:endParaRPr lang="es-MX" sz="1200"/>
                    </a:p>
                  </a:txBody>
                  <a:tcPr vert="vert270"/>
                </a:tc>
                <a:tc hMerge="1">
                  <a:txBody>
                    <a:bodyPr/>
                    <a:lstStyle/>
                    <a:p>
                      <a:endParaRPr lang="es-MX" sz="1200"/>
                    </a:p>
                  </a:txBody>
                  <a:tcPr vert="vert270"/>
                </a:tc>
                <a:tc hMerge="1">
                  <a:txBody>
                    <a:bodyPr/>
                    <a:lstStyle/>
                    <a:p>
                      <a:endParaRPr lang="es-MX" sz="1200"/>
                    </a:p>
                  </a:txBody>
                  <a:tcPr vert="vert270"/>
                </a:tc>
                <a:tc hMerge="1">
                  <a:txBody>
                    <a:bodyPr/>
                    <a:lstStyle/>
                    <a:p>
                      <a:endParaRPr lang="es-MX" sz="1200" dirty="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dirty="0"/>
                    </a:p>
                  </a:txBody>
                  <a:tcPr vert="vert270"/>
                </a:tc>
                <a:tc>
                  <a:txBody>
                    <a:bodyPr/>
                    <a:lstStyle/>
                    <a:p>
                      <a:endParaRPr lang="es-MX" sz="1200"/>
                    </a:p>
                  </a:txBody>
                  <a:tcPr vert="vert270"/>
                </a:tc>
                <a:tc>
                  <a:txBody>
                    <a:bodyPr/>
                    <a:lstStyle/>
                    <a:p>
                      <a:endParaRPr lang="es-MX" sz="1200" dirty="0"/>
                    </a:p>
                  </a:txBody>
                  <a:tcPr vert="vert270"/>
                </a:tc>
                <a:tc>
                  <a:txBody>
                    <a:bodyPr/>
                    <a:lstStyle/>
                    <a:p>
                      <a:endParaRPr lang="es-MX" sz="1200"/>
                    </a:p>
                  </a:txBody>
                  <a:tcPr vert="vert270"/>
                </a:tc>
                <a:tc>
                  <a:txBody>
                    <a:bodyPr/>
                    <a:lstStyle/>
                    <a:p>
                      <a:endParaRPr lang="es-MX" sz="1200" dirty="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a:p>
                  </a:txBody>
                  <a:tcPr vert="vert270"/>
                </a:tc>
                <a:tc>
                  <a:txBody>
                    <a:bodyPr/>
                    <a:lstStyle/>
                    <a:p>
                      <a:endParaRPr lang="es-MX" sz="1200" dirty="0"/>
                    </a:p>
                  </a:txBody>
                  <a:tcPr vert="vert270"/>
                </a:tc>
                <a:extLst>
                  <a:ext uri="{0D108BD9-81ED-4DB2-BD59-A6C34878D82A}">
                    <a16:rowId xmlns:a16="http://schemas.microsoft.com/office/drawing/2014/main" val="10001"/>
                  </a:ext>
                </a:extLst>
              </a:tr>
              <a:tr h="728672">
                <a:tc>
                  <a:txBody>
                    <a:bodyPr/>
                    <a:lstStyle/>
                    <a:p>
                      <a:pPr algn="ctr"/>
                      <a:r>
                        <a:rPr lang="es-MX" sz="1200" dirty="0"/>
                        <a:t>JUDA</a:t>
                      </a:r>
                    </a:p>
                  </a:txBody>
                  <a:tcPr vert="vert270" anchor="ctr"/>
                </a:tc>
                <a:tc>
                  <a:txBody>
                    <a:bodyPr/>
                    <a:lstStyle/>
                    <a:p>
                      <a:pPr algn="ctr"/>
                      <a:r>
                        <a:rPr lang="es-MX" sz="1200" dirty="0" err="1"/>
                        <a:t>Ozías</a:t>
                      </a:r>
                      <a:endParaRPr lang="es-MX" sz="1200" dirty="0"/>
                    </a:p>
                  </a:txBody>
                  <a:tcPr vert="vert270"/>
                </a:tc>
                <a:tc>
                  <a:txBody>
                    <a:bodyPr/>
                    <a:lstStyle/>
                    <a:p>
                      <a:pPr algn="ctr"/>
                      <a:r>
                        <a:rPr lang="es-MX" sz="1200" dirty="0" err="1"/>
                        <a:t>Joatán</a:t>
                      </a:r>
                      <a:endParaRPr lang="es-MX" sz="1200" dirty="0"/>
                    </a:p>
                  </a:txBody>
                  <a:tcPr vert="vert270"/>
                </a:tc>
                <a:tc>
                  <a:txBody>
                    <a:bodyPr/>
                    <a:lstStyle/>
                    <a:p>
                      <a:pPr algn="ctr"/>
                      <a:r>
                        <a:rPr lang="es-MX" sz="1200" dirty="0" err="1"/>
                        <a:t>Ajaz</a:t>
                      </a:r>
                      <a:endParaRPr lang="es-MX" sz="1200" dirty="0"/>
                    </a:p>
                  </a:txBody>
                  <a:tcPr vert="vert270"/>
                </a:tc>
                <a:tc>
                  <a:txBody>
                    <a:bodyPr/>
                    <a:lstStyle/>
                    <a:p>
                      <a:pPr algn="ctr"/>
                      <a:r>
                        <a:rPr lang="es-MX" sz="1200" dirty="0"/>
                        <a:t>Ezequías</a:t>
                      </a:r>
                    </a:p>
                  </a:txBody>
                  <a:tcPr vert="vert270"/>
                </a:tc>
                <a:tc>
                  <a:txBody>
                    <a:bodyPr/>
                    <a:lstStyle/>
                    <a:p>
                      <a:pPr algn="ctr"/>
                      <a:r>
                        <a:rPr lang="es-MX" sz="1200" dirty="0"/>
                        <a:t>Manasés</a:t>
                      </a:r>
                    </a:p>
                  </a:txBody>
                  <a:tcPr vert="vert270"/>
                </a:tc>
                <a:tc>
                  <a:txBody>
                    <a:bodyPr/>
                    <a:lstStyle/>
                    <a:p>
                      <a:pPr algn="ctr"/>
                      <a:r>
                        <a:rPr lang="es-MX" sz="1200" dirty="0"/>
                        <a:t>Amón</a:t>
                      </a:r>
                    </a:p>
                  </a:txBody>
                  <a:tcPr vert="vert270"/>
                </a:tc>
                <a:tc>
                  <a:txBody>
                    <a:bodyPr/>
                    <a:lstStyle/>
                    <a:p>
                      <a:pPr algn="ctr"/>
                      <a:r>
                        <a:rPr lang="es-MX" sz="1200" dirty="0"/>
                        <a:t>Josías</a:t>
                      </a:r>
                    </a:p>
                  </a:txBody>
                  <a:tcPr vert="vert270"/>
                </a:tc>
                <a:tc>
                  <a:txBody>
                    <a:bodyPr/>
                    <a:lstStyle/>
                    <a:p>
                      <a:pPr algn="ctr"/>
                      <a:r>
                        <a:rPr lang="es-MX" sz="1200" dirty="0" err="1"/>
                        <a:t>Joacaz</a:t>
                      </a:r>
                      <a:endParaRPr lang="es-MX" sz="1200" dirty="0"/>
                    </a:p>
                  </a:txBody>
                  <a:tcPr vert="vert270"/>
                </a:tc>
                <a:tc>
                  <a:txBody>
                    <a:bodyPr/>
                    <a:lstStyle/>
                    <a:p>
                      <a:pPr algn="ctr"/>
                      <a:r>
                        <a:rPr lang="es-MX" sz="1200" dirty="0" err="1"/>
                        <a:t>Yoyaquim</a:t>
                      </a:r>
                      <a:endParaRPr lang="es-MX" sz="1200" dirty="0"/>
                    </a:p>
                  </a:txBody>
                  <a:tcPr vert="vert270"/>
                </a:tc>
                <a:tc>
                  <a:txBody>
                    <a:bodyPr/>
                    <a:lstStyle/>
                    <a:p>
                      <a:pPr algn="ctr"/>
                      <a:r>
                        <a:rPr lang="es-MX" sz="1200" dirty="0" err="1"/>
                        <a:t>Sedecías</a:t>
                      </a:r>
                      <a:endParaRPr lang="es-MX" sz="1200" dirty="0"/>
                    </a:p>
                  </a:txBody>
                  <a:tcPr vert="vert270">
                    <a:solidFill>
                      <a:schemeClr val="accent3">
                        <a:lumMod val="60000"/>
                        <a:lumOff val="40000"/>
                      </a:schemeClr>
                    </a:solidFill>
                  </a:tcPr>
                </a:tc>
                <a:tc gridSpan="2">
                  <a:txBody>
                    <a:bodyPr/>
                    <a:lstStyle/>
                    <a:p>
                      <a:pPr algn="ctr"/>
                      <a:r>
                        <a:rPr lang="es-MX" sz="1400" b="1" dirty="0"/>
                        <a:t>EXILIO</a:t>
                      </a:r>
                      <a:r>
                        <a:rPr lang="es-MX" sz="1400" b="1" baseline="0" dirty="0"/>
                        <a:t> BABI</a:t>
                      </a:r>
                    </a:p>
                    <a:p>
                      <a:pPr algn="ctr"/>
                      <a:r>
                        <a:rPr lang="es-MX" sz="1400" b="1" baseline="0" dirty="0"/>
                        <a:t>LONIA</a:t>
                      </a:r>
                      <a:endParaRPr lang="es-MX" sz="1400" b="1" dirty="0"/>
                    </a:p>
                  </a:txBody>
                  <a:tcPr anchor="ctr">
                    <a:solidFill>
                      <a:schemeClr val="accent3">
                        <a:lumMod val="60000"/>
                        <a:lumOff val="40000"/>
                      </a:schemeClr>
                    </a:solidFill>
                  </a:tcPr>
                </a:tc>
                <a:tc hMerge="1">
                  <a:txBody>
                    <a:bodyPr/>
                    <a:lstStyle/>
                    <a:p>
                      <a:pPr algn="ctr"/>
                      <a:endParaRPr lang="es-MX" sz="1200" dirty="0"/>
                    </a:p>
                  </a:txBody>
                  <a:tcPr anchor="ctr">
                    <a:solidFill>
                      <a:schemeClr val="accent3">
                        <a:lumMod val="60000"/>
                        <a:lumOff val="40000"/>
                      </a:schemeClr>
                    </a:solidFill>
                  </a:tcPr>
                </a:tc>
                <a:tc>
                  <a:txBody>
                    <a:bodyPr/>
                    <a:lstStyle/>
                    <a:p>
                      <a:pPr algn="ctr"/>
                      <a:r>
                        <a:rPr lang="es-MX" sz="1200" dirty="0" err="1"/>
                        <a:t>Zorobabel</a:t>
                      </a:r>
                      <a:endParaRPr lang="es-MX" sz="1200" dirty="0"/>
                    </a:p>
                  </a:txBody>
                  <a:tcPr vert="vert270" anchor="ctr">
                    <a:solidFill>
                      <a:schemeClr val="accent6">
                        <a:lumMod val="40000"/>
                        <a:lumOff val="60000"/>
                      </a:schemeClr>
                    </a:solidFill>
                  </a:tcPr>
                </a:tc>
                <a:tc gridSpan="9">
                  <a:txBody>
                    <a:bodyPr/>
                    <a:lstStyle/>
                    <a:p>
                      <a:pPr algn="ctr"/>
                      <a:r>
                        <a:rPr lang="es-MX" sz="1600" b="1" dirty="0"/>
                        <a:t>DOMINIO PERSA</a:t>
                      </a:r>
                    </a:p>
                  </a:txBody>
                  <a:tcPr anchor="ctr">
                    <a:solidFill>
                      <a:schemeClr val="accent6">
                        <a:lumMod val="40000"/>
                        <a:lumOff val="60000"/>
                      </a:schemeClr>
                    </a:solidFill>
                  </a:tcPr>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hMerge="1">
                  <a:txBody>
                    <a:bodyPr/>
                    <a:lstStyle/>
                    <a:p>
                      <a:pPr algn="ctr"/>
                      <a:endParaRPr lang="es-MX" sz="1200" dirty="0"/>
                    </a:p>
                  </a:txBody>
                  <a:tcPr vert="vert270"/>
                </a:tc>
                <a:tc>
                  <a:txBody>
                    <a:bodyPr/>
                    <a:lstStyle/>
                    <a:p>
                      <a:pPr algn="ctr"/>
                      <a:r>
                        <a:rPr lang="es-MX" sz="1200" dirty="0"/>
                        <a:t>…</a:t>
                      </a:r>
                    </a:p>
                  </a:txBody>
                  <a:tcPr vert="vert270"/>
                </a:tc>
                <a:extLst>
                  <a:ext uri="{0D108BD9-81ED-4DB2-BD59-A6C34878D82A}">
                    <a16:rowId xmlns:a16="http://schemas.microsoft.com/office/drawing/2014/main" val="10002"/>
                  </a:ext>
                </a:extLst>
              </a:tr>
            </a:tbl>
          </a:graphicData>
        </a:graphic>
      </p:graphicFrame>
      <p:graphicFrame>
        <p:nvGraphicFramePr>
          <p:cNvPr id="48" name="47 Diagrama"/>
          <p:cNvGraphicFramePr/>
          <p:nvPr>
            <p:extLst>
              <p:ext uri="{D42A27DB-BD31-4B8C-83A1-F6EECF244321}">
                <p14:modId xmlns:p14="http://schemas.microsoft.com/office/powerpoint/2010/main" val="3412472455"/>
              </p:ext>
            </p:extLst>
          </p:nvPr>
        </p:nvGraphicFramePr>
        <p:xfrm>
          <a:off x="2238349" y="3638437"/>
          <a:ext cx="774571" cy="3693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49" name="48 Diagrama"/>
          <p:cNvGraphicFramePr/>
          <p:nvPr>
            <p:extLst>
              <p:ext uri="{D42A27DB-BD31-4B8C-83A1-F6EECF244321}">
                <p14:modId xmlns:p14="http://schemas.microsoft.com/office/powerpoint/2010/main" val="4264134558"/>
              </p:ext>
            </p:extLst>
          </p:nvPr>
        </p:nvGraphicFramePr>
        <p:xfrm>
          <a:off x="2381225" y="4007769"/>
          <a:ext cx="774571" cy="36933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50" name="49 Diagrama"/>
          <p:cNvGraphicFramePr/>
          <p:nvPr>
            <p:extLst>
              <p:ext uri="{D42A27DB-BD31-4B8C-83A1-F6EECF244321}">
                <p14:modId xmlns:p14="http://schemas.microsoft.com/office/powerpoint/2010/main" val="1914504897"/>
              </p:ext>
            </p:extLst>
          </p:nvPr>
        </p:nvGraphicFramePr>
        <p:xfrm>
          <a:off x="3106852" y="4436397"/>
          <a:ext cx="774571" cy="36933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51" name="50 Diagrama"/>
          <p:cNvGraphicFramePr/>
          <p:nvPr>
            <p:extLst>
              <p:ext uri="{D42A27DB-BD31-4B8C-83A1-F6EECF244321}">
                <p14:modId xmlns:p14="http://schemas.microsoft.com/office/powerpoint/2010/main" val="1643566931"/>
              </p:ext>
            </p:extLst>
          </p:nvPr>
        </p:nvGraphicFramePr>
        <p:xfrm>
          <a:off x="2952729" y="3638437"/>
          <a:ext cx="774571" cy="369332"/>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52" name="51 Diagrama"/>
          <p:cNvGraphicFramePr/>
          <p:nvPr>
            <p:extLst>
              <p:ext uri="{D42A27DB-BD31-4B8C-83A1-F6EECF244321}">
                <p14:modId xmlns:p14="http://schemas.microsoft.com/office/powerpoint/2010/main" val="2114566029"/>
              </p:ext>
            </p:extLst>
          </p:nvPr>
        </p:nvGraphicFramePr>
        <p:xfrm>
          <a:off x="5738811" y="3650579"/>
          <a:ext cx="988885" cy="357190"/>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53" name="52 Diagrama"/>
          <p:cNvGraphicFramePr/>
          <p:nvPr>
            <p:extLst>
              <p:ext uri="{D42A27DB-BD31-4B8C-83A1-F6EECF244321}">
                <p14:modId xmlns:p14="http://schemas.microsoft.com/office/powerpoint/2010/main" val="2900097492"/>
              </p:ext>
            </p:extLst>
          </p:nvPr>
        </p:nvGraphicFramePr>
        <p:xfrm>
          <a:off x="6464438" y="3638437"/>
          <a:ext cx="988885" cy="369332"/>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54" name="53 Diagrama"/>
          <p:cNvGraphicFramePr/>
          <p:nvPr>
            <p:extLst>
              <p:ext uri="{D42A27DB-BD31-4B8C-83A1-F6EECF244321}">
                <p14:modId xmlns:p14="http://schemas.microsoft.com/office/powerpoint/2010/main" val="2807017098"/>
              </p:ext>
            </p:extLst>
          </p:nvPr>
        </p:nvGraphicFramePr>
        <p:xfrm>
          <a:off x="4667240" y="3579141"/>
          <a:ext cx="1071570" cy="369332"/>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graphicFrame>
        <p:nvGraphicFramePr>
          <p:cNvPr id="55" name="54 Diagrama"/>
          <p:cNvGraphicFramePr/>
          <p:nvPr>
            <p:extLst>
              <p:ext uri="{D42A27DB-BD31-4B8C-83A1-F6EECF244321}">
                <p14:modId xmlns:p14="http://schemas.microsoft.com/office/powerpoint/2010/main" val="1781979440"/>
              </p:ext>
            </p:extLst>
          </p:nvPr>
        </p:nvGraphicFramePr>
        <p:xfrm>
          <a:off x="5167306" y="4281379"/>
          <a:ext cx="928694" cy="369332"/>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graphicFrame>
        <p:nvGraphicFramePr>
          <p:cNvPr id="57" name="56 Diagrama"/>
          <p:cNvGraphicFramePr/>
          <p:nvPr>
            <p:extLst>
              <p:ext uri="{D42A27DB-BD31-4B8C-83A1-F6EECF244321}">
                <p14:modId xmlns:p14="http://schemas.microsoft.com/office/powerpoint/2010/main" val="304383449"/>
              </p:ext>
            </p:extLst>
          </p:nvPr>
        </p:nvGraphicFramePr>
        <p:xfrm>
          <a:off x="4381489" y="4007769"/>
          <a:ext cx="774571" cy="369332"/>
        </p:xfrm>
        <a:graphic>
          <a:graphicData uri="http://schemas.openxmlformats.org/drawingml/2006/diagram">
            <dgm:relIds xmlns:dgm="http://schemas.openxmlformats.org/drawingml/2006/diagram" xmlns:r="http://schemas.openxmlformats.org/officeDocument/2006/relationships" r:dm="rId48" r:lo="rId49" r:qs="rId50" r:cs="rId51"/>
          </a:graphicData>
        </a:graphic>
      </p:graphicFrame>
      <p:graphicFrame>
        <p:nvGraphicFramePr>
          <p:cNvPr id="58" name="57 Diagrama"/>
          <p:cNvGraphicFramePr/>
          <p:nvPr>
            <p:extLst>
              <p:ext uri="{D42A27DB-BD31-4B8C-83A1-F6EECF244321}">
                <p14:modId xmlns:p14="http://schemas.microsoft.com/office/powerpoint/2010/main" val="1744656276"/>
              </p:ext>
            </p:extLst>
          </p:nvPr>
        </p:nvGraphicFramePr>
        <p:xfrm>
          <a:off x="3219428" y="4007769"/>
          <a:ext cx="1090623" cy="369332"/>
        </p:xfrm>
        <a:graphic>
          <a:graphicData uri="http://schemas.openxmlformats.org/drawingml/2006/diagram">
            <dgm:relIds xmlns:dgm="http://schemas.openxmlformats.org/drawingml/2006/diagram" xmlns:r="http://schemas.openxmlformats.org/officeDocument/2006/relationships" r:dm="rId53" r:lo="rId54" r:qs="rId55" r:cs="rId56"/>
          </a:graphicData>
        </a:graphic>
      </p:graphicFrame>
      <p:graphicFrame>
        <p:nvGraphicFramePr>
          <p:cNvPr id="59" name="58 Diagrama"/>
          <p:cNvGraphicFramePr/>
          <p:nvPr>
            <p:extLst>
              <p:ext uri="{D42A27DB-BD31-4B8C-83A1-F6EECF244321}">
                <p14:modId xmlns:p14="http://schemas.microsoft.com/office/powerpoint/2010/main" val="4163174900"/>
              </p:ext>
            </p:extLst>
          </p:nvPr>
        </p:nvGraphicFramePr>
        <p:xfrm>
          <a:off x="4249860" y="4281379"/>
          <a:ext cx="917447" cy="369332"/>
        </p:xfrm>
        <a:graphic>
          <a:graphicData uri="http://schemas.openxmlformats.org/drawingml/2006/diagram">
            <dgm:relIds xmlns:dgm="http://schemas.openxmlformats.org/drawingml/2006/diagram" xmlns:r="http://schemas.openxmlformats.org/officeDocument/2006/relationships" r:dm="rId58" r:lo="rId59" r:qs="rId60" r:cs="rId61"/>
          </a:graphicData>
        </a:graphic>
      </p:graphicFrame>
      <p:graphicFrame>
        <p:nvGraphicFramePr>
          <p:cNvPr id="61" name="60 Diagrama"/>
          <p:cNvGraphicFramePr/>
          <p:nvPr>
            <p:extLst>
              <p:ext uri="{D42A27DB-BD31-4B8C-83A1-F6EECF244321}">
                <p14:modId xmlns:p14="http://schemas.microsoft.com/office/powerpoint/2010/main" val="3560318849"/>
              </p:ext>
            </p:extLst>
          </p:nvPr>
        </p:nvGraphicFramePr>
        <p:xfrm>
          <a:off x="6524628" y="4007769"/>
          <a:ext cx="642942" cy="369332"/>
        </p:xfrm>
        <a:graphic>
          <a:graphicData uri="http://schemas.openxmlformats.org/drawingml/2006/diagram">
            <dgm:relIds xmlns:dgm="http://schemas.openxmlformats.org/drawingml/2006/diagram" xmlns:r="http://schemas.openxmlformats.org/officeDocument/2006/relationships" r:dm="rId63" r:lo="rId64" r:qs="rId65" r:cs="rId66"/>
          </a:graphicData>
        </a:graphic>
      </p:graphicFrame>
      <p:graphicFrame>
        <p:nvGraphicFramePr>
          <p:cNvPr id="62" name="61 Diagrama"/>
          <p:cNvGraphicFramePr/>
          <p:nvPr>
            <p:extLst>
              <p:ext uri="{D42A27DB-BD31-4B8C-83A1-F6EECF244321}">
                <p14:modId xmlns:p14="http://schemas.microsoft.com/office/powerpoint/2010/main" val="4075504783"/>
              </p:ext>
            </p:extLst>
          </p:nvPr>
        </p:nvGraphicFramePr>
        <p:xfrm>
          <a:off x="6524628" y="4436397"/>
          <a:ext cx="857256" cy="369332"/>
        </p:xfrm>
        <a:graphic>
          <a:graphicData uri="http://schemas.openxmlformats.org/drawingml/2006/diagram">
            <dgm:relIds xmlns:dgm="http://schemas.openxmlformats.org/drawingml/2006/diagram" xmlns:r="http://schemas.openxmlformats.org/officeDocument/2006/relationships" r:dm="rId68" r:lo="rId69" r:qs="rId70" r:cs="rId71"/>
          </a:graphicData>
        </a:graphic>
      </p:graphicFrame>
      <p:graphicFrame>
        <p:nvGraphicFramePr>
          <p:cNvPr id="63" name="62 Diagrama"/>
          <p:cNvGraphicFramePr/>
          <p:nvPr>
            <p:extLst>
              <p:ext uri="{D42A27DB-BD31-4B8C-83A1-F6EECF244321}">
                <p14:modId xmlns:p14="http://schemas.microsoft.com/office/powerpoint/2010/main" val="845256648"/>
              </p:ext>
            </p:extLst>
          </p:nvPr>
        </p:nvGraphicFramePr>
        <p:xfrm>
          <a:off x="7536007" y="3866518"/>
          <a:ext cx="1672634" cy="1041272"/>
        </p:xfrm>
        <a:graphic>
          <a:graphicData uri="http://schemas.openxmlformats.org/drawingml/2006/diagram">
            <dgm:relIds xmlns:dgm="http://schemas.openxmlformats.org/drawingml/2006/diagram" xmlns:r="http://schemas.openxmlformats.org/officeDocument/2006/relationships" r:dm="rId73" r:lo="rId74" r:qs="rId75" r:cs="rId76"/>
          </a:graphicData>
        </a:graphic>
      </p:graphicFrame>
      <p:cxnSp>
        <p:nvCxnSpPr>
          <p:cNvPr id="45" name="24 Conector recto de flecha"/>
          <p:cNvCxnSpPr>
            <a:stCxn id="63" idx="0"/>
          </p:cNvCxnSpPr>
          <p:nvPr/>
        </p:nvCxnSpPr>
        <p:spPr>
          <a:xfrm flipV="1">
            <a:off x="8372324" y="1989111"/>
            <a:ext cx="5499" cy="18774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809721" y="166255"/>
            <a:ext cx="8946948" cy="584775"/>
          </a:xfrm>
          <a:prstGeom prst="rect">
            <a:avLst/>
          </a:prstGeom>
          <a:noFill/>
        </p:spPr>
        <p:txBody>
          <a:bodyPr wrap="square" rtlCol="0">
            <a:spAutoFit/>
          </a:bodyPr>
          <a:lstStyle/>
          <a:p>
            <a:pPr algn="ctr"/>
            <a:r>
              <a:rPr lang="es-SV" sz="3200" b="1" dirty="0"/>
              <a:t>400 AÑOS DE SILENCIO</a:t>
            </a:r>
          </a:p>
        </p:txBody>
      </p:sp>
      <p:grpSp>
        <p:nvGrpSpPr>
          <p:cNvPr id="7" name="Group 6"/>
          <p:cNvGrpSpPr/>
          <p:nvPr/>
        </p:nvGrpSpPr>
        <p:grpSpPr>
          <a:xfrm>
            <a:off x="7694141" y="5128745"/>
            <a:ext cx="4102443" cy="893467"/>
            <a:chOff x="7694141" y="5128745"/>
            <a:chExt cx="4102443" cy="893467"/>
          </a:xfrm>
        </p:grpSpPr>
        <p:sp>
          <p:nvSpPr>
            <p:cNvPr id="3" name="Right Brace 2"/>
            <p:cNvSpPr/>
            <p:nvPr/>
          </p:nvSpPr>
          <p:spPr>
            <a:xfrm rot="5400000">
              <a:off x="9478972" y="4022096"/>
              <a:ext cx="247136" cy="246043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SV"/>
            </a:p>
          </p:txBody>
        </p:sp>
        <p:sp>
          <p:nvSpPr>
            <p:cNvPr id="5" name="TextBox 4"/>
            <p:cNvSpPr txBox="1"/>
            <p:nvPr/>
          </p:nvSpPr>
          <p:spPr>
            <a:xfrm>
              <a:off x="7694141" y="5375881"/>
              <a:ext cx="4102443" cy="646331"/>
            </a:xfrm>
            <a:prstGeom prst="rect">
              <a:avLst/>
            </a:prstGeom>
            <a:noFill/>
            <a:ln>
              <a:solidFill>
                <a:schemeClr val="accent1"/>
              </a:solidFill>
            </a:ln>
          </p:spPr>
          <p:txBody>
            <a:bodyPr wrap="square" rtlCol="0">
              <a:spAutoFit/>
            </a:bodyPr>
            <a:lstStyle/>
            <a:p>
              <a:pPr algn="ctr"/>
              <a:r>
                <a:rPr lang="es-SV" dirty="0"/>
                <a:t>Desde Malaquías hasta Juan el Bautista hubieron 400 años de silencio</a:t>
              </a:r>
            </a:p>
          </p:txBody>
        </p:sp>
      </p:grpSp>
    </p:spTree>
    <p:extLst>
      <p:ext uri="{BB962C8B-B14F-4D97-AF65-F5344CB8AC3E}">
        <p14:creationId xmlns:p14="http://schemas.microsoft.com/office/powerpoint/2010/main" val="1558235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strVal val="#ppt_w+.3"/>
                                          </p:val>
                                        </p:tav>
                                        <p:tav tm="100000">
                                          <p:val>
                                            <p:strVal val="#ppt_w"/>
                                          </p:val>
                                        </p:tav>
                                      </p:tavLst>
                                    </p:anim>
                                    <p:anim calcmode="lin" valueType="num">
                                      <p:cBhvr>
                                        <p:cTn id="12" dur="1000" fill="hold"/>
                                        <p:tgtEl>
                                          <p:spTgt spid="6"/>
                                        </p:tgtEl>
                                        <p:attrNameLst>
                                          <p:attrName>ppt_h</p:attrName>
                                        </p:attrNameLst>
                                      </p:cBhvr>
                                      <p:tavLst>
                                        <p:tav tm="0">
                                          <p:val>
                                            <p:strVal val="#ppt_h"/>
                                          </p:val>
                                        </p:tav>
                                        <p:tav tm="100000">
                                          <p:val>
                                            <p:strVal val="#ppt_h"/>
                                          </p:val>
                                        </p:tav>
                                      </p:tavLst>
                                    </p:anim>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strVal val="#ppt_w*0.05"/>
                                          </p:val>
                                        </p:tav>
                                        <p:tav tm="100000">
                                          <p:val>
                                            <p:strVal val="#ppt_w"/>
                                          </p:val>
                                        </p:tav>
                                      </p:tavLst>
                                    </p:anim>
                                    <p:anim calcmode="lin" valueType="num">
                                      <p:cBhvr>
                                        <p:cTn id="19" dur="500" fill="hold"/>
                                        <p:tgtEl>
                                          <p:spTgt spid="48"/>
                                        </p:tgtEl>
                                        <p:attrNameLst>
                                          <p:attrName>ppt_h</p:attrName>
                                        </p:attrNameLst>
                                      </p:cBhvr>
                                      <p:tavLst>
                                        <p:tav tm="0">
                                          <p:val>
                                            <p:strVal val="#ppt_h"/>
                                          </p:val>
                                        </p:tav>
                                        <p:tav tm="100000">
                                          <p:val>
                                            <p:strVal val="#ppt_h"/>
                                          </p:val>
                                        </p:tav>
                                      </p:tavLst>
                                    </p:anim>
                                    <p:anim calcmode="lin" valueType="num">
                                      <p:cBhvr>
                                        <p:cTn id="20" dur="500" fill="hold"/>
                                        <p:tgtEl>
                                          <p:spTgt spid="48"/>
                                        </p:tgtEl>
                                        <p:attrNameLst>
                                          <p:attrName>ppt_x</p:attrName>
                                        </p:attrNameLst>
                                      </p:cBhvr>
                                      <p:tavLst>
                                        <p:tav tm="0">
                                          <p:val>
                                            <p:strVal val="#ppt_x-.2"/>
                                          </p:val>
                                        </p:tav>
                                        <p:tav tm="100000">
                                          <p:val>
                                            <p:strVal val="#ppt_x"/>
                                          </p:val>
                                        </p:tav>
                                      </p:tavLst>
                                    </p:anim>
                                    <p:anim calcmode="lin" valueType="num">
                                      <p:cBhvr>
                                        <p:cTn id="21" dur="500" fill="hold"/>
                                        <p:tgtEl>
                                          <p:spTgt spid="48"/>
                                        </p:tgtEl>
                                        <p:attrNameLst>
                                          <p:attrName>ppt_y</p:attrName>
                                        </p:attrNameLst>
                                      </p:cBhvr>
                                      <p:tavLst>
                                        <p:tav tm="0">
                                          <p:val>
                                            <p:strVal val="#ppt_y"/>
                                          </p:val>
                                        </p:tav>
                                        <p:tav tm="100000">
                                          <p:val>
                                            <p:strVal val="#ppt_y"/>
                                          </p:val>
                                        </p:tav>
                                      </p:tavLst>
                                    </p:anim>
                                    <p:animEffect transition="in" filter="fad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strVal val="#ppt_w*0.05"/>
                                          </p:val>
                                        </p:tav>
                                        <p:tav tm="100000">
                                          <p:val>
                                            <p:strVal val="#ppt_w"/>
                                          </p:val>
                                        </p:tav>
                                      </p:tavLst>
                                    </p:anim>
                                    <p:anim calcmode="lin" valueType="num">
                                      <p:cBhvr>
                                        <p:cTn id="28" dur="500" fill="hold"/>
                                        <p:tgtEl>
                                          <p:spTgt spid="49"/>
                                        </p:tgtEl>
                                        <p:attrNameLst>
                                          <p:attrName>ppt_h</p:attrName>
                                        </p:attrNameLst>
                                      </p:cBhvr>
                                      <p:tavLst>
                                        <p:tav tm="0">
                                          <p:val>
                                            <p:strVal val="#ppt_h"/>
                                          </p:val>
                                        </p:tav>
                                        <p:tav tm="100000">
                                          <p:val>
                                            <p:strVal val="#ppt_h"/>
                                          </p:val>
                                        </p:tav>
                                      </p:tavLst>
                                    </p:anim>
                                    <p:anim calcmode="lin" valueType="num">
                                      <p:cBhvr>
                                        <p:cTn id="29" dur="500" fill="hold"/>
                                        <p:tgtEl>
                                          <p:spTgt spid="49"/>
                                        </p:tgtEl>
                                        <p:attrNameLst>
                                          <p:attrName>ppt_x</p:attrName>
                                        </p:attrNameLst>
                                      </p:cBhvr>
                                      <p:tavLst>
                                        <p:tav tm="0">
                                          <p:val>
                                            <p:strVal val="#ppt_x-.2"/>
                                          </p:val>
                                        </p:tav>
                                        <p:tav tm="100000">
                                          <p:val>
                                            <p:strVal val="#ppt_x"/>
                                          </p:val>
                                        </p:tav>
                                      </p:tavLst>
                                    </p:anim>
                                    <p:anim calcmode="lin" valueType="num">
                                      <p:cBhvr>
                                        <p:cTn id="30" dur="500" fill="hold"/>
                                        <p:tgtEl>
                                          <p:spTgt spid="49"/>
                                        </p:tgtEl>
                                        <p:attrNameLst>
                                          <p:attrName>ppt_y</p:attrName>
                                        </p:attrNameLst>
                                      </p:cBhvr>
                                      <p:tavLst>
                                        <p:tav tm="0">
                                          <p:val>
                                            <p:strVal val="#ppt_y"/>
                                          </p:val>
                                        </p:tav>
                                        <p:tav tm="100000">
                                          <p:val>
                                            <p:strVal val="#ppt_y"/>
                                          </p:val>
                                        </p:tav>
                                      </p:tavLst>
                                    </p:anim>
                                    <p:animEffect transition="in" filter="fade">
                                      <p:cBhvr>
                                        <p:cTn id="31" dur="500"/>
                                        <p:tgtEl>
                                          <p:spTgt spid="49"/>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grpId="0" nodeType="click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strVal val="#ppt_w*0.05"/>
                                          </p:val>
                                        </p:tav>
                                        <p:tav tm="100000">
                                          <p:val>
                                            <p:strVal val="#ppt_w"/>
                                          </p:val>
                                        </p:tav>
                                      </p:tavLst>
                                    </p:anim>
                                    <p:anim calcmode="lin" valueType="num">
                                      <p:cBhvr>
                                        <p:cTn id="37" dur="500" fill="hold"/>
                                        <p:tgtEl>
                                          <p:spTgt spid="50"/>
                                        </p:tgtEl>
                                        <p:attrNameLst>
                                          <p:attrName>ppt_h</p:attrName>
                                        </p:attrNameLst>
                                      </p:cBhvr>
                                      <p:tavLst>
                                        <p:tav tm="0">
                                          <p:val>
                                            <p:strVal val="#ppt_h"/>
                                          </p:val>
                                        </p:tav>
                                        <p:tav tm="100000">
                                          <p:val>
                                            <p:strVal val="#ppt_h"/>
                                          </p:val>
                                        </p:tav>
                                      </p:tavLst>
                                    </p:anim>
                                    <p:anim calcmode="lin" valueType="num">
                                      <p:cBhvr>
                                        <p:cTn id="38" dur="500" fill="hold"/>
                                        <p:tgtEl>
                                          <p:spTgt spid="50"/>
                                        </p:tgtEl>
                                        <p:attrNameLst>
                                          <p:attrName>ppt_x</p:attrName>
                                        </p:attrNameLst>
                                      </p:cBhvr>
                                      <p:tavLst>
                                        <p:tav tm="0">
                                          <p:val>
                                            <p:strVal val="#ppt_x-.2"/>
                                          </p:val>
                                        </p:tav>
                                        <p:tav tm="100000">
                                          <p:val>
                                            <p:strVal val="#ppt_x"/>
                                          </p:val>
                                        </p:tav>
                                      </p:tavLst>
                                    </p:anim>
                                    <p:anim calcmode="lin" valueType="num">
                                      <p:cBhvr>
                                        <p:cTn id="39" dur="500" fill="hold"/>
                                        <p:tgtEl>
                                          <p:spTgt spid="50"/>
                                        </p:tgtEl>
                                        <p:attrNameLst>
                                          <p:attrName>ppt_y</p:attrName>
                                        </p:attrNameLst>
                                      </p:cBhvr>
                                      <p:tavLst>
                                        <p:tav tm="0">
                                          <p:val>
                                            <p:strVal val="#ppt_y"/>
                                          </p:val>
                                        </p:tav>
                                        <p:tav tm="100000">
                                          <p:val>
                                            <p:strVal val="#ppt_y"/>
                                          </p:val>
                                        </p:tav>
                                      </p:tavLst>
                                    </p:anim>
                                    <p:animEffect transition="in" filter="fad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grpId="0" nodeType="click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p:cTn id="45" dur="500" fill="hold"/>
                                        <p:tgtEl>
                                          <p:spTgt spid="51"/>
                                        </p:tgtEl>
                                        <p:attrNameLst>
                                          <p:attrName>ppt_w</p:attrName>
                                        </p:attrNameLst>
                                      </p:cBhvr>
                                      <p:tavLst>
                                        <p:tav tm="0">
                                          <p:val>
                                            <p:strVal val="#ppt_w*0.05"/>
                                          </p:val>
                                        </p:tav>
                                        <p:tav tm="100000">
                                          <p:val>
                                            <p:strVal val="#ppt_w"/>
                                          </p:val>
                                        </p:tav>
                                      </p:tavLst>
                                    </p:anim>
                                    <p:anim calcmode="lin" valueType="num">
                                      <p:cBhvr>
                                        <p:cTn id="46" dur="500" fill="hold"/>
                                        <p:tgtEl>
                                          <p:spTgt spid="51"/>
                                        </p:tgtEl>
                                        <p:attrNameLst>
                                          <p:attrName>ppt_h</p:attrName>
                                        </p:attrNameLst>
                                      </p:cBhvr>
                                      <p:tavLst>
                                        <p:tav tm="0">
                                          <p:val>
                                            <p:strVal val="#ppt_h"/>
                                          </p:val>
                                        </p:tav>
                                        <p:tav tm="100000">
                                          <p:val>
                                            <p:strVal val="#ppt_h"/>
                                          </p:val>
                                        </p:tav>
                                      </p:tavLst>
                                    </p:anim>
                                    <p:anim calcmode="lin" valueType="num">
                                      <p:cBhvr>
                                        <p:cTn id="47" dur="500" fill="hold"/>
                                        <p:tgtEl>
                                          <p:spTgt spid="51"/>
                                        </p:tgtEl>
                                        <p:attrNameLst>
                                          <p:attrName>ppt_x</p:attrName>
                                        </p:attrNameLst>
                                      </p:cBhvr>
                                      <p:tavLst>
                                        <p:tav tm="0">
                                          <p:val>
                                            <p:strVal val="#ppt_x-.2"/>
                                          </p:val>
                                        </p:tav>
                                        <p:tav tm="100000">
                                          <p:val>
                                            <p:strVal val="#ppt_x"/>
                                          </p:val>
                                        </p:tav>
                                      </p:tavLst>
                                    </p:anim>
                                    <p:anim calcmode="lin" valueType="num">
                                      <p:cBhvr>
                                        <p:cTn id="48" dur="500" fill="hold"/>
                                        <p:tgtEl>
                                          <p:spTgt spid="51"/>
                                        </p:tgtEl>
                                        <p:attrNameLst>
                                          <p:attrName>ppt_y</p:attrName>
                                        </p:attrNameLst>
                                      </p:cBhvr>
                                      <p:tavLst>
                                        <p:tav tm="0">
                                          <p:val>
                                            <p:strVal val="#ppt_y"/>
                                          </p:val>
                                        </p:tav>
                                        <p:tav tm="100000">
                                          <p:val>
                                            <p:strVal val="#ppt_y"/>
                                          </p:val>
                                        </p:tav>
                                      </p:tavLst>
                                    </p:anim>
                                    <p:animEffect transition="in" filter="fade">
                                      <p:cBhvr>
                                        <p:cTn id="49" dur="500"/>
                                        <p:tgtEl>
                                          <p:spTgt spid="51"/>
                                        </p:tgtEl>
                                      </p:cBhvr>
                                    </p:animEffect>
                                  </p:childTnLst>
                                </p:cTn>
                              </p:par>
                            </p:childTnLst>
                          </p:cTn>
                        </p:par>
                      </p:childTnLst>
                    </p:cTn>
                  </p:par>
                  <p:par>
                    <p:cTn id="50" fill="hold">
                      <p:stCondLst>
                        <p:cond delay="indefinite"/>
                      </p:stCondLst>
                      <p:childTnLst>
                        <p:par>
                          <p:cTn id="51" fill="hold">
                            <p:stCondLst>
                              <p:cond delay="0"/>
                            </p:stCondLst>
                            <p:childTnLst>
                              <p:par>
                                <p:cTn id="52" presetID="54" presetClass="entr" presetSubtype="0" accel="100000" fill="hold" grpId="0" nodeType="click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ppt_w*0.05"/>
                                          </p:val>
                                        </p:tav>
                                        <p:tav tm="100000">
                                          <p:val>
                                            <p:strVal val="#ppt_w"/>
                                          </p:val>
                                        </p:tav>
                                      </p:tavLst>
                                    </p:anim>
                                    <p:anim calcmode="lin" valueType="num">
                                      <p:cBhvr>
                                        <p:cTn id="55" dur="500" fill="hold"/>
                                        <p:tgtEl>
                                          <p:spTgt spid="52"/>
                                        </p:tgtEl>
                                        <p:attrNameLst>
                                          <p:attrName>ppt_h</p:attrName>
                                        </p:attrNameLst>
                                      </p:cBhvr>
                                      <p:tavLst>
                                        <p:tav tm="0">
                                          <p:val>
                                            <p:strVal val="#ppt_h"/>
                                          </p:val>
                                        </p:tav>
                                        <p:tav tm="100000">
                                          <p:val>
                                            <p:strVal val="#ppt_h"/>
                                          </p:val>
                                        </p:tav>
                                      </p:tavLst>
                                    </p:anim>
                                    <p:anim calcmode="lin" valueType="num">
                                      <p:cBhvr>
                                        <p:cTn id="56" dur="500" fill="hold"/>
                                        <p:tgtEl>
                                          <p:spTgt spid="52"/>
                                        </p:tgtEl>
                                        <p:attrNameLst>
                                          <p:attrName>ppt_x</p:attrName>
                                        </p:attrNameLst>
                                      </p:cBhvr>
                                      <p:tavLst>
                                        <p:tav tm="0">
                                          <p:val>
                                            <p:strVal val="#ppt_x-.2"/>
                                          </p:val>
                                        </p:tav>
                                        <p:tav tm="100000">
                                          <p:val>
                                            <p:strVal val="#ppt_x"/>
                                          </p:val>
                                        </p:tav>
                                      </p:tavLst>
                                    </p:anim>
                                    <p:anim calcmode="lin" valueType="num">
                                      <p:cBhvr>
                                        <p:cTn id="57" dur="500" fill="hold"/>
                                        <p:tgtEl>
                                          <p:spTgt spid="52"/>
                                        </p:tgtEl>
                                        <p:attrNameLst>
                                          <p:attrName>ppt_y</p:attrName>
                                        </p:attrNameLst>
                                      </p:cBhvr>
                                      <p:tavLst>
                                        <p:tav tm="0">
                                          <p:val>
                                            <p:strVal val="#ppt_y"/>
                                          </p:val>
                                        </p:tav>
                                        <p:tav tm="100000">
                                          <p:val>
                                            <p:strVal val="#ppt_y"/>
                                          </p:val>
                                        </p:tav>
                                      </p:tavLst>
                                    </p:anim>
                                    <p:animEffect transition="in" filter="fade">
                                      <p:cBhvr>
                                        <p:cTn id="58" dur="500"/>
                                        <p:tgtEl>
                                          <p:spTgt spid="52"/>
                                        </p:tgtEl>
                                      </p:cBhvr>
                                    </p:animEffect>
                                  </p:childTnLst>
                                </p:cTn>
                              </p:par>
                            </p:childTnLst>
                          </p:cTn>
                        </p:par>
                      </p:childTnLst>
                    </p:cTn>
                  </p:par>
                  <p:par>
                    <p:cTn id="59" fill="hold">
                      <p:stCondLst>
                        <p:cond delay="indefinite"/>
                      </p:stCondLst>
                      <p:childTnLst>
                        <p:par>
                          <p:cTn id="60" fill="hold">
                            <p:stCondLst>
                              <p:cond delay="0"/>
                            </p:stCondLst>
                            <p:childTnLst>
                              <p:par>
                                <p:cTn id="61" presetID="54" presetClass="entr" presetSubtype="0" accel="100000" fill="hold" grpId="0" nodeType="click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strVal val="#ppt_w*0.05"/>
                                          </p:val>
                                        </p:tav>
                                        <p:tav tm="100000">
                                          <p:val>
                                            <p:strVal val="#ppt_w"/>
                                          </p:val>
                                        </p:tav>
                                      </p:tavLst>
                                    </p:anim>
                                    <p:anim calcmode="lin" valueType="num">
                                      <p:cBhvr>
                                        <p:cTn id="64" dur="500" fill="hold"/>
                                        <p:tgtEl>
                                          <p:spTgt spid="53"/>
                                        </p:tgtEl>
                                        <p:attrNameLst>
                                          <p:attrName>ppt_h</p:attrName>
                                        </p:attrNameLst>
                                      </p:cBhvr>
                                      <p:tavLst>
                                        <p:tav tm="0">
                                          <p:val>
                                            <p:strVal val="#ppt_h"/>
                                          </p:val>
                                        </p:tav>
                                        <p:tav tm="100000">
                                          <p:val>
                                            <p:strVal val="#ppt_h"/>
                                          </p:val>
                                        </p:tav>
                                      </p:tavLst>
                                    </p:anim>
                                    <p:anim calcmode="lin" valueType="num">
                                      <p:cBhvr>
                                        <p:cTn id="65" dur="500" fill="hold"/>
                                        <p:tgtEl>
                                          <p:spTgt spid="53"/>
                                        </p:tgtEl>
                                        <p:attrNameLst>
                                          <p:attrName>ppt_x</p:attrName>
                                        </p:attrNameLst>
                                      </p:cBhvr>
                                      <p:tavLst>
                                        <p:tav tm="0">
                                          <p:val>
                                            <p:strVal val="#ppt_x-.2"/>
                                          </p:val>
                                        </p:tav>
                                        <p:tav tm="100000">
                                          <p:val>
                                            <p:strVal val="#ppt_x"/>
                                          </p:val>
                                        </p:tav>
                                      </p:tavLst>
                                    </p:anim>
                                    <p:anim calcmode="lin" valueType="num">
                                      <p:cBhvr>
                                        <p:cTn id="66" dur="500" fill="hold"/>
                                        <p:tgtEl>
                                          <p:spTgt spid="53"/>
                                        </p:tgtEl>
                                        <p:attrNameLst>
                                          <p:attrName>ppt_y</p:attrName>
                                        </p:attrNameLst>
                                      </p:cBhvr>
                                      <p:tavLst>
                                        <p:tav tm="0">
                                          <p:val>
                                            <p:strVal val="#ppt_y"/>
                                          </p:val>
                                        </p:tav>
                                        <p:tav tm="100000">
                                          <p:val>
                                            <p:strVal val="#ppt_y"/>
                                          </p:val>
                                        </p:tav>
                                      </p:tavLst>
                                    </p:anim>
                                    <p:animEffect transition="in" filter="fade">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54" presetClass="entr" presetSubtype="0" accel="100000" fill="hold" grpId="0" nodeType="click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p:cTn id="72" dur="500" fill="hold"/>
                                        <p:tgtEl>
                                          <p:spTgt spid="54"/>
                                        </p:tgtEl>
                                        <p:attrNameLst>
                                          <p:attrName>ppt_w</p:attrName>
                                        </p:attrNameLst>
                                      </p:cBhvr>
                                      <p:tavLst>
                                        <p:tav tm="0">
                                          <p:val>
                                            <p:strVal val="#ppt_w*0.05"/>
                                          </p:val>
                                        </p:tav>
                                        <p:tav tm="100000">
                                          <p:val>
                                            <p:strVal val="#ppt_w"/>
                                          </p:val>
                                        </p:tav>
                                      </p:tavLst>
                                    </p:anim>
                                    <p:anim calcmode="lin" valueType="num">
                                      <p:cBhvr>
                                        <p:cTn id="73" dur="500" fill="hold"/>
                                        <p:tgtEl>
                                          <p:spTgt spid="54"/>
                                        </p:tgtEl>
                                        <p:attrNameLst>
                                          <p:attrName>ppt_h</p:attrName>
                                        </p:attrNameLst>
                                      </p:cBhvr>
                                      <p:tavLst>
                                        <p:tav tm="0">
                                          <p:val>
                                            <p:strVal val="#ppt_h"/>
                                          </p:val>
                                        </p:tav>
                                        <p:tav tm="100000">
                                          <p:val>
                                            <p:strVal val="#ppt_h"/>
                                          </p:val>
                                        </p:tav>
                                      </p:tavLst>
                                    </p:anim>
                                    <p:anim calcmode="lin" valueType="num">
                                      <p:cBhvr>
                                        <p:cTn id="74" dur="500" fill="hold"/>
                                        <p:tgtEl>
                                          <p:spTgt spid="54"/>
                                        </p:tgtEl>
                                        <p:attrNameLst>
                                          <p:attrName>ppt_x</p:attrName>
                                        </p:attrNameLst>
                                      </p:cBhvr>
                                      <p:tavLst>
                                        <p:tav tm="0">
                                          <p:val>
                                            <p:strVal val="#ppt_x-.2"/>
                                          </p:val>
                                        </p:tav>
                                        <p:tav tm="100000">
                                          <p:val>
                                            <p:strVal val="#ppt_x"/>
                                          </p:val>
                                        </p:tav>
                                      </p:tavLst>
                                    </p:anim>
                                    <p:anim calcmode="lin" valueType="num">
                                      <p:cBhvr>
                                        <p:cTn id="75" dur="500" fill="hold"/>
                                        <p:tgtEl>
                                          <p:spTgt spid="54"/>
                                        </p:tgtEl>
                                        <p:attrNameLst>
                                          <p:attrName>ppt_y</p:attrName>
                                        </p:attrNameLst>
                                      </p:cBhvr>
                                      <p:tavLst>
                                        <p:tav tm="0">
                                          <p:val>
                                            <p:strVal val="#ppt_y"/>
                                          </p:val>
                                        </p:tav>
                                        <p:tav tm="100000">
                                          <p:val>
                                            <p:strVal val="#ppt_y"/>
                                          </p:val>
                                        </p:tav>
                                      </p:tavLst>
                                    </p:anim>
                                    <p:animEffect transition="in" filter="fade">
                                      <p:cBhvr>
                                        <p:cTn id="76" dur="500"/>
                                        <p:tgtEl>
                                          <p:spTgt spid="54"/>
                                        </p:tgtEl>
                                      </p:cBhvr>
                                    </p:animEffect>
                                  </p:childTnLst>
                                </p:cTn>
                              </p:par>
                            </p:childTnLst>
                          </p:cTn>
                        </p:par>
                      </p:childTnLst>
                    </p:cTn>
                  </p:par>
                  <p:par>
                    <p:cTn id="77" fill="hold">
                      <p:stCondLst>
                        <p:cond delay="indefinite"/>
                      </p:stCondLst>
                      <p:childTnLst>
                        <p:par>
                          <p:cTn id="78" fill="hold">
                            <p:stCondLst>
                              <p:cond delay="0"/>
                            </p:stCondLst>
                            <p:childTnLst>
                              <p:par>
                                <p:cTn id="79" presetID="54" presetClass="entr" presetSubtype="0" accel="100000" fill="hold" grpId="0" nodeType="click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strVal val="#ppt_w*0.05"/>
                                          </p:val>
                                        </p:tav>
                                        <p:tav tm="100000">
                                          <p:val>
                                            <p:strVal val="#ppt_w"/>
                                          </p:val>
                                        </p:tav>
                                      </p:tavLst>
                                    </p:anim>
                                    <p:anim calcmode="lin" valueType="num">
                                      <p:cBhvr>
                                        <p:cTn id="82" dur="500" fill="hold"/>
                                        <p:tgtEl>
                                          <p:spTgt spid="55"/>
                                        </p:tgtEl>
                                        <p:attrNameLst>
                                          <p:attrName>ppt_h</p:attrName>
                                        </p:attrNameLst>
                                      </p:cBhvr>
                                      <p:tavLst>
                                        <p:tav tm="0">
                                          <p:val>
                                            <p:strVal val="#ppt_h"/>
                                          </p:val>
                                        </p:tav>
                                        <p:tav tm="100000">
                                          <p:val>
                                            <p:strVal val="#ppt_h"/>
                                          </p:val>
                                        </p:tav>
                                      </p:tavLst>
                                    </p:anim>
                                    <p:anim calcmode="lin" valueType="num">
                                      <p:cBhvr>
                                        <p:cTn id="83" dur="500" fill="hold"/>
                                        <p:tgtEl>
                                          <p:spTgt spid="55"/>
                                        </p:tgtEl>
                                        <p:attrNameLst>
                                          <p:attrName>ppt_x</p:attrName>
                                        </p:attrNameLst>
                                      </p:cBhvr>
                                      <p:tavLst>
                                        <p:tav tm="0">
                                          <p:val>
                                            <p:strVal val="#ppt_x-.2"/>
                                          </p:val>
                                        </p:tav>
                                        <p:tav tm="100000">
                                          <p:val>
                                            <p:strVal val="#ppt_x"/>
                                          </p:val>
                                        </p:tav>
                                      </p:tavLst>
                                    </p:anim>
                                    <p:anim calcmode="lin" valueType="num">
                                      <p:cBhvr>
                                        <p:cTn id="84" dur="500" fill="hold"/>
                                        <p:tgtEl>
                                          <p:spTgt spid="55"/>
                                        </p:tgtEl>
                                        <p:attrNameLst>
                                          <p:attrName>ppt_y</p:attrName>
                                        </p:attrNameLst>
                                      </p:cBhvr>
                                      <p:tavLst>
                                        <p:tav tm="0">
                                          <p:val>
                                            <p:strVal val="#ppt_y"/>
                                          </p:val>
                                        </p:tav>
                                        <p:tav tm="100000">
                                          <p:val>
                                            <p:strVal val="#ppt_y"/>
                                          </p:val>
                                        </p:tav>
                                      </p:tavLst>
                                    </p:anim>
                                    <p:animEffect transition="in" filter="fade">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54" presetClass="entr" presetSubtype="0" accel="100000" fill="hold" grpId="0" nodeType="clickEffect">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cBhvr>
                                        <p:cTn id="90" dur="500" fill="hold"/>
                                        <p:tgtEl>
                                          <p:spTgt spid="57"/>
                                        </p:tgtEl>
                                        <p:attrNameLst>
                                          <p:attrName>ppt_w</p:attrName>
                                        </p:attrNameLst>
                                      </p:cBhvr>
                                      <p:tavLst>
                                        <p:tav tm="0">
                                          <p:val>
                                            <p:strVal val="#ppt_w*0.05"/>
                                          </p:val>
                                        </p:tav>
                                        <p:tav tm="100000">
                                          <p:val>
                                            <p:strVal val="#ppt_w"/>
                                          </p:val>
                                        </p:tav>
                                      </p:tavLst>
                                    </p:anim>
                                    <p:anim calcmode="lin" valueType="num">
                                      <p:cBhvr>
                                        <p:cTn id="91" dur="500" fill="hold"/>
                                        <p:tgtEl>
                                          <p:spTgt spid="57"/>
                                        </p:tgtEl>
                                        <p:attrNameLst>
                                          <p:attrName>ppt_h</p:attrName>
                                        </p:attrNameLst>
                                      </p:cBhvr>
                                      <p:tavLst>
                                        <p:tav tm="0">
                                          <p:val>
                                            <p:strVal val="#ppt_h"/>
                                          </p:val>
                                        </p:tav>
                                        <p:tav tm="100000">
                                          <p:val>
                                            <p:strVal val="#ppt_h"/>
                                          </p:val>
                                        </p:tav>
                                      </p:tavLst>
                                    </p:anim>
                                    <p:anim calcmode="lin" valueType="num">
                                      <p:cBhvr>
                                        <p:cTn id="92" dur="500" fill="hold"/>
                                        <p:tgtEl>
                                          <p:spTgt spid="57"/>
                                        </p:tgtEl>
                                        <p:attrNameLst>
                                          <p:attrName>ppt_x</p:attrName>
                                        </p:attrNameLst>
                                      </p:cBhvr>
                                      <p:tavLst>
                                        <p:tav tm="0">
                                          <p:val>
                                            <p:strVal val="#ppt_x-.2"/>
                                          </p:val>
                                        </p:tav>
                                        <p:tav tm="100000">
                                          <p:val>
                                            <p:strVal val="#ppt_x"/>
                                          </p:val>
                                        </p:tav>
                                      </p:tavLst>
                                    </p:anim>
                                    <p:anim calcmode="lin" valueType="num">
                                      <p:cBhvr>
                                        <p:cTn id="93" dur="500" fill="hold"/>
                                        <p:tgtEl>
                                          <p:spTgt spid="57"/>
                                        </p:tgtEl>
                                        <p:attrNameLst>
                                          <p:attrName>ppt_y</p:attrName>
                                        </p:attrNameLst>
                                      </p:cBhvr>
                                      <p:tavLst>
                                        <p:tav tm="0">
                                          <p:val>
                                            <p:strVal val="#ppt_y"/>
                                          </p:val>
                                        </p:tav>
                                        <p:tav tm="100000">
                                          <p:val>
                                            <p:strVal val="#ppt_y"/>
                                          </p:val>
                                        </p:tav>
                                      </p:tavLst>
                                    </p:anim>
                                    <p:animEffect transition="in" filter="fade">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54" presetClass="entr" presetSubtype="0" accel="100000" fill="hold" grpId="0" nodeType="clickEffect">
                                  <p:stCondLst>
                                    <p:cond delay="0"/>
                                  </p:stCondLst>
                                  <p:childTnLst>
                                    <p:set>
                                      <p:cBhvr>
                                        <p:cTn id="98" dur="1" fill="hold">
                                          <p:stCondLst>
                                            <p:cond delay="0"/>
                                          </p:stCondLst>
                                        </p:cTn>
                                        <p:tgtEl>
                                          <p:spTgt spid="58"/>
                                        </p:tgtEl>
                                        <p:attrNameLst>
                                          <p:attrName>style.visibility</p:attrName>
                                        </p:attrNameLst>
                                      </p:cBhvr>
                                      <p:to>
                                        <p:strVal val="visible"/>
                                      </p:to>
                                    </p:set>
                                    <p:anim calcmode="lin" valueType="num">
                                      <p:cBhvr>
                                        <p:cTn id="99" dur="500" fill="hold"/>
                                        <p:tgtEl>
                                          <p:spTgt spid="58"/>
                                        </p:tgtEl>
                                        <p:attrNameLst>
                                          <p:attrName>ppt_w</p:attrName>
                                        </p:attrNameLst>
                                      </p:cBhvr>
                                      <p:tavLst>
                                        <p:tav tm="0">
                                          <p:val>
                                            <p:strVal val="#ppt_w*0.05"/>
                                          </p:val>
                                        </p:tav>
                                        <p:tav tm="100000">
                                          <p:val>
                                            <p:strVal val="#ppt_w"/>
                                          </p:val>
                                        </p:tav>
                                      </p:tavLst>
                                    </p:anim>
                                    <p:anim calcmode="lin" valueType="num">
                                      <p:cBhvr>
                                        <p:cTn id="100" dur="500" fill="hold"/>
                                        <p:tgtEl>
                                          <p:spTgt spid="58"/>
                                        </p:tgtEl>
                                        <p:attrNameLst>
                                          <p:attrName>ppt_h</p:attrName>
                                        </p:attrNameLst>
                                      </p:cBhvr>
                                      <p:tavLst>
                                        <p:tav tm="0">
                                          <p:val>
                                            <p:strVal val="#ppt_h"/>
                                          </p:val>
                                        </p:tav>
                                        <p:tav tm="100000">
                                          <p:val>
                                            <p:strVal val="#ppt_h"/>
                                          </p:val>
                                        </p:tav>
                                      </p:tavLst>
                                    </p:anim>
                                    <p:anim calcmode="lin" valueType="num">
                                      <p:cBhvr>
                                        <p:cTn id="101" dur="500" fill="hold"/>
                                        <p:tgtEl>
                                          <p:spTgt spid="58"/>
                                        </p:tgtEl>
                                        <p:attrNameLst>
                                          <p:attrName>ppt_x</p:attrName>
                                        </p:attrNameLst>
                                      </p:cBhvr>
                                      <p:tavLst>
                                        <p:tav tm="0">
                                          <p:val>
                                            <p:strVal val="#ppt_x-.2"/>
                                          </p:val>
                                        </p:tav>
                                        <p:tav tm="100000">
                                          <p:val>
                                            <p:strVal val="#ppt_x"/>
                                          </p:val>
                                        </p:tav>
                                      </p:tavLst>
                                    </p:anim>
                                    <p:anim calcmode="lin" valueType="num">
                                      <p:cBhvr>
                                        <p:cTn id="102" dur="500" fill="hold"/>
                                        <p:tgtEl>
                                          <p:spTgt spid="58"/>
                                        </p:tgtEl>
                                        <p:attrNameLst>
                                          <p:attrName>ppt_y</p:attrName>
                                        </p:attrNameLst>
                                      </p:cBhvr>
                                      <p:tavLst>
                                        <p:tav tm="0">
                                          <p:val>
                                            <p:strVal val="#ppt_y"/>
                                          </p:val>
                                        </p:tav>
                                        <p:tav tm="100000">
                                          <p:val>
                                            <p:strVal val="#ppt_y"/>
                                          </p:val>
                                        </p:tav>
                                      </p:tavLst>
                                    </p:anim>
                                    <p:animEffect transition="in" filter="fade">
                                      <p:cBhvr>
                                        <p:cTn id="103" dur="500"/>
                                        <p:tgtEl>
                                          <p:spTgt spid="58"/>
                                        </p:tgtEl>
                                      </p:cBhvr>
                                    </p:animEffect>
                                  </p:childTnLst>
                                </p:cTn>
                              </p:par>
                            </p:childTnLst>
                          </p:cTn>
                        </p:par>
                      </p:childTnLst>
                    </p:cTn>
                  </p:par>
                  <p:par>
                    <p:cTn id="104" fill="hold">
                      <p:stCondLst>
                        <p:cond delay="indefinite"/>
                      </p:stCondLst>
                      <p:childTnLst>
                        <p:par>
                          <p:cTn id="105" fill="hold">
                            <p:stCondLst>
                              <p:cond delay="0"/>
                            </p:stCondLst>
                            <p:childTnLst>
                              <p:par>
                                <p:cTn id="106" presetID="54" presetClass="entr" presetSubtype="0" accel="100000" fill="hold" grpId="0" nodeType="click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p:cTn id="108" dur="500" fill="hold"/>
                                        <p:tgtEl>
                                          <p:spTgt spid="59"/>
                                        </p:tgtEl>
                                        <p:attrNameLst>
                                          <p:attrName>ppt_w</p:attrName>
                                        </p:attrNameLst>
                                      </p:cBhvr>
                                      <p:tavLst>
                                        <p:tav tm="0">
                                          <p:val>
                                            <p:strVal val="#ppt_w*0.05"/>
                                          </p:val>
                                        </p:tav>
                                        <p:tav tm="100000">
                                          <p:val>
                                            <p:strVal val="#ppt_w"/>
                                          </p:val>
                                        </p:tav>
                                      </p:tavLst>
                                    </p:anim>
                                    <p:anim calcmode="lin" valueType="num">
                                      <p:cBhvr>
                                        <p:cTn id="109" dur="500" fill="hold"/>
                                        <p:tgtEl>
                                          <p:spTgt spid="59"/>
                                        </p:tgtEl>
                                        <p:attrNameLst>
                                          <p:attrName>ppt_h</p:attrName>
                                        </p:attrNameLst>
                                      </p:cBhvr>
                                      <p:tavLst>
                                        <p:tav tm="0">
                                          <p:val>
                                            <p:strVal val="#ppt_h"/>
                                          </p:val>
                                        </p:tav>
                                        <p:tav tm="100000">
                                          <p:val>
                                            <p:strVal val="#ppt_h"/>
                                          </p:val>
                                        </p:tav>
                                      </p:tavLst>
                                    </p:anim>
                                    <p:anim calcmode="lin" valueType="num">
                                      <p:cBhvr>
                                        <p:cTn id="110" dur="500" fill="hold"/>
                                        <p:tgtEl>
                                          <p:spTgt spid="59"/>
                                        </p:tgtEl>
                                        <p:attrNameLst>
                                          <p:attrName>ppt_x</p:attrName>
                                        </p:attrNameLst>
                                      </p:cBhvr>
                                      <p:tavLst>
                                        <p:tav tm="0">
                                          <p:val>
                                            <p:strVal val="#ppt_x-.2"/>
                                          </p:val>
                                        </p:tav>
                                        <p:tav tm="100000">
                                          <p:val>
                                            <p:strVal val="#ppt_x"/>
                                          </p:val>
                                        </p:tav>
                                      </p:tavLst>
                                    </p:anim>
                                    <p:anim calcmode="lin" valueType="num">
                                      <p:cBhvr>
                                        <p:cTn id="111" dur="500" fill="hold"/>
                                        <p:tgtEl>
                                          <p:spTgt spid="59"/>
                                        </p:tgtEl>
                                        <p:attrNameLst>
                                          <p:attrName>ppt_y</p:attrName>
                                        </p:attrNameLst>
                                      </p:cBhvr>
                                      <p:tavLst>
                                        <p:tav tm="0">
                                          <p:val>
                                            <p:strVal val="#ppt_y"/>
                                          </p:val>
                                        </p:tav>
                                        <p:tav tm="100000">
                                          <p:val>
                                            <p:strVal val="#ppt_y"/>
                                          </p:val>
                                        </p:tav>
                                      </p:tavLst>
                                    </p:anim>
                                    <p:animEffect transition="in" filter="fade">
                                      <p:cBhvr>
                                        <p:cTn id="112" dur="500"/>
                                        <p:tgtEl>
                                          <p:spTgt spid="59"/>
                                        </p:tgtEl>
                                      </p:cBhvr>
                                    </p:animEffect>
                                  </p:childTnLst>
                                </p:cTn>
                              </p:par>
                            </p:childTnLst>
                          </p:cTn>
                        </p:par>
                      </p:childTnLst>
                    </p:cTn>
                  </p:par>
                  <p:par>
                    <p:cTn id="113" fill="hold">
                      <p:stCondLst>
                        <p:cond delay="indefinite"/>
                      </p:stCondLst>
                      <p:childTnLst>
                        <p:par>
                          <p:cTn id="114" fill="hold">
                            <p:stCondLst>
                              <p:cond delay="0"/>
                            </p:stCondLst>
                            <p:childTnLst>
                              <p:par>
                                <p:cTn id="115" presetID="54" presetClass="entr" presetSubtype="0" accel="100000" fill="hold" grpId="0" nodeType="clickEffect">
                                  <p:stCondLst>
                                    <p:cond delay="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500" fill="hold"/>
                                        <p:tgtEl>
                                          <p:spTgt spid="60"/>
                                        </p:tgtEl>
                                        <p:attrNameLst>
                                          <p:attrName>ppt_w</p:attrName>
                                        </p:attrNameLst>
                                      </p:cBhvr>
                                      <p:tavLst>
                                        <p:tav tm="0">
                                          <p:val>
                                            <p:strVal val="#ppt_w*0.05"/>
                                          </p:val>
                                        </p:tav>
                                        <p:tav tm="100000">
                                          <p:val>
                                            <p:strVal val="#ppt_w"/>
                                          </p:val>
                                        </p:tav>
                                      </p:tavLst>
                                    </p:anim>
                                    <p:anim calcmode="lin" valueType="num">
                                      <p:cBhvr>
                                        <p:cTn id="118" dur="500" fill="hold"/>
                                        <p:tgtEl>
                                          <p:spTgt spid="60"/>
                                        </p:tgtEl>
                                        <p:attrNameLst>
                                          <p:attrName>ppt_h</p:attrName>
                                        </p:attrNameLst>
                                      </p:cBhvr>
                                      <p:tavLst>
                                        <p:tav tm="0">
                                          <p:val>
                                            <p:strVal val="#ppt_h"/>
                                          </p:val>
                                        </p:tav>
                                        <p:tav tm="100000">
                                          <p:val>
                                            <p:strVal val="#ppt_h"/>
                                          </p:val>
                                        </p:tav>
                                      </p:tavLst>
                                    </p:anim>
                                    <p:anim calcmode="lin" valueType="num">
                                      <p:cBhvr>
                                        <p:cTn id="119" dur="500" fill="hold"/>
                                        <p:tgtEl>
                                          <p:spTgt spid="60"/>
                                        </p:tgtEl>
                                        <p:attrNameLst>
                                          <p:attrName>ppt_x</p:attrName>
                                        </p:attrNameLst>
                                      </p:cBhvr>
                                      <p:tavLst>
                                        <p:tav tm="0">
                                          <p:val>
                                            <p:strVal val="#ppt_x-.2"/>
                                          </p:val>
                                        </p:tav>
                                        <p:tav tm="100000">
                                          <p:val>
                                            <p:strVal val="#ppt_x"/>
                                          </p:val>
                                        </p:tav>
                                      </p:tavLst>
                                    </p:anim>
                                    <p:anim calcmode="lin" valueType="num">
                                      <p:cBhvr>
                                        <p:cTn id="120" dur="500" fill="hold"/>
                                        <p:tgtEl>
                                          <p:spTgt spid="60"/>
                                        </p:tgtEl>
                                        <p:attrNameLst>
                                          <p:attrName>ppt_y</p:attrName>
                                        </p:attrNameLst>
                                      </p:cBhvr>
                                      <p:tavLst>
                                        <p:tav tm="0">
                                          <p:val>
                                            <p:strVal val="#ppt_y"/>
                                          </p:val>
                                        </p:tav>
                                        <p:tav tm="100000">
                                          <p:val>
                                            <p:strVal val="#ppt_y"/>
                                          </p:val>
                                        </p:tav>
                                      </p:tavLst>
                                    </p:anim>
                                    <p:animEffect transition="in" filter="fade">
                                      <p:cBhvr>
                                        <p:cTn id="121" dur="500"/>
                                        <p:tgtEl>
                                          <p:spTgt spid="60"/>
                                        </p:tgtEl>
                                      </p:cBhvr>
                                    </p:animEffect>
                                  </p:childTnLst>
                                </p:cTn>
                              </p:par>
                            </p:childTnLst>
                          </p:cTn>
                        </p:par>
                      </p:childTnLst>
                    </p:cTn>
                  </p:par>
                  <p:par>
                    <p:cTn id="122" fill="hold">
                      <p:stCondLst>
                        <p:cond delay="indefinite"/>
                      </p:stCondLst>
                      <p:childTnLst>
                        <p:par>
                          <p:cTn id="123" fill="hold">
                            <p:stCondLst>
                              <p:cond delay="0"/>
                            </p:stCondLst>
                            <p:childTnLst>
                              <p:par>
                                <p:cTn id="124" presetID="54" presetClass="entr" presetSubtype="0" accel="100000" fill="hold" grpId="0" nodeType="click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500" fill="hold"/>
                                        <p:tgtEl>
                                          <p:spTgt spid="61"/>
                                        </p:tgtEl>
                                        <p:attrNameLst>
                                          <p:attrName>ppt_w</p:attrName>
                                        </p:attrNameLst>
                                      </p:cBhvr>
                                      <p:tavLst>
                                        <p:tav tm="0">
                                          <p:val>
                                            <p:strVal val="#ppt_w*0.05"/>
                                          </p:val>
                                        </p:tav>
                                        <p:tav tm="100000">
                                          <p:val>
                                            <p:strVal val="#ppt_w"/>
                                          </p:val>
                                        </p:tav>
                                      </p:tavLst>
                                    </p:anim>
                                    <p:anim calcmode="lin" valueType="num">
                                      <p:cBhvr>
                                        <p:cTn id="127" dur="500" fill="hold"/>
                                        <p:tgtEl>
                                          <p:spTgt spid="61"/>
                                        </p:tgtEl>
                                        <p:attrNameLst>
                                          <p:attrName>ppt_h</p:attrName>
                                        </p:attrNameLst>
                                      </p:cBhvr>
                                      <p:tavLst>
                                        <p:tav tm="0">
                                          <p:val>
                                            <p:strVal val="#ppt_h"/>
                                          </p:val>
                                        </p:tav>
                                        <p:tav tm="100000">
                                          <p:val>
                                            <p:strVal val="#ppt_h"/>
                                          </p:val>
                                        </p:tav>
                                      </p:tavLst>
                                    </p:anim>
                                    <p:anim calcmode="lin" valueType="num">
                                      <p:cBhvr>
                                        <p:cTn id="128" dur="500" fill="hold"/>
                                        <p:tgtEl>
                                          <p:spTgt spid="61"/>
                                        </p:tgtEl>
                                        <p:attrNameLst>
                                          <p:attrName>ppt_x</p:attrName>
                                        </p:attrNameLst>
                                      </p:cBhvr>
                                      <p:tavLst>
                                        <p:tav tm="0">
                                          <p:val>
                                            <p:strVal val="#ppt_x-.2"/>
                                          </p:val>
                                        </p:tav>
                                        <p:tav tm="100000">
                                          <p:val>
                                            <p:strVal val="#ppt_x"/>
                                          </p:val>
                                        </p:tav>
                                      </p:tavLst>
                                    </p:anim>
                                    <p:anim calcmode="lin" valueType="num">
                                      <p:cBhvr>
                                        <p:cTn id="129" dur="500" fill="hold"/>
                                        <p:tgtEl>
                                          <p:spTgt spid="61"/>
                                        </p:tgtEl>
                                        <p:attrNameLst>
                                          <p:attrName>ppt_y</p:attrName>
                                        </p:attrNameLst>
                                      </p:cBhvr>
                                      <p:tavLst>
                                        <p:tav tm="0">
                                          <p:val>
                                            <p:strVal val="#ppt_y"/>
                                          </p:val>
                                        </p:tav>
                                        <p:tav tm="100000">
                                          <p:val>
                                            <p:strVal val="#ppt_y"/>
                                          </p:val>
                                        </p:tav>
                                      </p:tavLst>
                                    </p:anim>
                                    <p:animEffect transition="in" filter="fade">
                                      <p:cBhvr>
                                        <p:cTn id="130" dur="500"/>
                                        <p:tgtEl>
                                          <p:spTgt spid="61"/>
                                        </p:tgtEl>
                                      </p:cBhvr>
                                    </p:animEffect>
                                  </p:childTnLst>
                                </p:cTn>
                              </p:par>
                            </p:childTnLst>
                          </p:cTn>
                        </p:par>
                      </p:childTnLst>
                    </p:cTn>
                  </p:par>
                  <p:par>
                    <p:cTn id="131" fill="hold">
                      <p:stCondLst>
                        <p:cond delay="indefinite"/>
                      </p:stCondLst>
                      <p:childTnLst>
                        <p:par>
                          <p:cTn id="132" fill="hold">
                            <p:stCondLst>
                              <p:cond delay="0"/>
                            </p:stCondLst>
                            <p:childTnLst>
                              <p:par>
                                <p:cTn id="133" presetID="54" presetClass="entr" presetSubtype="0" accel="100000" fill="hold" grpId="0" nodeType="clickEffect">
                                  <p:stCondLst>
                                    <p:cond delay="0"/>
                                  </p:stCondLst>
                                  <p:childTnLst>
                                    <p:set>
                                      <p:cBhvr>
                                        <p:cTn id="134" dur="1" fill="hold">
                                          <p:stCondLst>
                                            <p:cond delay="0"/>
                                          </p:stCondLst>
                                        </p:cTn>
                                        <p:tgtEl>
                                          <p:spTgt spid="62"/>
                                        </p:tgtEl>
                                        <p:attrNameLst>
                                          <p:attrName>style.visibility</p:attrName>
                                        </p:attrNameLst>
                                      </p:cBhvr>
                                      <p:to>
                                        <p:strVal val="visible"/>
                                      </p:to>
                                    </p:set>
                                    <p:anim calcmode="lin" valueType="num">
                                      <p:cBhvr>
                                        <p:cTn id="135" dur="500" fill="hold"/>
                                        <p:tgtEl>
                                          <p:spTgt spid="62"/>
                                        </p:tgtEl>
                                        <p:attrNameLst>
                                          <p:attrName>ppt_w</p:attrName>
                                        </p:attrNameLst>
                                      </p:cBhvr>
                                      <p:tavLst>
                                        <p:tav tm="0">
                                          <p:val>
                                            <p:strVal val="#ppt_w*0.05"/>
                                          </p:val>
                                        </p:tav>
                                        <p:tav tm="100000">
                                          <p:val>
                                            <p:strVal val="#ppt_w"/>
                                          </p:val>
                                        </p:tav>
                                      </p:tavLst>
                                    </p:anim>
                                    <p:anim calcmode="lin" valueType="num">
                                      <p:cBhvr>
                                        <p:cTn id="136" dur="500" fill="hold"/>
                                        <p:tgtEl>
                                          <p:spTgt spid="62"/>
                                        </p:tgtEl>
                                        <p:attrNameLst>
                                          <p:attrName>ppt_h</p:attrName>
                                        </p:attrNameLst>
                                      </p:cBhvr>
                                      <p:tavLst>
                                        <p:tav tm="0">
                                          <p:val>
                                            <p:strVal val="#ppt_h"/>
                                          </p:val>
                                        </p:tav>
                                        <p:tav tm="100000">
                                          <p:val>
                                            <p:strVal val="#ppt_h"/>
                                          </p:val>
                                        </p:tav>
                                      </p:tavLst>
                                    </p:anim>
                                    <p:anim calcmode="lin" valueType="num">
                                      <p:cBhvr>
                                        <p:cTn id="137" dur="500" fill="hold"/>
                                        <p:tgtEl>
                                          <p:spTgt spid="62"/>
                                        </p:tgtEl>
                                        <p:attrNameLst>
                                          <p:attrName>ppt_x</p:attrName>
                                        </p:attrNameLst>
                                      </p:cBhvr>
                                      <p:tavLst>
                                        <p:tav tm="0">
                                          <p:val>
                                            <p:strVal val="#ppt_x-.2"/>
                                          </p:val>
                                        </p:tav>
                                        <p:tav tm="100000">
                                          <p:val>
                                            <p:strVal val="#ppt_x"/>
                                          </p:val>
                                        </p:tav>
                                      </p:tavLst>
                                    </p:anim>
                                    <p:anim calcmode="lin" valueType="num">
                                      <p:cBhvr>
                                        <p:cTn id="138" dur="500" fill="hold"/>
                                        <p:tgtEl>
                                          <p:spTgt spid="62"/>
                                        </p:tgtEl>
                                        <p:attrNameLst>
                                          <p:attrName>ppt_y</p:attrName>
                                        </p:attrNameLst>
                                      </p:cBhvr>
                                      <p:tavLst>
                                        <p:tav tm="0">
                                          <p:val>
                                            <p:strVal val="#ppt_y"/>
                                          </p:val>
                                        </p:tav>
                                        <p:tav tm="100000">
                                          <p:val>
                                            <p:strVal val="#ppt_y"/>
                                          </p:val>
                                        </p:tav>
                                      </p:tavLst>
                                    </p:anim>
                                    <p:animEffect transition="in" filter="fade">
                                      <p:cBhvr>
                                        <p:cTn id="139" dur="500"/>
                                        <p:tgtEl>
                                          <p:spTgt spid="62"/>
                                        </p:tgtEl>
                                      </p:cBhvr>
                                    </p:animEffect>
                                  </p:childTnLst>
                                </p:cTn>
                              </p:par>
                            </p:childTnLst>
                          </p:cTn>
                        </p:par>
                      </p:childTnLst>
                    </p:cTn>
                  </p:par>
                  <p:par>
                    <p:cTn id="140" fill="hold">
                      <p:stCondLst>
                        <p:cond delay="indefinite"/>
                      </p:stCondLst>
                      <p:childTnLst>
                        <p:par>
                          <p:cTn id="141" fill="hold">
                            <p:stCondLst>
                              <p:cond delay="0"/>
                            </p:stCondLst>
                            <p:childTnLst>
                              <p:par>
                                <p:cTn id="142" presetID="54" presetClass="entr" presetSubtype="0" accel="100000" fill="hold" grpId="0" nodeType="clickEffect">
                                  <p:stCondLst>
                                    <p:cond delay="0"/>
                                  </p:stCondLst>
                                  <p:childTnLst>
                                    <p:set>
                                      <p:cBhvr>
                                        <p:cTn id="143" dur="1" fill="hold">
                                          <p:stCondLst>
                                            <p:cond delay="0"/>
                                          </p:stCondLst>
                                        </p:cTn>
                                        <p:tgtEl>
                                          <p:spTgt spid="63"/>
                                        </p:tgtEl>
                                        <p:attrNameLst>
                                          <p:attrName>style.visibility</p:attrName>
                                        </p:attrNameLst>
                                      </p:cBhvr>
                                      <p:to>
                                        <p:strVal val="visible"/>
                                      </p:to>
                                    </p:set>
                                    <p:anim calcmode="lin" valueType="num">
                                      <p:cBhvr>
                                        <p:cTn id="144" dur="500" fill="hold"/>
                                        <p:tgtEl>
                                          <p:spTgt spid="63"/>
                                        </p:tgtEl>
                                        <p:attrNameLst>
                                          <p:attrName>ppt_w</p:attrName>
                                        </p:attrNameLst>
                                      </p:cBhvr>
                                      <p:tavLst>
                                        <p:tav tm="0">
                                          <p:val>
                                            <p:strVal val="#ppt_w*0.05"/>
                                          </p:val>
                                        </p:tav>
                                        <p:tav tm="100000">
                                          <p:val>
                                            <p:strVal val="#ppt_w"/>
                                          </p:val>
                                        </p:tav>
                                      </p:tavLst>
                                    </p:anim>
                                    <p:anim calcmode="lin" valueType="num">
                                      <p:cBhvr>
                                        <p:cTn id="145" dur="500" fill="hold"/>
                                        <p:tgtEl>
                                          <p:spTgt spid="63"/>
                                        </p:tgtEl>
                                        <p:attrNameLst>
                                          <p:attrName>ppt_h</p:attrName>
                                        </p:attrNameLst>
                                      </p:cBhvr>
                                      <p:tavLst>
                                        <p:tav tm="0">
                                          <p:val>
                                            <p:strVal val="#ppt_h"/>
                                          </p:val>
                                        </p:tav>
                                        <p:tav tm="100000">
                                          <p:val>
                                            <p:strVal val="#ppt_h"/>
                                          </p:val>
                                        </p:tav>
                                      </p:tavLst>
                                    </p:anim>
                                    <p:anim calcmode="lin" valueType="num">
                                      <p:cBhvr>
                                        <p:cTn id="146" dur="500" fill="hold"/>
                                        <p:tgtEl>
                                          <p:spTgt spid="63"/>
                                        </p:tgtEl>
                                        <p:attrNameLst>
                                          <p:attrName>ppt_x</p:attrName>
                                        </p:attrNameLst>
                                      </p:cBhvr>
                                      <p:tavLst>
                                        <p:tav tm="0">
                                          <p:val>
                                            <p:strVal val="#ppt_x-.2"/>
                                          </p:val>
                                        </p:tav>
                                        <p:tav tm="100000">
                                          <p:val>
                                            <p:strVal val="#ppt_x"/>
                                          </p:val>
                                        </p:tav>
                                      </p:tavLst>
                                    </p:anim>
                                    <p:anim calcmode="lin" valueType="num">
                                      <p:cBhvr>
                                        <p:cTn id="147" dur="500" fill="hold"/>
                                        <p:tgtEl>
                                          <p:spTgt spid="63"/>
                                        </p:tgtEl>
                                        <p:attrNameLst>
                                          <p:attrName>ppt_y</p:attrName>
                                        </p:attrNameLst>
                                      </p:cBhvr>
                                      <p:tavLst>
                                        <p:tav tm="0">
                                          <p:val>
                                            <p:strVal val="#ppt_y"/>
                                          </p:val>
                                        </p:tav>
                                        <p:tav tm="100000">
                                          <p:val>
                                            <p:strVal val="#ppt_y"/>
                                          </p:val>
                                        </p:tav>
                                      </p:tavLst>
                                    </p:anim>
                                    <p:animEffect transition="in" filter="fade">
                                      <p:cBhvr>
                                        <p:cTn id="148" dur="500"/>
                                        <p:tgtEl>
                                          <p:spTgt spid="63"/>
                                        </p:tgtEl>
                                      </p:cBhvr>
                                    </p:animEffect>
                                  </p:childTnLst>
                                </p:cTn>
                              </p:par>
                              <p:par>
                                <p:cTn id="149" presetID="42" presetClass="entr" presetSubtype="0" fill="hold" nodeType="withEffect">
                                  <p:stCondLst>
                                    <p:cond delay="0"/>
                                  </p:stCondLst>
                                  <p:childTnLst>
                                    <p:set>
                                      <p:cBhvr>
                                        <p:cTn id="150" dur="1" fill="hold">
                                          <p:stCondLst>
                                            <p:cond delay="0"/>
                                          </p:stCondLst>
                                        </p:cTn>
                                        <p:tgtEl>
                                          <p:spTgt spid="45"/>
                                        </p:tgtEl>
                                        <p:attrNameLst>
                                          <p:attrName>style.visibility</p:attrName>
                                        </p:attrNameLst>
                                      </p:cBhvr>
                                      <p:to>
                                        <p:strVal val="visible"/>
                                      </p:to>
                                    </p:set>
                                    <p:animEffect transition="in" filter="fade">
                                      <p:cBhvr>
                                        <p:cTn id="151" dur="1000"/>
                                        <p:tgtEl>
                                          <p:spTgt spid="45"/>
                                        </p:tgtEl>
                                      </p:cBhvr>
                                    </p:animEffect>
                                    <p:anim calcmode="lin" valueType="num">
                                      <p:cBhvr>
                                        <p:cTn id="152" dur="1000" fill="hold"/>
                                        <p:tgtEl>
                                          <p:spTgt spid="45"/>
                                        </p:tgtEl>
                                        <p:attrNameLst>
                                          <p:attrName>ppt_x</p:attrName>
                                        </p:attrNameLst>
                                      </p:cBhvr>
                                      <p:tavLst>
                                        <p:tav tm="0">
                                          <p:val>
                                            <p:strVal val="#ppt_x"/>
                                          </p:val>
                                        </p:tav>
                                        <p:tav tm="100000">
                                          <p:val>
                                            <p:strVal val="#ppt_x"/>
                                          </p:val>
                                        </p:tav>
                                      </p:tavLst>
                                    </p:anim>
                                    <p:anim calcmode="lin" valueType="num">
                                      <p:cBhvr>
                                        <p:cTn id="15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2" presetClass="entr" presetSubtype="4" fill="hold" nodeType="clickEffect">
                                  <p:stCondLst>
                                    <p:cond delay="0"/>
                                  </p:stCondLst>
                                  <p:childTnLst>
                                    <p:set>
                                      <p:cBhvr>
                                        <p:cTn id="157" dur="1" fill="hold">
                                          <p:stCondLst>
                                            <p:cond delay="0"/>
                                          </p:stCondLst>
                                        </p:cTn>
                                        <p:tgtEl>
                                          <p:spTgt spid="7"/>
                                        </p:tgtEl>
                                        <p:attrNameLst>
                                          <p:attrName>style.visibility</p:attrName>
                                        </p:attrNameLst>
                                      </p:cBhvr>
                                      <p:to>
                                        <p:strVal val="visible"/>
                                      </p:to>
                                    </p:set>
                                    <p:anim calcmode="lin" valueType="num">
                                      <p:cBhvr additive="base">
                                        <p:cTn id="158" dur="500" fill="hold"/>
                                        <p:tgtEl>
                                          <p:spTgt spid="7"/>
                                        </p:tgtEl>
                                        <p:attrNameLst>
                                          <p:attrName>ppt_x</p:attrName>
                                        </p:attrNameLst>
                                      </p:cBhvr>
                                      <p:tavLst>
                                        <p:tav tm="0">
                                          <p:val>
                                            <p:strVal val="#ppt_x"/>
                                          </p:val>
                                        </p:tav>
                                        <p:tav tm="100000">
                                          <p:val>
                                            <p:strVal val="#ppt_x"/>
                                          </p:val>
                                        </p:tav>
                                      </p:tavLst>
                                    </p:anim>
                                    <p:anim calcmode="lin" valueType="num">
                                      <p:cBhvr additive="base">
                                        <p:cTn id="15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4" grpId="0"/>
      <p:bldGraphic spid="48" grpId="0">
        <p:bldAsOne/>
      </p:bldGraphic>
      <p:bldGraphic spid="49" grpId="0">
        <p:bldAsOne/>
      </p:bldGraphic>
      <p:bldGraphic spid="50" grpId="0">
        <p:bldAsOne/>
      </p:bldGraphic>
      <p:bldGraphic spid="51" grpId="0">
        <p:bldAsOne/>
      </p:bldGraphic>
      <p:bldGraphic spid="52" grpId="0">
        <p:bldAsOne/>
      </p:bldGraphic>
      <p:bldGraphic spid="53" grpId="0">
        <p:bldAsOne/>
      </p:bldGraphic>
      <p:bldGraphic spid="54" grpId="0">
        <p:bldAsOne/>
      </p:bldGraphic>
      <p:bldGraphic spid="55" grpId="0">
        <p:bldAsOne/>
      </p:bldGraphic>
      <p:bldGraphic spid="57" grpId="0">
        <p:bldAsOne/>
      </p:bldGraphic>
      <p:bldGraphic spid="58" grpId="0">
        <p:bldAsOne/>
      </p:bldGraphic>
      <p:bldGraphic spid="59" grpId="0">
        <p:bldAsOne/>
      </p:bldGraphic>
      <p:bldGraphic spid="61" grpId="0">
        <p:bldAsOne/>
      </p:bldGraphic>
      <p:bldGraphic spid="62" grpId="0">
        <p:bldAsOne/>
      </p:bldGraphic>
      <p:bldGraphic spid="6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Line 4"/>
          <p:cNvSpPr>
            <a:spLocks noChangeShapeType="1"/>
          </p:cNvSpPr>
          <p:nvPr/>
        </p:nvSpPr>
        <p:spPr bwMode="auto">
          <a:xfrm>
            <a:off x="1873787" y="2967206"/>
            <a:ext cx="9231214" cy="71631"/>
          </a:xfrm>
          <a:prstGeom prst="line">
            <a:avLst/>
          </a:prstGeom>
          <a:noFill/>
          <a:ln w="57150">
            <a:solidFill>
              <a:schemeClr val="tx1"/>
            </a:solidFill>
            <a:round/>
            <a:headEnd type="triangle" w="med" len="me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76" name="Line 8"/>
          <p:cNvSpPr>
            <a:spLocks noChangeShapeType="1"/>
          </p:cNvSpPr>
          <p:nvPr/>
        </p:nvSpPr>
        <p:spPr bwMode="auto">
          <a:xfrm>
            <a:off x="6464073" y="2052806"/>
            <a:ext cx="0" cy="914400"/>
          </a:xfrm>
          <a:prstGeom prst="line">
            <a:avLst/>
          </a:prstGeom>
          <a:noFill/>
          <a:ln w="76200">
            <a:solidFill>
              <a:srgbClr val="990033"/>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77" name="Line 9"/>
          <p:cNvSpPr>
            <a:spLocks noChangeShapeType="1"/>
          </p:cNvSpPr>
          <p:nvPr/>
        </p:nvSpPr>
        <p:spPr bwMode="auto">
          <a:xfrm>
            <a:off x="6195203" y="2340145"/>
            <a:ext cx="609600" cy="0"/>
          </a:xfrm>
          <a:prstGeom prst="line">
            <a:avLst/>
          </a:prstGeom>
          <a:noFill/>
          <a:ln w="76200">
            <a:solidFill>
              <a:srgbClr val="990033"/>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80" name="Line 12"/>
          <p:cNvSpPr>
            <a:spLocks noChangeShapeType="1"/>
          </p:cNvSpPr>
          <p:nvPr/>
        </p:nvSpPr>
        <p:spPr bwMode="auto">
          <a:xfrm flipV="1">
            <a:off x="7817387" y="2967207"/>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89" name="Rectangle 21"/>
          <p:cNvSpPr>
            <a:spLocks noChangeArrowheads="1"/>
          </p:cNvSpPr>
          <p:nvPr/>
        </p:nvSpPr>
        <p:spPr bwMode="auto">
          <a:xfrm rot="16200000">
            <a:off x="3801013" y="2187745"/>
            <a:ext cx="1184275" cy="4572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Georgia" pitchFamily="18" charset="0"/>
                <a:ea typeface="+mn-ea"/>
                <a:cs typeface="Arial"/>
              </a:rPr>
              <a:t>   </a:t>
            </a: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Antiguo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Testamento</a:t>
            </a:r>
          </a:p>
        </p:txBody>
      </p:sp>
      <p:sp>
        <p:nvSpPr>
          <p:cNvPr id="135218" name="Line 50"/>
          <p:cNvSpPr>
            <a:spLocks noChangeShapeType="1"/>
          </p:cNvSpPr>
          <p:nvPr/>
        </p:nvSpPr>
        <p:spPr bwMode="auto">
          <a:xfrm flipV="1">
            <a:off x="6521987" y="2967207"/>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19" name="Line 51"/>
          <p:cNvSpPr>
            <a:spLocks noChangeShapeType="1"/>
          </p:cNvSpPr>
          <p:nvPr/>
        </p:nvSpPr>
        <p:spPr bwMode="auto">
          <a:xfrm flipV="1">
            <a:off x="5074187" y="2967207"/>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20" name="Line 52"/>
          <p:cNvSpPr>
            <a:spLocks noChangeShapeType="1"/>
          </p:cNvSpPr>
          <p:nvPr/>
        </p:nvSpPr>
        <p:spPr bwMode="auto">
          <a:xfrm flipV="1">
            <a:off x="3550187" y="2967207"/>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21" name="Rectangle 53"/>
          <p:cNvSpPr>
            <a:spLocks noChangeArrowheads="1"/>
          </p:cNvSpPr>
          <p:nvPr/>
        </p:nvSpPr>
        <p:spPr bwMode="auto">
          <a:xfrm rot="16200000">
            <a:off x="3019079" y="3751789"/>
            <a:ext cx="954107" cy="276999"/>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30673"/>
                </a:solidFill>
                <a:effectLst/>
                <a:uLnTx/>
                <a:uFillTx/>
                <a:latin typeface="Arial Black" pitchFamily="34" charset="0"/>
                <a:ea typeface="+mn-ea"/>
                <a:cs typeface="Arial"/>
              </a:rPr>
              <a:t>2000 </a:t>
            </a:r>
            <a:r>
              <a:rPr kumimoji="0" lang="en-US" sz="1200" b="1" i="0" u="none" strike="noStrike" kern="1200" cap="none" spc="0" normalizeH="0" baseline="0" noProof="0" dirty="0" err="1">
                <a:ln>
                  <a:noFill/>
                </a:ln>
                <a:solidFill>
                  <a:srgbClr val="030673"/>
                </a:solidFill>
                <a:effectLst/>
                <a:uLnTx/>
                <a:uFillTx/>
                <a:latin typeface="Arial Black" pitchFamily="34" charset="0"/>
                <a:ea typeface="+mn-ea"/>
                <a:cs typeface="Arial"/>
              </a:rPr>
              <a:t>a.c</a:t>
            </a:r>
            <a:r>
              <a:rPr kumimoji="0" lang="en-US" sz="1200" b="1" i="0" u="none" strike="noStrike" kern="1200" cap="none" spc="0" normalizeH="0" baseline="0" noProof="0" dirty="0">
                <a:ln>
                  <a:noFill/>
                </a:ln>
                <a:solidFill>
                  <a:srgbClr val="030673"/>
                </a:solidFill>
                <a:effectLst/>
                <a:uLnTx/>
                <a:uFillTx/>
                <a:latin typeface="Arial Black" pitchFamily="34" charset="0"/>
                <a:ea typeface="+mn-ea"/>
                <a:cs typeface="Arial"/>
              </a:rPr>
              <a:t>.</a:t>
            </a:r>
          </a:p>
        </p:txBody>
      </p:sp>
      <p:sp>
        <p:nvSpPr>
          <p:cNvPr id="135222" name="Rectangle 54"/>
          <p:cNvSpPr>
            <a:spLocks noChangeArrowheads="1"/>
          </p:cNvSpPr>
          <p:nvPr/>
        </p:nvSpPr>
        <p:spPr bwMode="auto">
          <a:xfrm rot="16200000">
            <a:off x="4643181" y="3722063"/>
            <a:ext cx="844550"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405 a.c</a:t>
            </a:r>
            <a:r>
              <a:rPr kumimoji="0" lang="en-US" sz="1200" b="1" i="0" u="none" strike="noStrike" kern="1200" cap="none" spc="0" normalizeH="0" baseline="0" noProof="0">
                <a:ln>
                  <a:noFill/>
                </a:ln>
                <a:solidFill>
                  <a:srgbClr val="5C005C"/>
                </a:solidFill>
                <a:effectLst/>
                <a:uLnTx/>
                <a:uFillTx/>
                <a:latin typeface="Arial Black" pitchFamily="34" charset="0"/>
                <a:ea typeface="+mn-ea"/>
                <a:cs typeface="Arial"/>
              </a:rPr>
              <a:t>.</a:t>
            </a:r>
          </a:p>
        </p:txBody>
      </p:sp>
      <p:sp>
        <p:nvSpPr>
          <p:cNvPr id="135223" name="Rectangle 55"/>
          <p:cNvSpPr>
            <a:spLocks noChangeArrowheads="1"/>
          </p:cNvSpPr>
          <p:nvPr/>
        </p:nvSpPr>
        <p:spPr bwMode="auto">
          <a:xfrm>
            <a:off x="5302787" y="2967207"/>
            <a:ext cx="89693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400</a:t>
            </a:r>
            <a:r>
              <a:rPr kumimoji="0" lang="en-US" sz="1200" b="1" i="0" u="none" strike="noStrike" kern="1200" cap="none" spc="0" normalizeH="0" baseline="0" noProof="0">
                <a:ln>
                  <a:noFill/>
                </a:ln>
                <a:solidFill>
                  <a:srgbClr val="030673"/>
                </a:solidFill>
                <a:effectLst/>
                <a:uLnTx/>
                <a:uFillTx/>
                <a:latin typeface="Georgia" pitchFamily="18" charset="0"/>
                <a:ea typeface="+mn-ea"/>
                <a:cs typeface="Arial"/>
              </a:rPr>
              <a:t> años</a:t>
            </a:r>
            <a:endParaRPr kumimoji="0" lang="en-US" sz="1200" b="1" i="0" u="none" strike="noStrike" kern="1200" cap="none" spc="0" normalizeH="0" baseline="0" noProof="0">
              <a:ln>
                <a:noFill/>
              </a:ln>
              <a:solidFill>
                <a:srgbClr val="030673"/>
              </a:solidFill>
              <a:effectLst/>
              <a:uLnTx/>
              <a:uFillTx/>
              <a:latin typeface="Arial"/>
              <a:ea typeface="+mn-ea"/>
              <a:cs typeface="Arial"/>
            </a:endParaRPr>
          </a:p>
        </p:txBody>
      </p:sp>
      <p:sp>
        <p:nvSpPr>
          <p:cNvPr id="135224" name="Rectangle 56"/>
          <p:cNvSpPr>
            <a:spLocks noChangeArrowheads="1"/>
          </p:cNvSpPr>
          <p:nvPr/>
        </p:nvSpPr>
        <p:spPr bwMode="auto">
          <a:xfrm rot="16200000">
            <a:off x="4813516" y="3786213"/>
            <a:ext cx="1911357" cy="49244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20F38"/>
                </a:solidFill>
                <a:effectLst/>
                <a:uLnTx/>
                <a:uFillTx/>
                <a:latin typeface="Arial Black" pitchFamily="34" charset="0"/>
                <a:ea typeface="+mn-ea"/>
                <a:cs typeface="Arial"/>
              </a:rPr>
              <a:t>Periodo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20F38"/>
                </a:solidFill>
                <a:effectLst/>
                <a:uLnTx/>
                <a:uFillTx/>
                <a:latin typeface="Arial Black" pitchFamily="34" charset="0"/>
                <a:ea typeface="+mn-ea"/>
                <a:cs typeface="Arial"/>
              </a:rPr>
              <a:t>Intertestamentario</a:t>
            </a:r>
          </a:p>
        </p:txBody>
      </p:sp>
      <p:sp>
        <p:nvSpPr>
          <p:cNvPr id="135225" name="Rectangle 57"/>
          <p:cNvSpPr>
            <a:spLocks noChangeArrowheads="1"/>
          </p:cNvSpPr>
          <p:nvPr/>
        </p:nvSpPr>
        <p:spPr bwMode="auto">
          <a:xfrm rot="16200000">
            <a:off x="6620413" y="2111545"/>
            <a:ext cx="1184275" cy="4572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Georgia" pitchFamily="18" charset="0"/>
                <a:ea typeface="+mn-ea"/>
                <a:cs typeface="Arial"/>
              </a:rPr>
              <a:t>     </a:t>
            </a: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Nuevo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Testamento</a:t>
            </a:r>
          </a:p>
        </p:txBody>
      </p:sp>
      <p:sp>
        <p:nvSpPr>
          <p:cNvPr id="135226" name="Rectangle 58"/>
          <p:cNvSpPr>
            <a:spLocks noChangeArrowheads="1"/>
          </p:cNvSpPr>
          <p:nvPr/>
        </p:nvSpPr>
        <p:spPr bwMode="auto">
          <a:xfrm>
            <a:off x="3778787" y="2973557"/>
            <a:ext cx="1160895" cy="307777"/>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30673"/>
                </a:solidFill>
                <a:effectLst/>
                <a:uLnTx/>
                <a:uFillTx/>
                <a:latin typeface="Arial Black" pitchFamily="34" charset="0"/>
                <a:ea typeface="+mn-ea"/>
                <a:cs typeface="Arial"/>
              </a:rPr>
              <a:t>1600 </a:t>
            </a:r>
            <a:r>
              <a:rPr kumimoji="0" lang="en-US" sz="1400" b="1" i="0" u="none" strike="noStrike" kern="1200" cap="none" spc="0" normalizeH="0" baseline="0" noProof="0" dirty="0" err="1">
                <a:ln>
                  <a:noFill/>
                </a:ln>
                <a:solidFill>
                  <a:srgbClr val="030673"/>
                </a:solidFill>
                <a:effectLst/>
                <a:uLnTx/>
                <a:uFillTx/>
                <a:latin typeface="Georgia" pitchFamily="18" charset="0"/>
                <a:ea typeface="+mn-ea"/>
                <a:cs typeface="Arial"/>
              </a:rPr>
              <a:t>años</a:t>
            </a:r>
            <a:endParaRPr kumimoji="0" lang="en-US" sz="1400" b="1" i="0" u="none" strike="noStrike" kern="1200" cap="none" spc="0" normalizeH="0" baseline="0" noProof="0" dirty="0">
              <a:ln>
                <a:noFill/>
              </a:ln>
              <a:solidFill>
                <a:srgbClr val="030673"/>
              </a:solidFill>
              <a:effectLst/>
              <a:uLnTx/>
              <a:uFillTx/>
              <a:latin typeface="Arial"/>
              <a:ea typeface="+mn-ea"/>
              <a:cs typeface="Arial"/>
            </a:endParaRPr>
          </a:p>
        </p:txBody>
      </p:sp>
      <p:sp>
        <p:nvSpPr>
          <p:cNvPr id="135227" name="AutoShape 59"/>
          <p:cNvSpPr>
            <a:spLocks/>
          </p:cNvSpPr>
          <p:nvPr/>
        </p:nvSpPr>
        <p:spPr bwMode="auto">
          <a:xfrm rot="16200000">
            <a:off x="4083587" y="3653007"/>
            <a:ext cx="457200" cy="1676400"/>
          </a:xfrm>
          <a:prstGeom prst="leftBrace">
            <a:avLst>
              <a:gd name="adj1" fmla="val 14836"/>
              <a:gd name="adj2" fmla="val 50472"/>
            </a:avLst>
          </a:prstGeom>
          <a:noFill/>
          <a:ln w="2857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30" name="AutoShape 62"/>
          <p:cNvSpPr>
            <a:spLocks/>
          </p:cNvSpPr>
          <p:nvPr/>
        </p:nvSpPr>
        <p:spPr bwMode="auto">
          <a:xfrm rot="16200000">
            <a:off x="6998237" y="3405357"/>
            <a:ext cx="342900" cy="1600200"/>
          </a:xfrm>
          <a:prstGeom prst="leftBrace">
            <a:avLst>
              <a:gd name="adj1" fmla="val 18883"/>
              <a:gd name="adj2" fmla="val 51991"/>
            </a:avLst>
          </a:prstGeom>
          <a:noFill/>
          <a:ln w="2857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31" name="Rectangle 63"/>
          <p:cNvSpPr>
            <a:spLocks noChangeArrowheads="1"/>
          </p:cNvSpPr>
          <p:nvPr/>
        </p:nvSpPr>
        <p:spPr bwMode="auto">
          <a:xfrm rot="16200000">
            <a:off x="7386381" y="3685551"/>
            <a:ext cx="844550"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100 d.c.</a:t>
            </a:r>
          </a:p>
        </p:txBody>
      </p:sp>
      <p:sp>
        <p:nvSpPr>
          <p:cNvPr id="135232" name="Rectangle 64"/>
          <p:cNvSpPr>
            <a:spLocks noChangeArrowheads="1"/>
          </p:cNvSpPr>
          <p:nvPr/>
        </p:nvSpPr>
        <p:spPr bwMode="auto">
          <a:xfrm rot="16200000">
            <a:off x="6183850" y="3670470"/>
            <a:ext cx="658813"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Año 4</a:t>
            </a:r>
          </a:p>
        </p:txBody>
      </p:sp>
      <p:sp>
        <p:nvSpPr>
          <p:cNvPr id="135233" name="Rectangle 65"/>
          <p:cNvSpPr>
            <a:spLocks noChangeArrowheads="1"/>
          </p:cNvSpPr>
          <p:nvPr/>
        </p:nvSpPr>
        <p:spPr bwMode="auto">
          <a:xfrm>
            <a:off x="6289418" y="4975394"/>
            <a:ext cx="1760538" cy="457200"/>
          </a:xfrm>
          <a:prstGeom prst="rect">
            <a:avLst/>
          </a:prstGeom>
          <a:noFill/>
          <a:ln w="9525">
            <a:solidFill>
              <a:schemeClr val="accent4"/>
            </a:solidFill>
            <a:miter lim="800000"/>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1000" b="1" i="0" u="none" strike="noStrike" kern="1200" cap="none" spc="0" normalizeH="0" baseline="0" noProof="0" dirty="0">
                <a:ln>
                  <a:noFill/>
                </a:ln>
                <a:solidFill>
                  <a:srgbClr val="000000"/>
                </a:solidFill>
                <a:effectLst/>
                <a:uLnTx/>
                <a:uFillTx/>
                <a:latin typeface="Arial"/>
                <a:ea typeface="+mn-ea"/>
                <a:cs typeface="Arial"/>
              </a:rPr>
              <a:t>           </a:t>
            </a:r>
            <a:r>
              <a:rPr kumimoji="0" lang="es-ES" sz="1200" b="1" i="0" u="none" strike="noStrike" kern="1200" cap="none" spc="0" normalizeH="0" baseline="0" noProof="0" dirty="0">
                <a:ln>
                  <a:noFill/>
                </a:ln>
                <a:solidFill>
                  <a:srgbClr val="000000"/>
                </a:solidFill>
                <a:effectLst/>
                <a:uLnTx/>
                <a:uFillTx/>
                <a:latin typeface="Arial Black" pitchFamily="34" charset="0"/>
                <a:ea typeface="+mn-ea"/>
                <a:cs typeface="Arial"/>
              </a:rPr>
              <a:t>Formación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1200" b="1" i="0" u="none" strike="noStrike" kern="1200" cap="none" spc="0" normalizeH="0" baseline="0" noProof="0" dirty="0">
                <a:ln>
                  <a:noFill/>
                </a:ln>
                <a:solidFill>
                  <a:srgbClr val="000000"/>
                </a:solidFill>
                <a:effectLst/>
                <a:uLnTx/>
                <a:uFillTx/>
                <a:latin typeface="Arial Black" pitchFamily="34" charset="0"/>
                <a:ea typeface="+mn-ea"/>
                <a:cs typeface="Arial"/>
              </a:rPr>
              <a:t>Nuevo Testamento</a:t>
            </a:r>
            <a:endParaRPr kumimoji="0" lang="en-US" sz="1200" b="0" i="0" u="none" strike="noStrike" kern="1200" cap="none" spc="0" normalizeH="0" baseline="0" noProof="0" dirty="0">
              <a:ln>
                <a:noFill/>
              </a:ln>
              <a:solidFill>
                <a:srgbClr val="000000"/>
              </a:solidFill>
              <a:effectLst/>
              <a:uLnTx/>
              <a:uFillTx/>
              <a:latin typeface="Arial Black" pitchFamily="34" charset="0"/>
              <a:ea typeface="+mn-ea"/>
              <a:cs typeface="Arial"/>
            </a:endParaRPr>
          </a:p>
        </p:txBody>
      </p:sp>
      <p:sp>
        <p:nvSpPr>
          <p:cNvPr id="135234" name="Rectangle 66"/>
          <p:cNvSpPr>
            <a:spLocks noChangeArrowheads="1"/>
          </p:cNvSpPr>
          <p:nvPr/>
        </p:nvSpPr>
        <p:spPr bwMode="auto">
          <a:xfrm rot="16200000">
            <a:off x="5077929" y="2094270"/>
            <a:ext cx="1265988" cy="46166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20F38"/>
                </a:solidFill>
                <a:effectLst/>
                <a:uLnTx/>
                <a:uFillTx/>
                <a:latin typeface="Arial Black" pitchFamily="34" charset="0"/>
                <a:ea typeface="+mn-ea"/>
                <a:cs typeface="Arial"/>
              </a:rPr>
              <a:t>Origen libros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20F38"/>
                </a:solidFill>
                <a:effectLst/>
                <a:uLnTx/>
                <a:uFillTx/>
                <a:latin typeface="Arial Black" pitchFamily="34" charset="0"/>
                <a:ea typeface="+mn-ea"/>
                <a:cs typeface="Arial"/>
              </a:rPr>
              <a:t>Apocrifos</a:t>
            </a:r>
          </a:p>
        </p:txBody>
      </p:sp>
      <p:sp>
        <p:nvSpPr>
          <p:cNvPr id="135236" name="Rectangle 68"/>
          <p:cNvSpPr>
            <a:spLocks noChangeArrowheads="1"/>
          </p:cNvSpPr>
          <p:nvPr/>
        </p:nvSpPr>
        <p:spPr bwMode="auto">
          <a:xfrm>
            <a:off x="3357632" y="4988113"/>
            <a:ext cx="1879600" cy="457200"/>
          </a:xfrm>
          <a:prstGeom prst="rect">
            <a:avLst/>
          </a:prstGeom>
          <a:noFill/>
          <a:ln w="9525">
            <a:solidFill>
              <a:schemeClr val="accent4"/>
            </a:solidFill>
            <a:miter lim="800000"/>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1000" b="1" i="0" u="none" strike="noStrike" kern="1200" cap="none" spc="0" normalizeH="0" baseline="0" noProof="0" dirty="0">
                <a:ln>
                  <a:noFill/>
                </a:ln>
                <a:solidFill>
                  <a:srgbClr val="000000"/>
                </a:solidFill>
                <a:effectLst/>
                <a:uLnTx/>
                <a:uFillTx/>
                <a:latin typeface="Arial"/>
                <a:ea typeface="+mn-ea"/>
                <a:cs typeface="Arial"/>
              </a:rPr>
              <a:t>            </a:t>
            </a:r>
            <a:r>
              <a:rPr kumimoji="0" lang="es-ES" sz="1200" b="1" i="0" u="none" strike="noStrike" kern="1200" cap="none" spc="0" normalizeH="0" baseline="0" noProof="0" dirty="0">
                <a:ln>
                  <a:noFill/>
                </a:ln>
                <a:solidFill>
                  <a:srgbClr val="000000"/>
                </a:solidFill>
                <a:effectLst/>
                <a:uLnTx/>
                <a:uFillTx/>
                <a:latin typeface="Arial Black" pitchFamily="34" charset="0"/>
                <a:ea typeface="+mn-ea"/>
                <a:cs typeface="Arial"/>
              </a:rPr>
              <a:t>Formación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1200" b="1" i="0" u="none" strike="noStrike" kern="1200" cap="none" spc="0" normalizeH="0" baseline="0" noProof="0" dirty="0">
                <a:ln>
                  <a:noFill/>
                </a:ln>
                <a:solidFill>
                  <a:srgbClr val="000000"/>
                </a:solidFill>
                <a:effectLst/>
                <a:uLnTx/>
                <a:uFillTx/>
                <a:latin typeface="Arial Black" pitchFamily="34" charset="0"/>
                <a:ea typeface="+mn-ea"/>
                <a:cs typeface="Arial"/>
              </a:rPr>
              <a:t>Antiguo Testamento</a:t>
            </a:r>
            <a:endParaRPr kumimoji="0" lang="en-US" sz="1200" b="0" i="0" u="none" strike="noStrike" kern="1200" cap="none" spc="0" normalizeH="0" baseline="0" noProof="0" dirty="0">
              <a:ln>
                <a:noFill/>
              </a:ln>
              <a:solidFill>
                <a:srgbClr val="000000"/>
              </a:solidFill>
              <a:effectLst/>
              <a:uLnTx/>
              <a:uFillTx/>
              <a:latin typeface="Arial Black" pitchFamily="34" charset="0"/>
              <a:ea typeface="+mn-ea"/>
              <a:cs typeface="Arial"/>
            </a:endParaRPr>
          </a:p>
        </p:txBody>
      </p:sp>
      <p:sp>
        <p:nvSpPr>
          <p:cNvPr id="135237" name="Rectangle 69"/>
          <p:cNvSpPr>
            <a:spLocks noChangeArrowheads="1"/>
          </p:cNvSpPr>
          <p:nvPr/>
        </p:nvSpPr>
        <p:spPr bwMode="auto">
          <a:xfrm>
            <a:off x="6674387" y="2973557"/>
            <a:ext cx="1017588" cy="3048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30673"/>
                </a:solidFill>
                <a:effectLst/>
                <a:uLnTx/>
                <a:uFillTx/>
                <a:latin typeface="Arial Black" pitchFamily="34" charset="0"/>
                <a:ea typeface="+mn-ea"/>
                <a:cs typeface="Arial"/>
              </a:rPr>
              <a:t>100</a:t>
            </a:r>
            <a:r>
              <a:rPr kumimoji="0" lang="en-US" sz="1400" b="1" i="0" u="none" strike="noStrike" kern="1200" cap="none" spc="0" normalizeH="0" baseline="0" noProof="0">
                <a:ln>
                  <a:noFill/>
                </a:ln>
                <a:solidFill>
                  <a:srgbClr val="030673"/>
                </a:solidFill>
                <a:effectLst/>
                <a:uLnTx/>
                <a:uFillTx/>
                <a:latin typeface="Georgia" pitchFamily="18" charset="0"/>
                <a:ea typeface="+mn-ea"/>
                <a:cs typeface="Arial"/>
              </a:rPr>
              <a:t> años</a:t>
            </a:r>
            <a:endParaRPr kumimoji="0" lang="en-US" sz="1400" b="1" i="0" u="none" strike="noStrike" kern="1200" cap="none" spc="0" normalizeH="0" baseline="0" noProof="0">
              <a:ln>
                <a:noFill/>
              </a:ln>
              <a:solidFill>
                <a:srgbClr val="030673"/>
              </a:solidFill>
              <a:effectLst/>
              <a:uLnTx/>
              <a:uFillTx/>
              <a:latin typeface="Arial"/>
              <a:ea typeface="+mn-ea"/>
              <a:cs typeface="Arial"/>
            </a:endParaRPr>
          </a:p>
        </p:txBody>
      </p:sp>
      <p:sp>
        <p:nvSpPr>
          <p:cNvPr id="3" name="CuadroTexto 2"/>
          <p:cNvSpPr txBox="1"/>
          <p:nvPr/>
        </p:nvSpPr>
        <p:spPr>
          <a:xfrm>
            <a:off x="3154969" y="4512226"/>
            <a:ext cx="12599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Abraham</a:t>
            </a:r>
          </a:p>
        </p:txBody>
      </p:sp>
      <p:sp>
        <p:nvSpPr>
          <p:cNvPr id="27" name="CuadroTexto 26"/>
          <p:cNvSpPr txBox="1"/>
          <p:nvPr/>
        </p:nvSpPr>
        <p:spPr>
          <a:xfrm>
            <a:off x="4379046" y="4516943"/>
            <a:ext cx="12599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Arial"/>
                <a:ea typeface="+mn-ea"/>
                <a:cs typeface="Arial"/>
              </a:rPr>
              <a:t>Malaquías</a:t>
            </a:r>
          </a:p>
        </p:txBody>
      </p:sp>
      <p:sp>
        <p:nvSpPr>
          <p:cNvPr id="4" name="CuadroTexto 3"/>
          <p:cNvSpPr txBox="1"/>
          <p:nvPr/>
        </p:nvSpPr>
        <p:spPr>
          <a:xfrm rot="16200000">
            <a:off x="5369498" y="824665"/>
            <a:ext cx="73818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000000"/>
                </a:solidFill>
                <a:effectLst/>
                <a:uLnTx/>
                <a:uFillTx/>
                <a:latin typeface="Arial"/>
                <a:ea typeface="+mn-ea"/>
                <a:cs typeface="Arial"/>
              </a:rPr>
              <a:t>?</a:t>
            </a:r>
          </a:p>
        </p:txBody>
      </p:sp>
      <p:sp>
        <p:nvSpPr>
          <p:cNvPr id="2" name="CuadroTexto 1"/>
          <p:cNvSpPr txBox="1"/>
          <p:nvPr/>
        </p:nvSpPr>
        <p:spPr>
          <a:xfrm>
            <a:off x="3357632" y="5761822"/>
            <a:ext cx="1879600" cy="923330"/>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39 LIBROS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EN HEBREO Y ARAMEO</a:t>
            </a:r>
          </a:p>
        </p:txBody>
      </p:sp>
      <p:sp>
        <p:nvSpPr>
          <p:cNvPr id="29" name="CuadroTexto 28"/>
          <p:cNvSpPr txBox="1"/>
          <p:nvPr/>
        </p:nvSpPr>
        <p:spPr>
          <a:xfrm>
            <a:off x="6195203" y="5761822"/>
            <a:ext cx="1879600" cy="646331"/>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27 LIBROS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EN GRIEGO</a:t>
            </a:r>
          </a:p>
        </p:txBody>
      </p:sp>
      <p:sp>
        <p:nvSpPr>
          <p:cNvPr id="30" name="CuadroTexto 29"/>
          <p:cNvSpPr txBox="1"/>
          <p:nvPr/>
        </p:nvSpPr>
        <p:spPr>
          <a:xfrm>
            <a:off x="8231486" y="5761822"/>
            <a:ext cx="2873515" cy="369332"/>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66 LIBROS EN TOTAL</a:t>
            </a:r>
          </a:p>
        </p:txBody>
      </p:sp>
      <p:sp>
        <p:nvSpPr>
          <p:cNvPr id="6" name="Elipse 5"/>
          <p:cNvSpPr/>
          <p:nvPr/>
        </p:nvSpPr>
        <p:spPr>
          <a:xfrm>
            <a:off x="5336452" y="844025"/>
            <a:ext cx="822373" cy="45101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a:ea typeface="+mn-ea"/>
              <a:cs typeface="Arial"/>
            </a:endParaRPr>
          </a:p>
        </p:txBody>
      </p:sp>
      <p:sp>
        <p:nvSpPr>
          <p:cNvPr id="7" name="CuadroTexto 6"/>
          <p:cNvSpPr txBox="1"/>
          <p:nvPr/>
        </p:nvSpPr>
        <p:spPr>
          <a:xfrm>
            <a:off x="5480090" y="545217"/>
            <a:ext cx="6189965" cy="1200329"/>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400 AÑOS DE SILENCIO DE DIOS - NINGÚN PROFETA HABLÓ O ESCRIBIÓ DESPUES DE MALAQUÍAS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   HASTA QUE APARECIÓ JUAN EL BAUTISTA 400 AÑOS DESPUÉS</a:t>
            </a: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34" name="TextBox 33"/>
          <p:cNvSpPr txBox="1"/>
          <p:nvPr/>
        </p:nvSpPr>
        <p:spPr>
          <a:xfrm>
            <a:off x="245703" y="145107"/>
            <a:ext cx="4483987" cy="400110"/>
          </a:xfrm>
          <a:prstGeom prst="rect">
            <a:avLst/>
          </a:prstGeom>
          <a:noFill/>
          <a:ln>
            <a:solidFill>
              <a:srgbClr val="00B0F0"/>
            </a:solidFill>
          </a:ln>
        </p:spPr>
        <p:txBody>
          <a:bodyPr wrap="square" rtlCol="0">
            <a:spAutoFit/>
          </a:bodyPr>
          <a:lstStyle/>
          <a:p>
            <a:pPr algn="ctr"/>
            <a:r>
              <a:rPr lang="es-SV" sz="2000" b="1" dirty="0"/>
              <a:t>400 AÑOS DE SILENCIO</a:t>
            </a:r>
          </a:p>
        </p:txBody>
      </p:sp>
    </p:spTree>
    <p:extLst>
      <p:ext uri="{BB962C8B-B14F-4D97-AF65-F5344CB8AC3E}">
        <p14:creationId xmlns:p14="http://schemas.microsoft.com/office/powerpoint/2010/main" val="1318924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Line 4"/>
          <p:cNvSpPr>
            <a:spLocks noChangeShapeType="1"/>
          </p:cNvSpPr>
          <p:nvPr/>
        </p:nvSpPr>
        <p:spPr bwMode="auto">
          <a:xfrm>
            <a:off x="1873787" y="2879070"/>
            <a:ext cx="9231214" cy="71631"/>
          </a:xfrm>
          <a:prstGeom prst="line">
            <a:avLst/>
          </a:prstGeom>
          <a:noFill/>
          <a:ln w="57150">
            <a:solidFill>
              <a:schemeClr val="tx1"/>
            </a:solidFill>
            <a:round/>
            <a:headEnd type="triangle" w="med" len="me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76" name="Line 8"/>
          <p:cNvSpPr>
            <a:spLocks noChangeShapeType="1"/>
          </p:cNvSpPr>
          <p:nvPr/>
        </p:nvSpPr>
        <p:spPr bwMode="auto">
          <a:xfrm>
            <a:off x="6464073" y="1964670"/>
            <a:ext cx="0" cy="914400"/>
          </a:xfrm>
          <a:prstGeom prst="line">
            <a:avLst/>
          </a:prstGeom>
          <a:noFill/>
          <a:ln w="76200">
            <a:solidFill>
              <a:srgbClr val="990033"/>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77" name="Line 9"/>
          <p:cNvSpPr>
            <a:spLocks noChangeShapeType="1"/>
          </p:cNvSpPr>
          <p:nvPr/>
        </p:nvSpPr>
        <p:spPr bwMode="auto">
          <a:xfrm>
            <a:off x="6195203" y="2252009"/>
            <a:ext cx="609600" cy="0"/>
          </a:xfrm>
          <a:prstGeom prst="line">
            <a:avLst/>
          </a:prstGeom>
          <a:noFill/>
          <a:ln w="76200">
            <a:solidFill>
              <a:srgbClr val="990033"/>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80" name="Line 12"/>
          <p:cNvSpPr>
            <a:spLocks noChangeShapeType="1"/>
          </p:cNvSpPr>
          <p:nvPr/>
        </p:nvSpPr>
        <p:spPr bwMode="auto">
          <a:xfrm flipV="1">
            <a:off x="7817387" y="2879071"/>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189" name="Rectangle 21"/>
          <p:cNvSpPr>
            <a:spLocks noChangeArrowheads="1"/>
          </p:cNvSpPr>
          <p:nvPr/>
        </p:nvSpPr>
        <p:spPr bwMode="auto">
          <a:xfrm rot="16200000">
            <a:off x="3801013" y="2099609"/>
            <a:ext cx="1184275" cy="4572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Georgia" pitchFamily="18" charset="0"/>
                <a:ea typeface="+mn-ea"/>
                <a:cs typeface="Arial"/>
              </a:rPr>
              <a:t>   </a:t>
            </a: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Antiguo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Testamento</a:t>
            </a:r>
          </a:p>
        </p:txBody>
      </p:sp>
      <p:sp>
        <p:nvSpPr>
          <p:cNvPr id="135218" name="Line 50"/>
          <p:cNvSpPr>
            <a:spLocks noChangeShapeType="1"/>
          </p:cNvSpPr>
          <p:nvPr/>
        </p:nvSpPr>
        <p:spPr bwMode="auto">
          <a:xfrm flipV="1">
            <a:off x="6521987" y="2879071"/>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19" name="Line 51"/>
          <p:cNvSpPr>
            <a:spLocks noChangeShapeType="1"/>
          </p:cNvSpPr>
          <p:nvPr/>
        </p:nvSpPr>
        <p:spPr bwMode="auto">
          <a:xfrm flipV="1">
            <a:off x="5074187" y="2879071"/>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20" name="Line 52"/>
          <p:cNvSpPr>
            <a:spLocks noChangeShapeType="1"/>
          </p:cNvSpPr>
          <p:nvPr/>
        </p:nvSpPr>
        <p:spPr bwMode="auto">
          <a:xfrm flipV="1">
            <a:off x="3550187" y="2879071"/>
            <a:ext cx="0" cy="533400"/>
          </a:xfrm>
          <a:prstGeom prst="line">
            <a:avLst/>
          </a:prstGeom>
          <a:noFill/>
          <a:ln w="28575">
            <a:solidFill>
              <a:schemeClr val="tx1"/>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21" name="Rectangle 53"/>
          <p:cNvSpPr>
            <a:spLocks noChangeArrowheads="1"/>
          </p:cNvSpPr>
          <p:nvPr/>
        </p:nvSpPr>
        <p:spPr bwMode="auto">
          <a:xfrm rot="16200000">
            <a:off x="3019079" y="3663653"/>
            <a:ext cx="954107" cy="276999"/>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30673"/>
                </a:solidFill>
                <a:effectLst/>
                <a:uLnTx/>
                <a:uFillTx/>
                <a:latin typeface="Arial Black" pitchFamily="34" charset="0"/>
                <a:ea typeface="+mn-ea"/>
                <a:cs typeface="Arial"/>
              </a:rPr>
              <a:t>2000 </a:t>
            </a:r>
            <a:r>
              <a:rPr kumimoji="0" lang="en-US" sz="1200" b="1" i="0" u="none" strike="noStrike" kern="1200" cap="none" spc="0" normalizeH="0" baseline="0" noProof="0" dirty="0" err="1">
                <a:ln>
                  <a:noFill/>
                </a:ln>
                <a:solidFill>
                  <a:srgbClr val="030673"/>
                </a:solidFill>
                <a:effectLst/>
                <a:uLnTx/>
                <a:uFillTx/>
                <a:latin typeface="Arial Black" pitchFamily="34" charset="0"/>
                <a:ea typeface="+mn-ea"/>
                <a:cs typeface="Arial"/>
              </a:rPr>
              <a:t>a.c</a:t>
            </a:r>
            <a:r>
              <a:rPr kumimoji="0" lang="en-US" sz="1200" b="1" i="0" u="none" strike="noStrike" kern="1200" cap="none" spc="0" normalizeH="0" baseline="0" noProof="0" dirty="0">
                <a:ln>
                  <a:noFill/>
                </a:ln>
                <a:solidFill>
                  <a:srgbClr val="030673"/>
                </a:solidFill>
                <a:effectLst/>
                <a:uLnTx/>
                <a:uFillTx/>
                <a:latin typeface="Arial Black" pitchFamily="34" charset="0"/>
                <a:ea typeface="+mn-ea"/>
                <a:cs typeface="Arial"/>
              </a:rPr>
              <a:t>.</a:t>
            </a:r>
          </a:p>
        </p:txBody>
      </p:sp>
      <p:sp>
        <p:nvSpPr>
          <p:cNvPr id="135222" name="Rectangle 54"/>
          <p:cNvSpPr>
            <a:spLocks noChangeArrowheads="1"/>
          </p:cNvSpPr>
          <p:nvPr/>
        </p:nvSpPr>
        <p:spPr bwMode="auto">
          <a:xfrm rot="16200000">
            <a:off x="4643181" y="3633927"/>
            <a:ext cx="844550"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405 a.c</a:t>
            </a:r>
            <a:r>
              <a:rPr kumimoji="0" lang="en-US" sz="1200" b="1" i="0" u="none" strike="noStrike" kern="1200" cap="none" spc="0" normalizeH="0" baseline="0" noProof="0">
                <a:ln>
                  <a:noFill/>
                </a:ln>
                <a:solidFill>
                  <a:srgbClr val="5C005C"/>
                </a:solidFill>
                <a:effectLst/>
                <a:uLnTx/>
                <a:uFillTx/>
                <a:latin typeface="Arial Black" pitchFamily="34" charset="0"/>
                <a:ea typeface="+mn-ea"/>
                <a:cs typeface="Arial"/>
              </a:rPr>
              <a:t>.</a:t>
            </a:r>
          </a:p>
        </p:txBody>
      </p:sp>
      <p:sp>
        <p:nvSpPr>
          <p:cNvPr id="135223" name="Rectangle 55"/>
          <p:cNvSpPr>
            <a:spLocks noChangeArrowheads="1"/>
          </p:cNvSpPr>
          <p:nvPr/>
        </p:nvSpPr>
        <p:spPr bwMode="auto">
          <a:xfrm>
            <a:off x="5302787" y="2879071"/>
            <a:ext cx="89693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400</a:t>
            </a:r>
            <a:r>
              <a:rPr kumimoji="0" lang="en-US" sz="1200" b="1" i="0" u="none" strike="noStrike" kern="1200" cap="none" spc="0" normalizeH="0" baseline="0" noProof="0">
                <a:ln>
                  <a:noFill/>
                </a:ln>
                <a:solidFill>
                  <a:srgbClr val="030673"/>
                </a:solidFill>
                <a:effectLst/>
                <a:uLnTx/>
                <a:uFillTx/>
                <a:latin typeface="Georgia" pitchFamily="18" charset="0"/>
                <a:ea typeface="+mn-ea"/>
                <a:cs typeface="Arial"/>
              </a:rPr>
              <a:t> años</a:t>
            </a:r>
            <a:endParaRPr kumimoji="0" lang="en-US" sz="1200" b="1" i="0" u="none" strike="noStrike" kern="1200" cap="none" spc="0" normalizeH="0" baseline="0" noProof="0">
              <a:ln>
                <a:noFill/>
              </a:ln>
              <a:solidFill>
                <a:srgbClr val="030673"/>
              </a:solidFill>
              <a:effectLst/>
              <a:uLnTx/>
              <a:uFillTx/>
              <a:latin typeface="Arial"/>
              <a:ea typeface="+mn-ea"/>
              <a:cs typeface="Arial"/>
            </a:endParaRPr>
          </a:p>
        </p:txBody>
      </p:sp>
      <p:sp>
        <p:nvSpPr>
          <p:cNvPr id="135224" name="Rectangle 56"/>
          <p:cNvSpPr>
            <a:spLocks noChangeArrowheads="1"/>
          </p:cNvSpPr>
          <p:nvPr/>
        </p:nvSpPr>
        <p:spPr bwMode="auto">
          <a:xfrm rot="16200000">
            <a:off x="4813516" y="3698077"/>
            <a:ext cx="1911357" cy="49244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20F38"/>
                </a:solidFill>
                <a:effectLst/>
                <a:uLnTx/>
                <a:uFillTx/>
                <a:latin typeface="Arial Black" pitchFamily="34" charset="0"/>
                <a:ea typeface="+mn-ea"/>
                <a:cs typeface="Arial"/>
              </a:rPr>
              <a:t>Periodo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20F38"/>
                </a:solidFill>
                <a:effectLst/>
                <a:uLnTx/>
                <a:uFillTx/>
                <a:latin typeface="Arial Black" pitchFamily="34" charset="0"/>
                <a:ea typeface="+mn-ea"/>
                <a:cs typeface="Arial"/>
              </a:rPr>
              <a:t>Intertestamentario</a:t>
            </a:r>
          </a:p>
        </p:txBody>
      </p:sp>
      <p:sp>
        <p:nvSpPr>
          <p:cNvPr id="135225" name="Rectangle 57"/>
          <p:cNvSpPr>
            <a:spLocks noChangeArrowheads="1"/>
          </p:cNvSpPr>
          <p:nvPr/>
        </p:nvSpPr>
        <p:spPr bwMode="auto">
          <a:xfrm rot="16200000">
            <a:off x="6620413" y="2023409"/>
            <a:ext cx="1184275" cy="4572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Georgia" pitchFamily="18" charset="0"/>
                <a:ea typeface="+mn-ea"/>
                <a:cs typeface="Arial"/>
              </a:rPr>
              <a:t>     </a:t>
            </a: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Nuevo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Black" pitchFamily="34" charset="0"/>
                <a:ea typeface="+mn-ea"/>
                <a:cs typeface="Arial"/>
              </a:rPr>
              <a:t>Testamento</a:t>
            </a:r>
          </a:p>
        </p:txBody>
      </p:sp>
      <p:sp>
        <p:nvSpPr>
          <p:cNvPr id="135226" name="Rectangle 58"/>
          <p:cNvSpPr>
            <a:spLocks noChangeArrowheads="1"/>
          </p:cNvSpPr>
          <p:nvPr/>
        </p:nvSpPr>
        <p:spPr bwMode="auto">
          <a:xfrm>
            <a:off x="3778787" y="2885421"/>
            <a:ext cx="1160895" cy="307777"/>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30673"/>
                </a:solidFill>
                <a:effectLst/>
                <a:uLnTx/>
                <a:uFillTx/>
                <a:latin typeface="Arial Black" pitchFamily="34" charset="0"/>
                <a:ea typeface="+mn-ea"/>
                <a:cs typeface="Arial"/>
              </a:rPr>
              <a:t>1600 </a:t>
            </a:r>
            <a:r>
              <a:rPr kumimoji="0" lang="en-US" sz="1400" b="1" i="0" u="none" strike="noStrike" kern="1200" cap="none" spc="0" normalizeH="0" baseline="0" noProof="0" dirty="0" err="1">
                <a:ln>
                  <a:noFill/>
                </a:ln>
                <a:solidFill>
                  <a:srgbClr val="030673"/>
                </a:solidFill>
                <a:effectLst/>
                <a:uLnTx/>
                <a:uFillTx/>
                <a:latin typeface="Georgia" pitchFamily="18" charset="0"/>
                <a:ea typeface="+mn-ea"/>
                <a:cs typeface="Arial"/>
              </a:rPr>
              <a:t>años</a:t>
            </a:r>
            <a:endParaRPr kumimoji="0" lang="en-US" sz="1400" b="1" i="0" u="none" strike="noStrike" kern="1200" cap="none" spc="0" normalizeH="0" baseline="0" noProof="0" dirty="0">
              <a:ln>
                <a:noFill/>
              </a:ln>
              <a:solidFill>
                <a:srgbClr val="030673"/>
              </a:solidFill>
              <a:effectLst/>
              <a:uLnTx/>
              <a:uFillTx/>
              <a:latin typeface="Arial"/>
              <a:ea typeface="+mn-ea"/>
              <a:cs typeface="Arial"/>
            </a:endParaRPr>
          </a:p>
        </p:txBody>
      </p:sp>
      <p:sp>
        <p:nvSpPr>
          <p:cNvPr id="135227" name="AutoShape 59"/>
          <p:cNvSpPr>
            <a:spLocks/>
          </p:cNvSpPr>
          <p:nvPr/>
        </p:nvSpPr>
        <p:spPr bwMode="auto">
          <a:xfrm rot="16200000">
            <a:off x="4083587" y="3564871"/>
            <a:ext cx="457200" cy="1676400"/>
          </a:xfrm>
          <a:prstGeom prst="leftBrace">
            <a:avLst>
              <a:gd name="adj1" fmla="val 14836"/>
              <a:gd name="adj2" fmla="val 50472"/>
            </a:avLst>
          </a:prstGeom>
          <a:noFill/>
          <a:ln w="2857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30" name="AutoShape 62"/>
          <p:cNvSpPr>
            <a:spLocks/>
          </p:cNvSpPr>
          <p:nvPr/>
        </p:nvSpPr>
        <p:spPr bwMode="auto">
          <a:xfrm rot="16200000">
            <a:off x="6998237" y="3317221"/>
            <a:ext cx="342900" cy="1600200"/>
          </a:xfrm>
          <a:prstGeom prst="leftBrace">
            <a:avLst>
              <a:gd name="adj1" fmla="val 18883"/>
              <a:gd name="adj2" fmla="val 51991"/>
            </a:avLst>
          </a:prstGeom>
          <a:noFill/>
          <a:ln w="2857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Arial"/>
              <a:ea typeface="+mn-ea"/>
              <a:cs typeface="Arial"/>
            </a:endParaRPr>
          </a:p>
        </p:txBody>
      </p:sp>
      <p:sp>
        <p:nvSpPr>
          <p:cNvPr id="135231" name="Rectangle 63"/>
          <p:cNvSpPr>
            <a:spLocks noChangeArrowheads="1"/>
          </p:cNvSpPr>
          <p:nvPr/>
        </p:nvSpPr>
        <p:spPr bwMode="auto">
          <a:xfrm rot="16200000">
            <a:off x="7386381" y="3597415"/>
            <a:ext cx="844550"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100 d.c.</a:t>
            </a:r>
          </a:p>
        </p:txBody>
      </p:sp>
      <p:sp>
        <p:nvSpPr>
          <p:cNvPr id="135232" name="Rectangle 64"/>
          <p:cNvSpPr>
            <a:spLocks noChangeArrowheads="1"/>
          </p:cNvSpPr>
          <p:nvPr/>
        </p:nvSpPr>
        <p:spPr bwMode="auto">
          <a:xfrm rot="16200000">
            <a:off x="6183850" y="3582334"/>
            <a:ext cx="658813"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30673"/>
                </a:solidFill>
                <a:effectLst/>
                <a:uLnTx/>
                <a:uFillTx/>
                <a:latin typeface="Arial Black" pitchFamily="34" charset="0"/>
                <a:ea typeface="+mn-ea"/>
                <a:cs typeface="Arial"/>
              </a:rPr>
              <a:t>Año 4</a:t>
            </a:r>
          </a:p>
        </p:txBody>
      </p:sp>
      <p:sp>
        <p:nvSpPr>
          <p:cNvPr id="135234" name="Rectangle 66"/>
          <p:cNvSpPr>
            <a:spLocks noChangeArrowheads="1"/>
          </p:cNvSpPr>
          <p:nvPr/>
        </p:nvSpPr>
        <p:spPr bwMode="auto">
          <a:xfrm rot="16200000">
            <a:off x="5077929" y="2006134"/>
            <a:ext cx="1265988" cy="46166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20F38"/>
                </a:solidFill>
                <a:effectLst/>
                <a:uLnTx/>
                <a:uFillTx/>
                <a:latin typeface="Arial Black" pitchFamily="34" charset="0"/>
                <a:ea typeface="+mn-ea"/>
                <a:cs typeface="Arial"/>
              </a:rPr>
              <a:t>Origen libros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20F38"/>
                </a:solidFill>
                <a:effectLst/>
                <a:uLnTx/>
                <a:uFillTx/>
                <a:latin typeface="Arial Black" pitchFamily="34" charset="0"/>
                <a:ea typeface="+mn-ea"/>
                <a:cs typeface="Arial"/>
              </a:rPr>
              <a:t>Apocrifos</a:t>
            </a:r>
          </a:p>
        </p:txBody>
      </p:sp>
      <p:sp>
        <p:nvSpPr>
          <p:cNvPr id="135237" name="Rectangle 69"/>
          <p:cNvSpPr>
            <a:spLocks noChangeArrowheads="1"/>
          </p:cNvSpPr>
          <p:nvPr/>
        </p:nvSpPr>
        <p:spPr bwMode="auto">
          <a:xfrm>
            <a:off x="6674387" y="2885421"/>
            <a:ext cx="1017588" cy="304800"/>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30673"/>
                </a:solidFill>
                <a:effectLst/>
                <a:uLnTx/>
                <a:uFillTx/>
                <a:latin typeface="Arial Black" pitchFamily="34" charset="0"/>
                <a:ea typeface="+mn-ea"/>
                <a:cs typeface="Arial"/>
              </a:rPr>
              <a:t>100</a:t>
            </a:r>
            <a:r>
              <a:rPr kumimoji="0" lang="en-US" sz="1400" b="1" i="0" u="none" strike="noStrike" kern="1200" cap="none" spc="0" normalizeH="0" baseline="0" noProof="0">
                <a:ln>
                  <a:noFill/>
                </a:ln>
                <a:solidFill>
                  <a:srgbClr val="030673"/>
                </a:solidFill>
                <a:effectLst/>
                <a:uLnTx/>
                <a:uFillTx/>
                <a:latin typeface="Georgia" pitchFamily="18" charset="0"/>
                <a:ea typeface="+mn-ea"/>
                <a:cs typeface="Arial"/>
              </a:rPr>
              <a:t> años</a:t>
            </a:r>
            <a:endParaRPr kumimoji="0" lang="en-US" sz="1400" b="1" i="0" u="none" strike="noStrike" kern="1200" cap="none" spc="0" normalizeH="0" baseline="0" noProof="0">
              <a:ln>
                <a:noFill/>
              </a:ln>
              <a:solidFill>
                <a:srgbClr val="030673"/>
              </a:solidFill>
              <a:effectLst/>
              <a:uLnTx/>
              <a:uFillTx/>
              <a:latin typeface="Arial"/>
              <a:ea typeface="+mn-ea"/>
              <a:cs typeface="Arial"/>
            </a:endParaRPr>
          </a:p>
        </p:txBody>
      </p:sp>
      <p:sp>
        <p:nvSpPr>
          <p:cNvPr id="4" name="CuadroTexto 3"/>
          <p:cNvSpPr txBox="1"/>
          <p:nvPr/>
        </p:nvSpPr>
        <p:spPr>
          <a:xfrm rot="16200000">
            <a:off x="5369498" y="736529"/>
            <a:ext cx="73818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000000"/>
                </a:solidFill>
                <a:effectLst/>
                <a:uLnTx/>
                <a:uFillTx/>
                <a:latin typeface="Arial"/>
                <a:ea typeface="+mn-ea"/>
                <a:cs typeface="Arial"/>
              </a:rPr>
              <a:t>?</a:t>
            </a:r>
          </a:p>
        </p:txBody>
      </p:sp>
      <p:sp>
        <p:nvSpPr>
          <p:cNvPr id="2" name="CuadroTexto 1"/>
          <p:cNvSpPr txBox="1"/>
          <p:nvPr/>
        </p:nvSpPr>
        <p:spPr>
          <a:xfrm>
            <a:off x="3357614" y="4618327"/>
            <a:ext cx="1879600" cy="923330"/>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39 LIBROS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EN HEBREO Y ARAMEO</a:t>
            </a:r>
          </a:p>
        </p:txBody>
      </p:sp>
      <p:sp>
        <p:nvSpPr>
          <p:cNvPr id="29" name="CuadroTexto 28"/>
          <p:cNvSpPr txBox="1"/>
          <p:nvPr/>
        </p:nvSpPr>
        <p:spPr>
          <a:xfrm>
            <a:off x="6344055" y="4619731"/>
            <a:ext cx="1879600" cy="646331"/>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27 LIBROS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EN GRIEGO</a:t>
            </a:r>
          </a:p>
        </p:txBody>
      </p:sp>
      <p:sp>
        <p:nvSpPr>
          <p:cNvPr id="30" name="CuadroTexto 29"/>
          <p:cNvSpPr txBox="1"/>
          <p:nvPr/>
        </p:nvSpPr>
        <p:spPr>
          <a:xfrm>
            <a:off x="8575072" y="4619731"/>
            <a:ext cx="2873515" cy="369332"/>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66 LIBROS EN TOTAL</a:t>
            </a:r>
          </a:p>
        </p:txBody>
      </p:sp>
      <p:sp>
        <p:nvSpPr>
          <p:cNvPr id="6" name="Elipse 5"/>
          <p:cNvSpPr/>
          <p:nvPr/>
        </p:nvSpPr>
        <p:spPr>
          <a:xfrm>
            <a:off x="5336452" y="755889"/>
            <a:ext cx="822373" cy="45101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a:ea typeface="+mn-ea"/>
              <a:cs typeface="Arial"/>
            </a:endParaRPr>
          </a:p>
        </p:txBody>
      </p:sp>
      <p:sp>
        <p:nvSpPr>
          <p:cNvPr id="7" name="CuadroTexto 6"/>
          <p:cNvSpPr txBox="1"/>
          <p:nvPr/>
        </p:nvSpPr>
        <p:spPr>
          <a:xfrm>
            <a:off x="5480090" y="457081"/>
            <a:ext cx="6189965" cy="1200329"/>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400 AÑOS DE SILENCIO DE DIOS - NINGÚN PROFETA HABLÓ O ESCRIBIÓ DESPUES DE MALAQUÍAS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   HASTA QUE APARECIÓ JUAN EL BAUTISTA 400 AÑOS DESPUÉS</a:t>
            </a:r>
          </a:p>
        </p:txBody>
      </p:sp>
      <p:sp>
        <p:nvSpPr>
          <p:cNvPr id="8" name="CuadroTexto 7"/>
          <p:cNvSpPr txBox="1"/>
          <p:nvPr/>
        </p:nvSpPr>
        <p:spPr>
          <a:xfrm>
            <a:off x="594911" y="5613339"/>
            <a:ext cx="11501609" cy="1200329"/>
          </a:xfrm>
          <a:prstGeom prst="rect">
            <a:avLst/>
          </a:prstGeom>
          <a:noFill/>
          <a:ln w="3810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n-ea"/>
                <a:cs typeface="Arial"/>
              </a:rPr>
              <a:t>EL REY TOLOMEO DE EGIPTO EN EL AÑO 286 AC CONTRATÓ A 70 ANCIANOS PARA TRADUCIR TODOS LOS LIBROS RELIGIOSOS DE ESE TIEMPO, POR LO QUE SE TRADÚJO LOS 39 LIBROS DEL </a:t>
            </a:r>
            <a:r>
              <a:rPr kumimoji="0" lang="es-ES" sz="1800" b="1" i="0" u="none" strike="noStrike" kern="1200" cap="none" spc="0" normalizeH="0" baseline="0" noProof="0">
                <a:ln>
                  <a:noFill/>
                </a:ln>
                <a:solidFill>
                  <a:srgbClr val="000000"/>
                </a:solidFill>
                <a:effectLst/>
                <a:uLnTx/>
                <a:uFillTx/>
                <a:latin typeface="Arial"/>
                <a:ea typeface="+mn-ea"/>
                <a:cs typeface="Arial"/>
              </a:rPr>
              <a:t>ANTIGUO TESTAMENTO </a:t>
            </a:r>
            <a:r>
              <a:rPr kumimoji="0" lang="es-ES" sz="1800" b="1" i="0" u="none" strike="noStrike" kern="1200" cap="none" spc="0" normalizeH="0" baseline="0" noProof="0" dirty="0">
                <a:ln>
                  <a:noFill/>
                </a:ln>
                <a:solidFill>
                  <a:srgbClr val="000000"/>
                </a:solidFill>
                <a:effectLst/>
                <a:uLnTx/>
                <a:uFillTx/>
                <a:latin typeface="Arial"/>
                <a:ea typeface="+mn-ea"/>
                <a:cs typeface="Arial"/>
              </a:rPr>
              <a:t>Y OTROS LIBROS LLAMADOS APOCRIFOS ESCRITOS EN ESOS AÑOS DE SILENCIO. AL RESULTADO DE ESTE TRABAJO DE TRADUCCION SE LE LLAMÓ LA SEPTUAGINTA</a:t>
            </a:r>
          </a:p>
        </p:txBody>
      </p:sp>
      <p:cxnSp>
        <p:nvCxnSpPr>
          <p:cNvPr id="10" name="Conector recto de flecha 9"/>
          <p:cNvCxnSpPr>
            <a:endCxn id="6" idx="4"/>
          </p:cNvCxnSpPr>
          <p:nvPr/>
        </p:nvCxnSpPr>
        <p:spPr>
          <a:xfrm flipH="1" flipV="1">
            <a:off x="5747639" y="5266062"/>
            <a:ext cx="3166" cy="40667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Marcador de número de diapositiva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TextBox 4"/>
          <p:cNvSpPr txBox="1"/>
          <p:nvPr/>
        </p:nvSpPr>
        <p:spPr>
          <a:xfrm>
            <a:off x="448763" y="191842"/>
            <a:ext cx="3715788" cy="584775"/>
          </a:xfrm>
          <a:prstGeom prst="rect">
            <a:avLst/>
          </a:prstGeom>
          <a:noFill/>
        </p:spPr>
        <p:txBody>
          <a:bodyPr wrap="square" rtlCol="0">
            <a:spAutoFit/>
          </a:bodyPr>
          <a:lstStyle/>
          <a:p>
            <a:r>
              <a:rPr lang="es-SV" sz="3200" b="1" dirty="0"/>
              <a:t>LA SEPTUAGINTA</a:t>
            </a:r>
          </a:p>
        </p:txBody>
      </p:sp>
    </p:spTree>
    <p:extLst>
      <p:ext uri="{BB962C8B-B14F-4D97-AF65-F5344CB8AC3E}">
        <p14:creationId xmlns:p14="http://schemas.microsoft.com/office/powerpoint/2010/main" val="3956420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3480" y="122480"/>
            <a:ext cx="10069417" cy="646331"/>
          </a:xfrm>
          <a:prstGeom prst="rect">
            <a:avLst/>
          </a:prstGeom>
          <a:noFill/>
          <a:ln>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LIBROS ESCRITOS DURANTE LOS 400 AÑOS SILENCIO DE DIOS Y QUE NO FUERON ESCRITOS POR NINGUN PROFETA</a:t>
            </a:r>
          </a:p>
        </p:txBody>
      </p:sp>
      <p:graphicFrame>
        <p:nvGraphicFramePr>
          <p:cNvPr id="3" name="Tabla 2"/>
          <p:cNvGraphicFramePr>
            <a:graphicFrameLocks noGrp="1"/>
          </p:cNvGraphicFramePr>
          <p:nvPr>
            <p:extLst>
              <p:ext uri="{D42A27DB-BD31-4B8C-83A1-F6EECF244321}">
                <p14:modId xmlns:p14="http://schemas.microsoft.com/office/powerpoint/2010/main" val="4009939068"/>
              </p:ext>
            </p:extLst>
          </p:nvPr>
        </p:nvGraphicFramePr>
        <p:xfrm>
          <a:off x="266505" y="1245499"/>
          <a:ext cx="11567711" cy="5217160"/>
        </p:xfrm>
        <a:graphic>
          <a:graphicData uri="http://schemas.openxmlformats.org/drawingml/2006/table">
            <a:tbl>
              <a:tblPr firstRow="1" bandRow="1">
                <a:tableStyleId>{5940675A-B579-460E-94D1-54222C63F5DA}</a:tableStyleId>
              </a:tblPr>
              <a:tblGrid>
                <a:gridCol w="9597080">
                  <a:extLst>
                    <a:ext uri="{9D8B030D-6E8A-4147-A177-3AD203B41FA5}">
                      <a16:colId xmlns:a16="http://schemas.microsoft.com/office/drawing/2014/main" val="20000"/>
                    </a:ext>
                  </a:extLst>
                </a:gridCol>
                <a:gridCol w="1970631">
                  <a:extLst>
                    <a:ext uri="{9D8B030D-6E8A-4147-A177-3AD203B41FA5}">
                      <a16:colId xmlns:a16="http://schemas.microsoft.com/office/drawing/2014/main" val="20001"/>
                    </a:ext>
                  </a:extLst>
                </a:gridCol>
              </a:tblGrid>
              <a:tr h="370840">
                <a:tc>
                  <a:txBody>
                    <a:bodyPr/>
                    <a:lstStyle/>
                    <a:p>
                      <a:pPr algn="ctr"/>
                      <a:r>
                        <a:rPr lang="es-ES" dirty="0"/>
                        <a:t>Libros</a:t>
                      </a:r>
                      <a:r>
                        <a:rPr lang="es-ES" baseline="0" dirty="0"/>
                        <a:t> Deuterocanónicos o Apócrifos</a:t>
                      </a:r>
                      <a:endParaRPr lang="es-ES" dirty="0">
                        <a:solidFill>
                          <a:schemeClr val="tx1"/>
                        </a:solidFill>
                      </a:endParaRPr>
                    </a:p>
                  </a:txBody>
                  <a:tcPr/>
                </a:tc>
                <a:tc>
                  <a:txBody>
                    <a:bodyPr/>
                    <a:lstStyle/>
                    <a:p>
                      <a:pPr algn="ctr"/>
                      <a:r>
                        <a:rPr lang="es-ES" dirty="0"/>
                        <a:t>Fecha</a:t>
                      </a:r>
                      <a:r>
                        <a:rPr lang="es-ES" baseline="0" dirty="0"/>
                        <a:t> del libro</a:t>
                      </a:r>
                      <a:endParaRPr lang="es-ES" dirty="0">
                        <a:solidFill>
                          <a:schemeClr val="tx1"/>
                        </a:solidFill>
                      </a:endParaRPr>
                    </a:p>
                  </a:txBody>
                  <a:tcPr/>
                </a:tc>
                <a:extLst>
                  <a:ext uri="{0D108BD9-81ED-4DB2-BD59-A6C34878D82A}">
                    <a16:rowId xmlns:a16="http://schemas.microsoft.com/office/drawing/2014/main" val="10000"/>
                  </a:ext>
                </a:extLst>
              </a:tr>
              <a:tr h="370840">
                <a:tc>
                  <a:txBody>
                    <a:bodyPr/>
                    <a:lstStyle/>
                    <a:p>
                      <a:pPr marL="342900" indent="-342900">
                        <a:buAutoNum type="arabicPeriod"/>
                      </a:pPr>
                      <a:r>
                        <a:rPr lang="es-ES" dirty="0"/>
                        <a:t>TOBÍAS ( Afirma</a:t>
                      </a:r>
                      <a:r>
                        <a:rPr lang="es-ES" baseline="0" dirty="0"/>
                        <a:t> que las limosnas hacen expiación por el pecado Tobías 4:10 y 12:9)</a:t>
                      </a:r>
                    </a:p>
                    <a:p>
                      <a:pPr marL="342900" indent="-342900">
                        <a:buAutoNum type="arabicPeriod"/>
                      </a:pPr>
                      <a:endParaRPr lang="es-ES" baseline="0" dirty="0"/>
                    </a:p>
                    <a:p>
                      <a:pPr marL="342900" indent="-342900">
                        <a:buAutoNum type="arabicPeriod"/>
                      </a:pPr>
                      <a:endParaRPr lang="es-ES" baseline="0" dirty="0"/>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SV" sz="1800" kern="1200" dirty="0" err="1">
                          <a:solidFill>
                            <a:schemeClr val="tx1"/>
                          </a:solidFill>
                          <a:latin typeface="+mn-lt"/>
                          <a:ea typeface="+mn-ea"/>
                          <a:cs typeface="+mn-cs"/>
                        </a:rPr>
                        <a:t>Tob</a:t>
                      </a:r>
                      <a:r>
                        <a:rPr lang="es-SV" sz="1800" kern="1200" dirty="0">
                          <a:solidFill>
                            <a:schemeClr val="tx1"/>
                          </a:solidFill>
                          <a:latin typeface="+mn-lt"/>
                          <a:ea typeface="+mn-ea"/>
                          <a:cs typeface="+mn-cs"/>
                        </a:rPr>
                        <a:t> 4:10  Porque la limosna libra de la muerte e impide caer en las tinieblas.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SV" sz="1800" kern="1200" dirty="0" err="1">
                          <a:solidFill>
                            <a:schemeClr val="tx1"/>
                          </a:solidFill>
                          <a:latin typeface="+mn-lt"/>
                          <a:ea typeface="+mn-ea"/>
                          <a:cs typeface="+mn-cs"/>
                        </a:rPr>
                        <a:t>Tob</a:t>
                      </a:r>
                      <a:r>
                        <a:rPr lang="es-SV" sz="1800" kern="1200" dirty="0">
                          <a:solidFill>
                            <a:schemeClr val="tx1"/>
                          </a:solidFill>
                          <a:latin typeface="+mn-lt"/>
                          <a:ea typeface="+mn-ea"/>
                          <a:cs typeface="+mn-cs"/>
                        </a:rPr>
                        <a:t> 12:9  La limosna libra de la muerte y purifica de todo pecado. Los limosneros tendrán larga vida.  </a:t>
                      </a:r>
                    </a:p>
                    <a:p>
                      <a:pPr marL="342900" indent="-342900">
                        <a:buAutoNum type="arabicPeriod"/>
                      </a:pP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150 AC</a:t>
                      </a:r>
                    </a:p>
                  </a:txBody>
                  <a:tcPr/>
                </a:tc>
                <a:extLst>
                  <a:ext uri="{0D108BD9-81ED-4DB2-BD59-A6C34878D82A}">
                    <a16:rowId xmlns:a16="http://schemas.microsoft.com/office/drawing/2014/main" val="10001"/>
                  </a:ext>
                </a:extLst>
              </a:tr>
              <a:tr h="370840">
                <a:tc>
                  <a:txBody>
                    <a:bodyPr/>
                    <a:lstStyle/>
                    <a:p>
                      <a:pPr marL="342900" indent="-342900" algn="just">
                        <a:buAutoNum type="arabicPeriod" startAt="2"/>
                      </a:pPr>
                      <a:r>
                        <a:rPr lang="es-ES" baseline="0" dirty="0"/>
                        <a:t>JUDIT ( Su nombre – JUDIT y los que se mencionan en el libro como </a:t>
                      </a:r>
                      <a:r>
                        <a:rPr lang="es-ES" dirty="0" err="1">
                          <a:effectLst/>
                        </a:rPr>
                        <a:t>Holofernes</a:t>
                      </a:r>
                      <a:r>
                        <a:rPr lang="es-ES" dirty="0">
                          <a:effectLst/>
                        </a:rPr>
                        <a:t>, </a:t>
                      </a:r>
                      <a:r>
                        <a:rPr lang="es-ES" dirty="0" err="1">
                          <a:effectLst/>
                        </a:rPr>
                        <a:t>Ajior</a:t>
                      </a:r>
                      <a:r>
                        <a:rPr lang="es-ES" dirty="0">
                          <a:effectLst/>
                        </a:rPr>
                        <a:t> </a:t>
                      </a:r>
                      <a:r>
                        <a:rPr lang="es-ES" baseline="0" dirty="0"/>
                        <a:t>no son mencionados ni el AT ni en el NT, los expertos dicen que es una historia ficticia) </a:t>
                      </a:r>
                    </a:p>
                    <a:p>
                      <a:pPr marL="342900" indent="-342900">
                        <a:buAutoNum type="arabicPeriod" startAt="2"/>
                      </a:pPr>
                      <a:endParaRPr lang="es-ES" baseline="0" dirty="0"/>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SV" sz="1800" kern="1200" dirty="0" err="1">
                          <a:solidFill>
                            <a:schemeClr val="tx1"/>
                          </a:solidFill>
                          <a:latin typeface="+mn-lt"/>
                          <a:ea typeface="+mn-ea"/>
                          <a:cs typeface="+mn-cs"/>
                        </a:rPr>
                        <a:t>Jdt</a:t>
                      </a:r>
                      <a:r>
                        <a:rPr lang="es-SV" sz="1800" kern="1200" dirty="0">
                          <a:solidFill>
                            <a:schemeClr val="tx1"/>
                          </a:solidFill>
                          <a:latin typeface="+mn-lt"/>
                          <a:ea typeface="+mn-ea"/>
                          <a:cs typeface="+mn-cs"/>
                        </a:rPr>
                        <a:t> 2:4  Acabado el consejo, Nabucodonosor, rey de Asiria, llamó a </a:t>
                      </a:r>
                      <a:r>
                        <a:rPr lang="es-SV" sz="1800" kern="1200" dirty="0" err="1">
                          <a:solidFill>
                            <a:schemeClr val="tx1"/>
                          </a:solidFill>
                          <a:latin typeface="+mn-lt"/>
                          <a:ea typeface="+mn-ea"/>
                          <a:cs typeface="+mn-cs"/>
                        </a:rPr>
                        <a:t>Holofernes</a:t>
                      </a:r>
                      <a:r>
                        <a:rPr lang="es-SV" sz="1800" kern="1200" dirty="0">
                          <a:solidFill>
                            <a:schemeClr val="tx1"/>
                          </a:solidFill>
                          <a:latin typeface="+mn-lt"/>
                          <a:ea typeface="+mn-ea"/>
                          <a:cs typeface="+mn-cs"/>
                        </a:rPr>
                        <a:t>, jefe supremo del ejército y segundo suyo, y le dijo: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SV" sz="1800" kern="1200" dirty="0">
                        <a:solidFill>
                          <a:schemeClr val="tx1"/>
                        </a:solidFill>
                        <a:latin typeface="+mn-lt"/>
                        <a:ea typeface="+mn-ea"/>
                        <a:cs typeface="+mn-cs"/>
                      </a:endParaRP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SV" sz="1800" kern="1200" dirty="0" err="1">
                          <a:solidFill>
                            <a:schemeClr val="tx1"/>
                          </a:solidFill>
                          <a:latin typeface="+mn-lt"/>
                          <a:ea typeface="+mn-ea"/>
                          <a:cs typeface="+mn-cs"/>
                        </a:rPr>
                        <a:t>Jdt</a:t>
                      </a:r>
                      <a:r>
                        <a:rPr lang="es-SV" sz="1800" kern="1200" baseline="0" dirty="0">
                          <a:solidFill>
                            <a:schemeClr val="tx1"/>
                          </a:solidFill>
                          <a:latin typeface="+mn-lt"/>
                          <a:ea typeface="+mn-ea"/>
                          <a:cs typeface="+mn-cs"/>
                        </a:rPr>
                        <a:t> </a:t>
                      </a:r>
                      <a:r>
                        <a:rPr lang="es-SV" sz="1800" kern="1200" dirty="0">
                          <a:solidFill>
                            <a:schemeClr val="tx1"/>
                          </a:solidFill>
                          <a:latin typeface="+mn-lt"/>
                          <a:ea typeface="+mn-ea"/>
                          <a:cs typeface="+mn-cs"/>
                        </a:rPr>
                        <a:t>5:5  Entonces </a:t>
                      </a:r>
                      <a:r>
                        <a:rPr lang="es-SV" sz="1800" kern="1200" dirty="0" err="1">
                          <a:solidFill>
                            <a:schemeClr val="tx1"/>
                          </a:solidFill>
                          <a:latin typeface="+mn-lt"/>
                          <a:ea typeface="+mn-ea"/>
                          <a:cs typeface="+mn-cs"/>
                        </a:rPr>
                        <a:t>Ajior</a:t>
                      </a:r>
                      <a:r>
                        <a:rPr lang="es-SV" sz="1800" kern="1200" dirty="0">
                          <a:solidFill>
                            <a:schemeClr val="tx1"/>
                          </a:solidFill>
                          <a:latin typeface="+mn-lt"/>
                          <a:ea typeface="+mn-ea"/>
                          <a:cs typeface="+mn-cs"/>
                        </a:rPr>
                        <a:t>, general de todos los amonitas, le dijo: "Escuche mi señor las palabras de tu siervo y te diré la verdad sobre este pueblo que habita esta montaña junto a la que te encuentras. No saldrá mentira de la boca de tu siervo. </a:t>
                      </a:r>
                    </a:p>
                    <a:p>
                      <a:pPr marL="342900" indent="-342900">
                        <a:buAutoNum type="arabicPeriod" startAt="2"/>
                      </a:pPr>
                      <a:endParaRPr lang="es-ES" baseline="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150 AC</a:t>
                      </a:r>
                    </a:p>
                  </a:txBody>
                  <a:tcPr/>
                </a:tc>
                <a:extLst>
                  <a:ext uri="{0D108BD9-81ED-4DB2-BD59-A6C34878D82A}">
                    <a16:rowId xmlns:a16="http://schemas.microsoft.com/office/drawing/2014/main" val="10002"/>
                  </a:ext>
                </a:extLst>
              </a:tr>
            </a:tbl>
          </a:graphicData>
        </a:graphic>
      </p:graphicFrame>
      <p:sp>
        <p:nvSpPr>
          <p:cNvPr id="4" name="Marcador de número de diapositiva 3"/>
          <p:cNvSpPr>
            <a:spLocks noGrp="1"/>
          </p:cNvSpPr>
          <p:nvPr>
            <p:ph type="sldNum" sz="quarter" idx="12"/>
          </p:nvPr>
        </p:nvSpPr>
        <p:spPr>
          <a:xfrm>
            <a:off x="11668461" y="6529892"/>
            <a:ext cx="523539" cy="3281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77937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a:xfrm>
            <a:off x="11317043" y="6443833"/>
            <a:ext cx="781722" cy="35294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3" name="CuadroTexto 2"/>
          <p:cNvSpPr txBox="1"/>
          <p:nvPr/>
        </p:nvSpPr>
        <p:spPr>
          <a:xfrm>
            <a:off x="1198565" y="1531326"/>
            <a:ext cx="10884665" cy="5062924"/>
          </a:xfrm>
          <a:prstGeom prst="rect">
            <a:avLst/>
          </a:prstGeom>
          <a:noFill/>
        </p:spPr>
        <p:txBody>
          <a:bodyPr wrap="square" rtlCol="0">
            <a:spAutoFit/>
          </a:bodyPr>
          <a:lstStyle/>
          <a:p>
            <a:r>
              <a:rPr lang="es-SV" sz="1400" dirty="0" err="1"/>
              <a:t>Est</a:t>
            </a:r>
            <a:r>
              <a:rPr lang="es-SV" sz="1400" dirty="0"/>
              <a:t> 10:1 El rey </a:t>
            </a:r>
            <a:r>
              <a:rPr lang="es-SV" sz="1400" dirty="0" err="1"/>
              <a:t>Asuero</a:t>
            </a:r>
            <a:r>
              <a:rPr lang="es-SV" sz="1400" dirty="0"/>
              <a:t> impuso tributo sobre la tierra y hasta las costas del mar. </a:t>
            </a:r>
          </a:p>
          <a:p>
            <a:r>
              <a:rPr lang="es-SV" sz="1400" dirty="0" err="1"/>
              <a:t>Est</a:t>
            </a:r>
            <a:r>
              <a:rPr lang="es-SV" sz="1400" dirty="0"/>
              <a:t> 10:2 Y todos los hechos de su poder y autoridad, y el relato sobre la grandeza de Mardoqueo, con que el rey le engrandeció, ¿no está escrito en el libro de las crónicas de los reyes de Media y de Persia? </a:t>
            </a:r>
          </a:p>
          <a:p>
            <a:r>
              <a:rPr lang="es-SV" sz="1400" dirty="0" err="1"/>
              <a:t>Est</a:t>
            </a:r>
            <a:r>
              <a:rPr lang="es-SV" sz="1400" dirty="0"/>
              <a:t> 10:3  Porque Mardoqueo el judío fue el segundo después del rey </a:t>
            </a:r>
            <a:r>
              <a:rPr lang="es-SV" sz="1400" dirty="0" err="1"/>
              <a:t>Asuero</a:t>
            </a:r>
            <a:r>
              <a:rPr lang="es-SV" sz="1400" dirty="0"/>
              <a:t>, y grande entre los judíos, y estimado por la multitud de sus hermanos, porque procuró el bienestar de su pueblo y habló paz para todo su linaje.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rgbClr val="000000"/>
              </a:solidFill>
              <a:effectLst/>
              <a:uLnTx/>
              <a:uFillTx/>
              <a:latin typeface="Arial"/>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10:4  </a:t>
            </a:r>
            <a:r>
              <a:rPr kumimoji="0" lang="es-ES" sz="1400" b="0" i="0" u="none" strike="noStrike" kern="1200" cap="none" spc="0" normalizeH="0" baseline="0" noProof="0" dirty="0" err="1">
                <a:ln>
                  <a:noFill/>
                </a:ln>
                <a:solidFill>
                  <a:srgbClr val="C00000"/>
                </a:solidFill>
                <a:effectLst/>
                <a:uLnTx/>
                <a:uFillTx/>
                <a:latin typeface="Arial"/>
                <a:cs typeface="Arial"/>
              </a:rPr>
              <a:t>Mardoqueo</a:t>
            </a:r>
            <a:r>
              <a:rPr kumimoji="0" lang="es-ES" sz="1400" b="0" i="0" u="none" strike="noStrike" kern="1200" cap="none" spc="0" normalizeH="0" baseline="0" noProof="0" dirty="0">
                <a:ln>
                  <a:noFill/>
                </a:ln>
                <a:solidFill>
                  <a:srgbClr val="C00000"/>
                </a:solidFill>
                <a:effectLst/>
                <a:uLnTx/>
                <a:uFillTx/>
                <a:latin typeface="Arial"/>
                <a:cs typeface="Arial"/>
              </a:rPr>
              <a:t> dijo: "Todo esto ha venido de Dios.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10:5  Cuando me acuerdo del sueño que tuve al respecto, no hay un solo detalle que no se haya cumplido: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10:6  ni el pequeño manantial que se transforma en un río, ni la luz ni el sol ni el caudal desbordante. El río es Ester,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srgbClr val="C00000"/>
                </a:solidFill>
                <a:effectLst/>
                <a:uLnTx/>
                <a:uFillTx/>
                <a:latin typeface="Arial"/>
                <a:cs typeface="Arial"/>
              </a:rPr>
              <a:t>Est</a:t>
            </a:r>
            <a:r>
              <a:rPr kumimoji="0" lang="es-ES" sz="1400" b="1" i="0" u="none" strike="noStrike" kern="1200" cap="none" spc="0" normalizeH="0" baseline="0" noProof="0" dirty="0">
                <a:ln>
                  <a:noFill/>
                </a:ln>
                <a:solidFill>
                  <a:srgbClr val="C00000"/>
                </a:solidFill>
                <a:effectLst/>
                <a:uLnTx/>
                <a:uFillTx/>
                <a:latin typeface="Arial"/>
                <a:cs typeface="Arial"/>
              </a:rPr>
              <a:t> 10:7</a:t>
            </a:r>
            <a:r>
              <a:rPr kumimoji="0" lang="es-ES" sz="1400" b="0" i="0" u="none" strike="noStrike" kern="1200" cap="none" spc="0" normalizeH="0" baseline="0" noProof="0" dirty="0">
                <a:ln>
                  <a:noFill/>
                </a:ln>
                <a:solidFill>
                  <a:srgbClr val="C00000"/>
                </a:solidFill>
                <a:effectLst/>
                <a:uLnTx/>
                <a:uFillTx/>
                <a:latin typeface="Arial"/>
                <a:cs typeface="Arial"/>
              </a:rPr>
              <a:t>  con la que el rey se casó y a quien hizo reina;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10:8  los dos dragones éramos Amán y yo, las naciones son las que se confabularon para borrar el nombre de los judíos;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10:9  mi pueblo son los hijos de Israel que clamaron a Dios y fueron librados. El Señor ha salvado a su pueblo, el Señor nos ha librado de todas esas desgracias, realizando grandes milagros y grandes prodigios, como nunca antes los había hecho entre los paganos.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10:10  Es evidente que Dios sorteó dos destinos, uno para el pueblo de Dios y otro para todas las naciones paganas.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10:11  La hora, el momento y el día del juicio son dos destinos que están presentes ante Dios y presentes en medio de las naciones.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10:12  Dios se acordó de su pueblo y les hizo justicia a los suyos.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err="1">
                <a:ln>
                  <a:noFill/>
                </a:ln>
                <a:solidFill>
                  <a:srgbClr val="C00000"/>
                </a:solidFill>
                <a:effectLst/>
                <a:uLnTx/>
                <a:uFillTx/>
                <a:latin typeface="Arial"/>
                <a:cs typeface="Arial"/>
              </a:rPr>
              <a:t>Est</a:t>
            </a:r>
            <a:r>
              <a:rPr kumimoji="0" lang="es-ES" sz="1400" b="0" i="0" u="none" strike="noStrike" kern="1200" cap="none" spc="0" normalizeH="0" baseline="0" noProof="0" dirty="0">
                <a:ln>
                  <a:noFill/>
                </a:ln>
                <a:solidFill>
                  <a:srgbClr val="C00000"/>
                </a:solidFill>
                <a:effectLst/>
                <a:uLnTx/>
                <a:uFillTx/>
                <a:latin typeface="Arial"/>
                <a:cs typeface="Arial"/>
              </a:rPr>
              <a:t> 10:13  Por eso, de generación en generación y por siempre, el pueblo de Israel pasará esos dos días, el catorce y el quince del mes de </a:t>
            </a:r>
            <a:r>
              <a:rPr kumimoji="0" lang="es-ES" sz="1400" b="0" i="0" u="none" strike="noStrike" kern="1200" cap="none" spc="0" normalizeH="0" baseline="0" noProof="0" dirty="0" err="1">
                <a:ln>
                  <a:noFill/>
                </a:ln>
                <a:solidFill>
                  <a:srgbClr val="C00000"/>
                </a:solidFill>
                <a:effectLst/>
                <a:uLnTx/>
                <a:uFillTx/>
                <a:latin typeface="Arial"/>
                <a:cs typeface="Arial"/>
              </a:rPr>
              <a:t>Adar</a:t>
            </a:r>
            <a:r>
              <a:rPr kumimoji="0" lang="es-ES" sz="1400" b="0" i="0" u="none" strike="noStrike" kern="1200" cap="none" spc="0" normalizeH="0" baseline="0" noProof="0" dirty="0">
                <a:ln>
                  <a:noFill/>
                </a:ln>
                <a:solidFill>
                  <a:srgbClr val="C00000"/>
                </a:solidFill>
                <a:effectLst/>
                <a:uLnTx/>
                <a:uFillTx/>
                <a:latin typeface="Arial"/>
                <a:cs typeface="Arial"/>
              </a:rPr>
              <a:t>, en asambleas jubilosas y en esparcimiento ante Dios". El año cuarto del reinado de Tolomeo y de Cleopatra, </a:t>
            </a:r>
            <a:r>
              <a:rPr kumimoji="0" lang="es-ES" sz="1400" b="0" i="0" u="none" strike="noStrike" kern="1200" cap="none" spc="0" normalizeH="0" baseline="0" noProof="0" dirty="0" err="1">
                <a:ln>
                  <a:noFill/>
                </a:ln>
                <a:solidFill>
                  <a:srgbClr val="C00000"/>
                </a:solidFill>
                <a:effectLst/>
                <a:uLnTx/>
                <a:uFillTx/>
                <a:latin typeface="Arial"/>
                <a:cs typeface="Arial"/>
              </a:rPr>
              <a:t>Dositeo</a:t>
            </a:r>
            <a:r>
              <a:rPr kumimoji="0" lang="es-ES" sz="1400" b="0" i="0" u="none" strike="noStrike" kern="1200" cap="none" spc="0" normalizeH="0" baseline="0" noProof="0" dirty="0">
                <a:ln>
                  <a:noFill/>
                </a:ln>
                <a:solidFill>
                  <a:srgbClr val="C00000"/>
                </a:solidFill>
                <a:effectLst/>
                <a:uLnTx/>
                <a:uFillTx/>
                <a:latin typeface="Arial"/>
                <a:cs typeface="Arial"/>
              </a:rPr>
              <a:t> se presentó como sacerdote y Levita junto con su hijo Tolomeo; hizo entrega de la presente carta relativa a los </a:t>
            </a:r>
            <a:r>
              <a:rPr kumimoji="0" lang="es-ES" sz="1400" b="0" i="0" u="none" strike="noStrike" kern="1200" cap="none" spc="0" normalizeH="0" baseline="0" noProof="0" dirty="0" err="1">
                <a:ln>
                  <a:noFill/>
                </a:ln>
                <a:solidFill>
                  <a:srgbClr val="C00000"/>
                </a:solidFill>
                <a:effectLst/>
                <a:uLnTx/>
                <a:uFillTx/>
                <a:latin typeface="Arial"/>
                <a:cs typeface="Arial"/>
              </a:rPr>
              <a:t>Purim</a:t>
            </a:r>
            <a:r>
              <a:rPr kumimoji="0" lang="es-ES" sz="1400" b="0" i="0" u="none" strike="noStrike" kern="1200" cap="none" spc="0" normalizeH="0" baseline="0" noProof="0" dirty="0">
                <a:ln>
                  <a:noFill/>
                </a:ln>
                <a:solidFill>
                  <a:srgbClr val="C00000"/>
                </a:solidFill>
                <a:effectLst/>
                <a:uLnTx/>
                <a:uFillTx/>
                <a:latin typeface="Arial"/>
                <a:cs typeface="Arial"/>
              </a:rPr>
              <a:t>. Sostuvo que era auténtica y que había sido traducida por </a:t>
            </a:r>
            <a:r>
              <a:rPr kumimoji="0" lang="es-ES" sz="1400" b="0" i="0" u="none" strike="noStrike" kern="1200" cap="none" spc="0" normalizeH="0" baseline="0" noProof="0" dirty="0" err="1">
                <a:ln>
                  <a:noFill/>
                </a:ln>
                <a:solidFill>
                  <a:srgbClr val="C00000"/>
                </a:solidFill>
                <a:effectLst/>
                <a:uLnTx/>
                <a:uFillTx/>
                <a:latin typeface="Arial"/>
                <a:cs typeface="Arial"/>
              </a:rPr>
              <a:t>Lisímaco</a:t>
            </a:r>
            <a:r>
              <a:rPr kumimoji="0" lang="es-ES" sz="1400" b="0" i="0" u="none" strike="noStrike" kern="1200" cap="none" spc="0" normalizeH="0" baseline="0" noProof="0" dirty="0">
                <a:ln>
                  <a:noFill/>
                </a:ln>
                <a:solidFill>
                  <a:srgbClr val="C00000"/>
                </a:solidFill>
                <a:effectLst/>
                <a:uLnTx/>
                <a:uFillTx/>
                <a:latin typeface="Arial"/>
                <a:cs typeface="Arial"/>
              </a:rPr>
              <a:t>, hijo de Tolomeo, un hombre de la comunidad de Jerusalén</a:t>
            </a:r>
            <a:r>
              <a:rPr kumimoji="0" lang="es-ES" sz="1500" b="0" i="0" u="none" strike="noStrike" kern="1200" cap="none" spc="0" normalizeH="0" baseline="0" noProof="0" dirty="0">
                <a:ln>
                  <a:noFill/>
                </a:ln>
                <a:solidFill>
                  <a:srgbClr val="C00000"/>
                </a:solidFill>
                <a:effectLst/>
                <a:uLnTx/>
                <a:uFillTx/>
                <a:latin typeface="Arial"/>
                <a:ea typeface="+mn-ea"/>
                <a:cs typeface="Arial"/>
              </a:rPr>
              <a:t>.</a:t>
            </a:r>
            <a:endParaRPr kumimoji="0" lang="es-ES" sz="1500" b="0" i="0" u="none" strike="noStrike" kern="1200" cap="none" spc="0" normalizeH="0" baseline="0" noProof="0" dirty="0">
              <a:ln>
                <a:noFill/>
              </a:ln>
              <a:solidFill>
                <a:srgbClr val="000000"/>
              </a:solidFill>
              <a:effectLst/>
              <a:uLnTx/>
              <a:uFillTx/>
              <a:latin typeface="Arial"/>
              <a:ea typeface="+mn-ea"/>
              <a:cs typeface="Arial"/>
            </a:endParaRPr>
          </a:p>
        </p:txBody>
      </p:sp>
      <p:sp>
        <p:nvSpPr>
          <p:cNvPr id="4" name="CuadroTexto 3"/>
          <p:cNvSpPr txBox="1"/>
          <p:nvPr/>
        </p:nvSpPr>
        <p:spPr>
          <a:xfrm>
            <a:off x="2398306" y="1213182"/>
            <a:ext cx="8090399" cy="307777"/>
          </a:xfrm>
          <a:prstGeom prst="rect">
            <a:avLst/>
          </a:prstGeom>
          <a:noFill/>
          <a:ln>
            <a:solidFill>
              <a:srgbClr val="00B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uLnTx/>
                <a:uFillTx/>
                <a:latin typeface="Arial"/>
                <a:ea typeface="+mn-ea"/>
                <a:cs typeface="Arial"/>
              </a:rPr>
              <a:t>EL  LIBRO DE ESTER EN LA BIBLIA REINA VALERA LLEGA HASTA 10:3</a:t>
            </a:r>
          </a:p>
        </p:txBody>
      </p:sp>
      <p:sp>
        <p:nvSpPr>
          <p:cNvPr id="5" name="CuadroTexto 4"/>
          <p:cNvSpPr txBox="1"/>
          <p:nvPr/>
        </p:nvSpPr>
        <p:spPr>
          <a:xfrm rot="16200000">
            <a:off x="-52291" y="1580048"/>
            <a:ext cx="1516828" cy="830997"/>
          </a:xfrm>
          <a:prstGeom prst="rect">
            <a:avLst/>
          </a:prstGeom>
          <a:noFill/>
          <a:ln w="28575">
            <a:solidFill>
              <a:srgbClr val="00B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00"/>
                </a:solidFill>
                <a:effectLst/>
                <a:uLnTx/>
                <a:uFillTx/>
                <a:latin typeface="Arial"/>
                <a:cs typeface="Arial"/>
              </a:rPr>
              <a:t>ESCRITO EN EL 400 AC</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solidFill>
                  <a:srgbClr val="000000"/>
                </a:solidFill>
                <a:latin typeface="Arial"/>
                <a:cs typeface="Arial"/>
              </a:rPr>
              <a:t>EN </a:t>
            </a:r>
            <a:r>
              <a:rPr lang="es-ES" sz="1600" b="1" u="sng" dirty="0">
                <a:solidFill>
                  <a:srgbClr val="000000"/>
                </a:solidFill>
                <a:latin typeface="Arial"/>
                <a:cs typeface="Arial"/>
              </a:rPr>
              <a:t>HEBREO</a:t>
            </a:r>
            <a:endParaRPr kumimoji="0" lang="es-ES" sz="1600" b="1" i="0" u="sng" strike="noStrike" kern="1200" cap="none" spc="0" normalizeH="0" baseline="0" noProof="0" dirty="0">
              <a:ln>
                <a:noFill/>
              </a:ln>
              <a:solidFill>
                <a:srgbClr val="000000"/>
              </a:solidFill>
              <a:effectLst/>
              <a:uLnTx/>
              <a:uFillTx/>
              <a:latin typeface="Arial"/>
              <a:cs typeface="Arial"/>
            </a:endParaRPr>
          </a:p>
        </p:txBody>
      </p:sp>
      <p:sp>
        <p:nvSpPr>
          <p:cNvPr id="6" name="CuadroTexto 5"/>
          <p:cNvSpPr txBox="1"/>
          <p:nvPr/>
        </p:nvSpPr>
        <p:spPr>
          <a:xfrm rot="16200000">
            <a:off x="-754045" y="4650700"/>
            <a:ext cx="3474332" cy="369332"/>
          </a:xfrm>
          <a:prstGeom prst="rect">
            <a:avLst/>
          </a:prstGeom>
          <a:noFill/>
          <a:ln w="28575">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115 AC</a:t>
            </a:r>
          </a:p>
        </p:txBody>
      </p:sp>
      <p:sp>
        <p:nvSpPr>
          <p:cNvPr id="7" name="CuadroTexto 6"/>
          <p:cNvSpPr txBox="1"/>
          <p:nvPr/>
        </p:nvSpPr>
        <p:spPr>
          <a:xfrm rot="16200000">
            <a:off x="-1308042" y="4542979"/>
            <a:ext cx="3474330" cy="584775"/>
          </a:xfrm>
          <a:prstGeom prst="rect">
            <a:avLst/>
          </a:prstGeom>
          <a:noFill/>
          <a:ln w="28575">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00"/>
                </a:solidFill>
                <a:effectLst/>
                <a:uLnTx/>
                <a:uFillTx/>
                <a:latin typeface="Arial"/>
                <a:ea typeface="+mn-ea"/>
                <a:cs typeface="Arial"/>
              </a:rPr>
              <a:t>VERSÍCULOS AGREFADOS 285 EN </a:t>
            </a:r>
            <a:r>
              <a:rPr kumimoji="0" lang="es-ES" sz="1600" b="1" i="0" u="sng" strike="noStrike" kern="1200" cap="none" spc="0" normalizeH="0" baseline="0" noProof="0" dirty="0">
                <a:ln>
                  <a:noFill/>
                </a:ln>
                <a:solidFill>
                  <a:srgbClr val="000000"/>
                </a:solidFill>
                <a:effectLst/>
                <a:uLnTx/>
                <a:uFillTx/>
                <a:latin typeface="Arial"/>
                <a:ea typeface="+mn-ea"/>
                <a:cs typeface="Arial"/>
              </a:rPr>
              <a:t>GRIEGO</a:t>
            </a:r>
            <a:r>
              <a:rPr kumimoji="0" lang="es-ES" sz="1600" b="0" i="0" u="none" strike="noStrike" kern="1200" cap="none" spc="0" normalizeH="0" baseline="0" noProof="0" dirty="0">
                <a:ln>
                  <a:noFill/>
                </a:ln>
                <a:solidFill>
                  <a:srgbClr val="000000"/>
                </a:solidFill>
                <a:effectLst/>
                <a:uLnTx/>
                <a:uFillTx/>
                <a:latin typeface="Arial"/>
                <a:ea typeface="+mn-ea"/>
                <a:cs typeface="Arial"/>
              </a:rPr>
              <a:t> AÑOS DESPUÉS</a:t>
            </a:r>
          </a:p>
        </p:txBody>
      </p:sp>
      <p:sp>
        <p:nvSpPr>
          <p:cNvPr id="8" name="CuadroTexto 3"/>
          <p:cNvSpPr txBox="1"/>
          <p:nvPr/>
        </p:nvSpPr>
        <p:spPr>
          <a:xfrm>
            <a:off x="1699060" y="2758149"/>
            <a:ext cx="8294794" cy="307777"/>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uLnTx/>
                <a:uFillTx/>
                <a:latin typeface="Arial"/>
                <a:ea typeface="+mn-ea"/>
                <a:cs typeface="Arial"/>
              </a:rPr>
              <a:t>VERSICULOS AGREGADOS EN EL LIBRO DE ESTER EN LA BIBLIA CATOLICA – 10:4 AL 10:13</a:t>
            </a:r>
          </a:p>
        </p:txBody>
      </p:sp>
      <p:graphicFrame>
        <p:nvGraphicFramePr>
          <p:cNvPr id="11" name="Table 10"/>
          <p:cNvGraphicFramePr>
            <a:graphicFrameLocks noGrp="1"/>
          </p:cNvGraphicFramePr>
          <p:nvPr>
            <p:extLst>
              <p:ext uri="{D42A27DB-BD31-4B8C-83A1-F6EECF244321}">
                <p14:modId xmlns:p14="http://schemas.microsoft.com/office/powerpoint/2010/main" val="4093928553"/>
              </p:ext>
            </p:extLst>
          </p:nvPr>
        </p:nvGraphicFramePr>
        <p:xfrm>
          <a:off x="304208" y="456527"/>
          <a:ext cx="11567711" cy="640080"/>
        </p:xfrm>
        <a:graphic>
          <a:graphicData uri="http://schemas.openxmlformats.org/drawingml/2006/table">
            <a:tbl>
              <a:tblPr firstRow="1" bandRow="1">
                <a:tableStyleId>{5940675A-B579-460E-94D1-54222C63F5DA}</a:tableStyleId>
              </a:tblPr>
              <a:tblGrid>
                <a:gridCol w="9597080">
                  <a:extLst>
                    <a:ext uri="{9D8B030D-6E8A-4147-A177-3AD203B41FA5}">
                      <a16:colId xmlns:a16="http://schemas.microsoft.com/office/drawing/2014/main" val="865710661"/>
                    </a:ext>
                  </a:extLst>
                </a:gridCol>
                <a:gridCol w="1970631">
                  <a:extLst>
                    <a:ext uri="{9D8B030D-6E8A-4147-A177-3AD203B41FA5}">
                      <a16:colId xmlns:a16="http://schemas.microsoft.com/office/drawing/2014/main" val="3150805518"/>
                    </a:ext>
                  </a:extLst>
                </a:gridCol>
              </a:tblGrid>
              <a:tr h="370840">
                <a:tc>
                  <a:txBody>
                    <a:bodyPr/>
                    <a:lstStyle/>
                    <a:p>
                      <a:r>
                        <a:rPr lang="es-ES" dirty="0"/>
                        <a:t>3.  ADICIONES</a:t>
                      </a:r>
                      <a:r>
                        <a:rPr lang="es-ES" baseline="0" dirty="0"/>
                        <a:t> A ESTER (Hay varias oraciones que no están en el Libro de Ester Original, además las adiciones son Griego no en Hebreo como está escrito el libro de Ester) </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115 AC</a:t>
                      </a:r>
                    </a:p>
                  </a:txBody>
                  <a:tcPr/>
                </a:tc>
                <a:extLst>
                  <a:ext uri="{0D108BD9-81ED-4DB2-BD59-A6C34878D82A}">
                    <a16:rowId xmlns:a16="http://schemas.microsoft.com/office/drawing/2014/main" val="890051417"/>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930775102"/>
              </p:ext>
            </p:extLst>
          </p:nvPr>
        </p:nvGraphicFramePr>
        <p:xfrm>
          <a:off x="301382" y="85687"/>
          <a:ext cx="11567711" cy="370840"/>
        </p:xfrm>
        <a:graphic>
          <a:graphicData uri="http://schemas.openxmlformats.org/drawingml/2006/table">
            <a:tbl>
              <a:tblPr firstRow="1" bandRow="1">
                <a:tableStyleId>{5940675A-B579-460E-94D1-54222C63F5DA}</a:tableStyleId>
              </a:tblPr>
              <a:tblGrid>
                <a:gridCol w="9597080">
                  <a:extLst>
                    <a:ext uri="{9D8B030D-6E8A-4147-A177-3AD203B41FA5}">
                      <a16:colId xmlns:a16="http://schemas.microsoft.com/office/drawing/2014/main" val="3427240987"/>
                    </a:ext>
                  </a:extLst>
                </a:gridCol>
                <a:gridCol w="1970631">
                  <a:extLst>
                    <a:ext uri="{9D8B030D-6E8A-4147-A177-3AD203B41FA5}">
                      <a16:colId xmlns:a16="http://schemas.microsoft.com/office/drawing/2014/main" val="2127003468"/>
                    </a:ext>
                  </a:extLst>
                </a:gridCol>
              </a:tblGrid>
              <a:tr h="370840">
                <a:tc>
                  <a:txBody>
                    <a:bodyPr/>
                    <a:lstStyle/>
                    <a:p>
                      <a:pPr algn="ctr"/>
                      <a:r>
                        <a:rPr lang="es-ES" dirty="0"/>
                        <a:t>Libros</a:t>
                      </a:r>
                      <a:r>
                        <a:rPr lang="es-ES" baseline="0" dirty="0"/>
                        <a:t> Deuterocanónicos o Apócrifos</a:t>
                      </a:r>
                      <a:endParaRPr lang="es-ES" dirty="0">
                        <a:solidFill>
                          <a:schemeClr val="tx1"/>
                        </a:solidFill>
                      </a:endParaRPr>
                    </a:p>
                  </a:txBody>
                  <a:tcPr/>
                </a:tc>
                <a:tc>
                  <a:txBody>
                    <a:bodyPr/>
                    <a:lstStyle/>
                    <a:p>
                      <a:pPr algn="ctr"/>
                      <a:r>
                        <a:rPr lang="es-ES" dirty="0"/>
                        <a:t>Fecha</a:t>
                      </a:r>
                      <a:r>
                        <a:rPr lang="es-ES" baseline="0" dirty="0"/>
                        <a:t> del libro</a:t>
                      </a:r>
                      <a:endParaRPr lang="es-ES" dirty="0">
                        <a:solidFill>
                          <a:schemeClr val="tx1"/>
                        </a:solidFill>
                      </a:endParaRPr>
                    </a:p>
                  </a:txBody>
                  <a:tcPr/>
                </a:tc>
                <a:extLst>
                  <a:ext uri="{0D108BD9-81ED-4DB2-BD59-A6C34878D82A}">
                    <a16:rowId xmlns:a16="http://schemas.microsoft.com/office/drawing/2014/main" val="864255592"/>
                  </a:ext>
                </a:extLst>
              </a:tr>
            </a:tbl>
          </a:graphicData>
        </a:graphic>
      </p:graphicFrame>
    </p:spTree>
    <p:extLst>
      <p:ext uri="{BB962C8B-B14F-4D97-AF65-F5344CB8AC3E}">
        <p14:creationId xmlns:p14="http://schemas.microsoft.com/office/powerpoint/2010/main" val="238869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1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45754" y="176270"/>
            <a:ext cx="10069417" cy="646331"/>
          </a:xfrm>
          <a:prstGeom prst="rect">
            <a:avLst/>
          </a:prstGeom>
          <a:noFill/>
          <a:ln>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LIBROS ESCRITOS DURANTE LOS 400 AÑOS DE SILENCIO DE DIOS Y QUE NO FUERON ESCRITOS POR NINGUN PROFETA</a:t>
            </a:r>
          </a:p>
        </p:txBody>
      </p:sp>
      <p:graphicFrame>
        <p:nvGraphicFramePr>
          <p:cNvPr id="3" name="Tabla 2"/>
          <p:cNvGraphicFramePr>
            <a:graphicFrameLocks noGrp="1"/>
          </p:cNvGraphicFramePr>
          <p:nvPr>
            <p:extLst>
              <p:ext uri="{D42A27DB-BD31-4B8C-83A1-F6EECF244321}">
                <p14:modId xmlns:p14="http://schemas.microsoft.com/office/powerpoint/2010/main" val="1769928302"/>
              </p:ext>
            </p:extLst>
          </p:nvPr>
        </p:nvGraphicFramePr>
        <p:xfrm>
          <a:off x="234232" y="1004120"/>
          <a:ext cx="11567711" cy="4765040"/>
        </p:xfrm>
        <a:graphic>
          <a:graphicData uri="http://schemas.openxmlformats.org/drawingml/2006/table">
            <a:tbl>
              <a:tblPr firstRow="1" bandRow="1">
                <a:tableStyleId>{5940675A-B579-460E-94D1-54222C63F5DA}</a:tableStyleId>
              </a:tblPr>
              <a:tblGrid>
                <a:gridCol w="9597080">
                  <a:extLst>
                    <a:ext uri="{9D8B030D-6E8A-4147-A177-3AD203B41FA5}">
                      <a16:colId xmlns:a16="http://schemas.microsoft.com/office/drawing/2014/main" val="20000"/>
                    </a:ext>
                  </a:extLst>
                </a:gridCol>
                <a:gridCol w="1970631">
                  <a:extLst>
                    <a:ext uri="{9D8B030D-6E8A-4147-A177-3AD203B41FA5}">
                      <a16:colId xmlns:a16="http://schemas.microsoft.com/office/drawing/2014/main" val="20001"/>
                    </a:ext>
                  </a:extLst>
                </a:gridCol>
              </a:tblGrid>
              <a:tr h="370840">
                <a:tc>
                  <a:txBody>
                    <a:bodyPr/>
                    <a:lstStyle/>
                    <a:p>
                      <a:pPr algn="ctr"/>
                      <a:r>
                        <a:rPr lang="es-ES" dirty="0"/>
                        <a:t>Libros</a:t>
                      </a:r>
                      <a:r>
                        <a:rPr lang="es-ES" baseline="0" dirty="0"/>
                        <a:t> Deuterocanónicos o Apócrifos</a:t>
                      </a:r>
                      <a:endParaRPr lang="es-ES" dirty="0">
                        <a:solidFill>
                          <a:schemeClr val="tx1"/>
                        </a:solidFill>
                      </a:endParaRPr>
                    </a:p>
                  </a:txBody>
                  <a:tcPr/>
                </a:tc>
                <a:tc>
                  <a:txBody>
                    <a:bodyPr/>
                    <a:lstStyle/>
                    <a:p>
                      <a:pPr algn="ctr"/>
                      <a:r>
                        <a:rPr lang="es-ES" dirty="0"/>
                        <a:t>Fecha</a:t>
                      </a:r>
                      <a:r>
                        <a:rPr lang="es-ES" baseline="0" dirty="0"/>
                        <a:t> del libro</a:t>
                      </a:r>
                      <a:endParaRPr lang="es-ES" dirty="0">
                        <a:solidFill>
                          <a:schemeClr val="tx1"/>
                        </a:solidFill>
                      </a:endParaRPr>
                    </a:p>
                  </a:txBody>
                  <a:tcPr/>
                </a:tc>
                <a:extLst>
                  <a:ext uri="{0D108BD9-81ED-4DB2-BD59-A6C34878D82A}">
                    <a16:rowId xmlns:a16="http://schemas.microsoft.com/office/drawing/2014/main" val="10000"/>
                  </a:ext>
                </a:extLst>
              </a:tr>
              <a:tr h="370840">
                <a:tc>
                  <a:txBody>
                    <a:bodyPr/>
                    <a:lstStyle/>
                    <a:p>
                      <a:pPr marL="342900" indent="-342900">
                        <a:buAutoNum type="arabicPeriod" startAt="4"/>
                      </a:pPr>
                      <a:r>
                        <a:rPr lang="es-ES" dirty="0"/>
                        <a:t>1RA</a:t>
                      </a:r>
                      <a:r>
                        <a:rPr lang="es-ES" baseline="0" dirty="0"/>
                        <a:t> DE MACABEOS (Dice que </a:t>
                      </a:r>
                      <a:r>
                        <a:rPr lang="es-ES" sz="1800" b="0" i="0" kern="1200" dirty="0">
                          <a:solidFill>
                            <a:schemeClr val="tx1"/>
                          </a:solidFill>
                          <a:effectLst/>
                          <a:latin typeface="+mn-lt"/>
                          <a:ea typeface="+mn-ea"/>
                          <a:cs typeface="+mn-cs"/>
                        </a:rPr>
                        <a:t>Alejandro de Macedonia repartió su reino entre sus generales antes de su muerte, cosa que no tiene fundamento en la historia secular, ya que Alejandro no dejó un heredero claro antes de morir y el reino se repartió</a:t>
                      </a:r>
                      <a:r>
                        <a:rPr lang="es-ES" sz="1800" b="0" i="0" kern="1200" baseline="0" dirty="0">
                          <a:solidFill>
                            <a:schemeClr val="tx1"/>
                          </a:solidFill>
                          <a:effectLst/>
                          <a:latin typeface="+mn-lt"/>
                          <a:ea typeface="+mn-ea"/>
                          <a:cs typeface="+mn-cs"/>
                        </a:rPr>
                        <a:t> después de la muerte de Alejandro</a:t>
                      </a:r>
                      <a:r>
                        <a:rPr lang="es-ES" sz="1800" b="0" i="0" kern="1200" dirty="0">
                          <a:solidFill>
                            <a:schemeClr val="tx1"/>
                          </a:solidFill>
                          <a:effectLst/>
                          <a:latin typeface="+mn-lt"/>
                          <a:ea typeface="+mn-ea"/>
                          <a:cs typeface="+mn-cs"/>
                        </a:rPr>
                        <a:t>).</a:t>
                      </a:r>
                    </a:p>
                    <a:p>
                      <a:pPr marL="342900" indent="-342900">
                        <a:buAutoNum type="arabicPeriod" startAt="4"/>
                      </a:pPr>
                      <a:endParaRPr lang="es-ES" sz="18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SV" sz="1800" b="1" kern="1200" dirty="0">
                          <a:solidFill>
                            <a:schemeClr val="tx1"/>
                          </a:solidFill>
                          <a:latin typeface="+mn-lt"/>
                          <a:ea typeface="+mn-ea"/>
                          <a:cs typeface="+mn-cs"/>
                        </a:rPr>
                        <a:t>1Ma 1:6</a:t>
                      </a:r>
                      <a:r>
                        <a:rPr lang="es-SV" sz="1800" b="0" kern="1200" dirty="0">
                          <a:solidFill>
                            <a:schemeClr val="tx1"/>
                          </a:solidFill>
                          <a:latin typeface="+mn-lt"/>
                          <a:ea typeface="+mn-ea"/>
                          <a:cs typeface="+mn-cs"/>
                        </a:rPr>
                        <a:t>  Hizo llamar entonces a sus servidores, a los nobles que con él se habían criado desde su juventud y, antes de morir, repartió entre ellos su reino. </a:t>
                      </a:r>
                    </a:p>
                    <a:p>
                      <a:pPr marL="342900" indent="-342900">
                        <a:buAutoNum type="arabicPeriod" startAt="4"/>
                      </a:pP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140 AC</a:t>
                      </a:r>
                    </a:p>
                  </a:txBody>
                  <a:tcPr/>
                </a:tc>
                <a:extLst>
                  <a:ext uri="{0D108BD9-81ED-4DB2-BD59-A6C34878D82A}">
                    <a16:rowId xmlns:a16="http://schemas.microsoft.com/office/drawing/2014/main" val="10004"/>
                  </a:ext>
                </a:extLst>
              </a:tr>
              <a:tr h="370840">
                <a:tc>
                  <a:txBody>
                    <a:bodyPr/>
                    <a:lstStyle/>
                    <a:p>
                      <a:pPr marL="342900" indent="-342900">
                        <a:buAutoNum type="arabicPeriod" startAt="5"/>
                      </a:pPr>
                      <a:r>
                        <a:rPr lang="es-ES" dirty="0"/>
                        <a:t>2DA DE MACABEOS (E</a:t>
                      </a:r>
                      <a:r>
                        <a:rPr lang="es-ES" sz="1800" b="0" i="0" kern="1200" dirty="0">
                          <a:solidFill>
                            <a:schemeClr val="tx1"/>
                          </a:solidFill>
                          <a:effectLst/>
                          <a:latin typeface="+mn-lt"/>
                          <a:ea typeface="+mn-ea"/>
                          <a:cs typeface="+mn-cs"/>
                        </a:rPr>
                        <a:t>l autor del libro se disculpa por si su obra es mediocre o sin valor - cosa que ningún</a:t>
                      </a:r>
                      <a:r>
                        <a:rPr lang="es-ES" sz="1800" b="0" i="0" kern="1200" baseline="0" dirty="0">
                          <a:solidFill>
                            <a:schemeClr val="tx1"/>
                          </a:solidFill>
                          <a:effectLst/>
                          <a:latin typeface="+mn-lt"/>
                          <a:ea typeface="+mn-ea"/>
                          <a:cs typeface="+mn-cs"/>
                        </a:rPr>
                        <a:t> libro de Dios diría)</a:t>
                      </a:r>
                    </a:p>
                    <a:p>
                      <a:pPr marL="342900" indent="-342900">
                        <a:buAutoNum type="arabicPeriod" startAt="5"/>
                      </a:pPr>
                      <a:endParaRPr lang="es-ES" sz="1800" b="0" i="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SV" sz="1800" b="1" kern="1200" dirty="0">
                          <a:solidFill>
                            <a:schemeClr val="tx1"/>
                          </a:solidFill>
                          <a:latin typeface="+mn-lt"/>
                          <a:ea typeface="+mn-ea"/>
                          <a:cs typeface="+mn-cs"/>
                        </a:rPr>
                        <a:t>2Ma 15:38</a:t>
                      </a:r>
                      <a:r>
                        <a:rPr lang="es-SV" sz="1800" b="0" kern="1200" dirty="0">
                          <a:solidFill>
                            <a:schemeClr val="tx1"/>
                          </a:solidFill>
                          <a:latin typeface="+mn-lt"/>
                          <a:ea typeface="+mn-ea"/>
                          <a:cs typeface="+mn-cs"/>
                        </a:rPr>
                        <a:t>  Si ha quedado bello y logrado en su composición, eso es lo que yo pretendía; si imperfecto y mediocre, he hecho cuanto me era posible. </a:t>
                      </a:r>
                    </a:p>
                    <a:p>
                      <a:pPr marL="342900" indent="-342900">
                        <a:buAutoNum type="arabicPeriod" startAt="5"/>
                      </a:pP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100 AC</a:t>
                      </a:r>
                    </a:p>
                  </a:txBody>
                  <a:tcPr/>
                </a:tc>
                <a:extLst>
                  <a:ext uri="{0D108BD9-81ED-4DB2-BD59-A6C34878D82A}">
                    <a16:rowId xmlns:a16="http://schemas.microsoft.com/office/drawing/2014/main" val="10005"/>
                  </a:ext>
                </a:extLst>
              </a:tr>
              <a:tr h="370840">
                <a:tc>
                  <a:txBody>
                    <a:bodyPr/>
                    <a:lstStyle/>
                    <a:p>
                      <a:r>
                        <a:rPr lang="es-ES" dirty="0"/>
                        <a:t>6.  SABIDURIA DE SALOMON (Libro</a:t>
                      </a:r>
                      <a:r>
                        <a:rPr lang="es-ES" baseline="0" dirty="0"/>
                        <a:t> escrito 800 años después de la muerte de Salomón?)</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40 AC</a:t>
                      </a:r>
                    </a:p>
                  </a:txBody>
                  <a:tcPr/>
                </a:tc>
                <a:extLst>
                  <a:ext uri="{0D108BD9-81ED-4DB2-BD59-A6C34878D82A}">
                    <a16:rowId xmlns:a16="http://schemas.microsoft.com/office/drawing/2014/main" val="10007"/>
                  </a:ext>
                </a:extLst>
              </a:tr>
            </a:tbl>
          </a:graphicData>
        </a:graphic>
      </p:graphicFrame>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276723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45754" y="176270"/>
            <a:ext cx="10069417" cy="646331"/>
          </a:xfrm>
          <a:prstGeom prst="rect">
            <a:avLst/>
          </a:prstGeom>
          <a:noFill/>
          <a:ln>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LIBROS ESCRITOS Y NO AUTORIZADOS POR NINGUN PROFETA DURANTE EN LOS 400 AÑOS SILENCIO DE DIOS</a:t>
            </a:r>
          </a:p>
        </p:txBody>
      </p:sp>
      <p:graphicFrame>
        <p:nvGraphicFramePr>
          <p:cNvPr id="3" name="Tabla 2"/>
          <p:cNvGraphicFramePr>
            <a:graphicFrameLocks noGrp="1"/>
          </p:cNvGraphicFramePr>
          <p:nvPr>
            <p:extLst>
              <p:ext uri="{D42A27DB-BD31-4B8C-83A1-F6EECF244321}">
                <p14:modId xmlns:p14="http://schemas.microsoft.com/office/powerpoint/2010/main" val="1424483700"/>
              </p:ext>
            </p:extLst>
          </p:nvPr>
        </p:nvGraphicFramePr>
        <p:xfrm>
          <a:off x="233982" y="1471643"/>
          <a:ext cx="11567711" cy="3937000"/>
        </p:xfrm>
        <a:graphic>
          <a:graphicData uri="http://schemas.openxmlformats.org/drawingml/2006/table">
            <a:tbl>
              <a:tblPr firstRow="1" bandRow="1">
                <a:tableStyleId>{5940675A-B579-460E-94D1-54222C63F5DA}</a:tableStyleId>
              </a:tblPr>
              <a:tblGrid>
                <a:gridCol w="9597080">
                  <a:extLst>
                    <a:ext uri="{9D8B030D-6E8A-4147-A177-3AD203B41FA5}">
                      <a16:colId xmlns:a16="http://schemas.microsoft.com/office/drawing/2014/main" val="20000"/>
                    </a:ext>
                  </a:extLst>
                </a:gridCol>
                <a:gridCol w="1970631">
                  <a:extLst>
                    <a:ext uri="{9D8B030D-6E8A-4147-A177-3AD203B41FA5}">
                      <a16:colId xmlns:a16="http://schemas.microsoft.com/office/drawing/2014/main" val="20001"/>
                    </a:ext>
                  </a:extLst>
                </a:gridCol>
              </a:tblGrid>
              <a:tr h="370840">
                <a:tc>
                  <a:txBody>
                    <a:bodyPr/>
                    <a:lstStyle/>
                    <a:p>
                      <a:pPr algn="ctr"/>
                      <a:r>
                        <a:rPr lang="es-ES" dirty="0"/>
                        <a:t>Libros</a:t>
                      </a:r>
                      <a:r>
                        <a:rPr lang="es-ES" baseline="0" dirty="0"/>
                        <a:t> Deuterocanónicos o Apócrifos</a:t>
                      </a:r>
                      <a:endParaRPr lang="es-ES" dirty="0">
                        <a:solidFill>
                          <a:schemeClr val="tx1"/>
                        </a:solidFill>
                      </a:endParaRPr>
                    </a:p>
                  </a:txBody>
                  <a:tcPr/>
                </a:tc>
                <a:tc>
                  <a:txBody>
                    <a:bodyPr/>
                    <a:lstStyle/>
                    <a:p>
                      <a:pPr algn="ctr"/>
                      <a:r>
                        <a:rPr lang="es-ES" dirty="0"/>
                        <a:t>Fecha</a:t>
                      </a:r>
                      <a:r>
                        <a:rPr lang="es-ES" baseline="0" dirty="0"/>
                        <a:t> del libro</a:t>
                      </a:r>
                      <a:endParaRPr lang="es-ES" dirty="0">
                        <a:solidFill>
                          <a:schemeClr val="tx1"/>
                        </a:solidFill>
                      </a:endParaRPr>
                    </a:p>
                  </a:txBody>
                  <a:tcPr/>
                </a:tc>
                <a:extLst>
                  <a:ext uri="{0D108BD9-81ED-4DB2-BD59-A6C34878D82A}">
                    <a16:rowId xmlns:a16="http://schemas.microsoft.com/office/drawing/2014/main" val="10000"/>
                  </a:ext>
                </a:extLst>
              </a:tr>
              <a:tr h="370840">
                <a:tc>
                  <a:txBody>
                    <a:bodyPr/>
                    <a:lstStyle/>
                    <a:p>
                      <a:pPr marL="342900" indent="-342900">
                        <a:buAutoNum type="arabicPeriod" startAt="7"/>
                      </a:pPr>
                      <a:r>
                        <a:rPr lang="es-ES" dirty="0"/>
                        <a:t>SIRAC – ECLESIASTICO ( en el </a:t>
                      </a:r>
                      <a:r>
                        <a:rPr lang="es-ES" dirty="0" err="1"/>
                        <a:t>Cap</a:t>
                      </a:r>
                      <a:r>
                        <a:rPr lang="es-ES" dirty="0"/>
                        <a:t> 12:7 dice que</a:t>
                      </a:r>
                      <a:r>
                        <a:rPr lang="es-ES" baseline="0" dirty="0"/>
                        <a:t> Dios odia al pecador, lo cual no es bíblico, lo que Dios odia es el pecado pero ama al pecador)</a:t>
                      </a:r>
                    </a:p>
                    <a:p>
                      <a:pPr marL="342900" indent="-342900">
                        <a:buAutoNum type="arabicPeriod" startAt="7"/>
                      </a:pPr>
                      <a:endParaRPr lang="es-SV" baseline="0" dirty="0"/>
                    </a:p>
                    <a:p>
                      <a:r>
                        <a:rPr lang="es-ES" sz="1800" kern="1200" dirty="0">
                          <a:solidFill>
                            <a:schemeClr val="tx1"/>
                          </a:solidFill>
                          <a:latin typeface="+mn-lt"/>
                          <a:ea typeface="+mn-ea"/>
                          <a:cs typeface="+mn-cs"/>
                        </a:rPr>
                        <a:t>Sir 12:6 Que también</a:t>
                      </a:r>
                      <a:r>
                        <a:rPr lang="es-ES" sz="1800" kern="1200" baseline="0" dirty="0">
                          <a:solidFill>
                            <a:schemeClr val="tx1"/>
                          </a:solidFill>
                          <a:latin typeface="+mn-lt"/>
                          <a:ea typeface="+mn-ea"/>
                          <a:cs typeface="+mn-cs"/>
                        </a:rPr>
                        <a:t> el Altísimo odia a los pecadores,</a:t>
                      </a:r>
                    </a:p>
                    <a:p>
                      <a:r>
                        <a:rPr lang="es-ES" sz="1800" kern="1200" baseline="0" dirty="0">
                          <a:solidFill>
                            <a:schemeClr val="tx1"/>
                          </a:solidFill>
                          <a:latin typeface="+mn-lt"/>
                          <a:ea typeface="+mn-ea"/>
                          <a:cs typeface="+mn-cs"/>
                        </a:rPr>
                        <a:t>y dará a los malvados el castigo que merecen.</a:t>
                      </a:r>
                    </a:p>
                    <a:p>
                      <a:pPr marL="342900" indent="-342900">
                        <a:buAutoNum type="arabicPeriod" startAt="7"/>
                      </a:pP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175 AC</a:t>
                      </a:r>
                    </a:p>
                  </a:txBody>
                  <a:tcPr/>
                </a:tc>
                <a:extLst>
                  <a:ext uri="{0D108BD9-81ED-4DB2-BD59-A6C34878D82A}">
                    <a16:rowId xmlns:a16="http://schemas.microsoft.com/office/drawing/2014/main" val="10001"/>
                  </a:ext>
                </a:extLst>
              </a:tr>
              <a:tr h="370840">
                <a:tc>
                  <a:txBody>
                    <a:bodyPr/>
                    <a:lstStyle/>
                    <a:p>
                      <a:r>
                        <a:rPr lang="es-ES" dirty="0"/>
                        <a:t>8. SUSANA ( INCLUIDO</a:t>
                      </a:r>
                      <a:r>
                        <a:rPr lang="es-ES" baseline="0" dirty="0"/>
                        <a:t> EN LIBRO DE DANIEL) ( Susana una joven bella es acusada por dos ancianos en Babilonia y es rescatada por Daniel . Daniel fue escrito en el año 536 AC y este libro fue escrito en el año 150 AC, hay 400 años de diferencia)</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150 AC</a:t>
                      </a:r>
                    </a:p>
                  </a:txBody>
                  <a:tcPr/>
                </a:tc>
                <a:extLst>
                  <a:ext uri="{0D108BD9-81ED-4DB2-BD59-A6C34878D82A}">
                    <a16:rowId xmlns:a16="http://schemas.microsoft.com/office/drawing/2014/main" val="10003"/>
                  </a:ext>
                </a:extLst>
              </a:tr>
              <a:tr h="370840">
                <a:tc>
                  <a:txBody>
                    <a:bodyPr/>
                    <a:lstStyle/>
                    <a:p>
                      <a:r>
                        <a:rPr lang="es-ES" dirty="0"/>
                        <a:t>9. BEL Y EL DRAGON (INCLUIDO</a:t>
                      </a:r>
                      <a:r>
                        <a:rPr lang="es-ES" baseline="0" dirty="0"/>
                        <a:t> EN LIBRO DE DANIEL) (Tienen historias poco creíbles y además Daniel fue escrito en el 536 AC y este libro en el 150 AC , hay una diferencia de 400 años, por lo que adicionar este Libro a Daniel no sería correcto)</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APROX 150 AC</a:t>
                      </a:r>
                    </a:p>
                  </a:txBody>
                  <a:tcPr/>
                </a:tc>
                <a:extLst>
                  <a:ext uri="{0D108BD9-81ED-4DB2-BD59-A6C34878D82A}">
                    <a16:rowId xmlns:a16="http://schemas.microsoft.com/office/drawing/2014/main" val="10004"/>
                  </a:ext>
                </a:extLst>
              </a:tr>
            </a:tbl>
          </a:graphicData>
        </a:graphic>
      </p:graphicFrame>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62744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45754" y="176270"/>
            <a:ext cx="10069417" cy="646331"/>
          </a:xfrm>
          <a:prstGeom prst="rect">
            <a:avLst/>
          </a:prstGeom>
          <a:noFill/>
          <a:ln>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LIBROS ESCRITOS Y NO AUTORIZADOS POR NINGUN PROFETA DURANTE EN LOS 400 AÑOS SILENCIO DE DIOS</a:t>
            </a:r>
          </a:p>
        </p:txBody>
      </p:sp>
      <p:graphicFrame>
        <p:nvGraphicFramePr>
          <p:cNvPr id="3" name="Tabla 2"/>
          <p:cNvGraphicFramePr>
            <a:graphicFrameLocks noGrp="1"/>
          </p:cNvGraphicFramePr>
          <p:nvPr>
            <p:extLst>
              <p:ext uri="{D42A27DB-BD31-4B8C-83A1-F6EECF244321}">
                <p14:modId xmlns:p14="http://schemas.microsoft.com/office/powerpoint/2010/main" val="2163038802"/>
              </p:ext>
            </p:extLst>
          </p:nvPr>
        </p:nvGraphicFramePr>
        <p:xfrm>
          <a:off x="226503" y="917970"/>
          <a:ext cx="11583579" cy="2695368"/>
        </p:xfrm>
        <a:graphic>
          <a:graphicData uri="http://schemas.openxmlformats.org/drawingml/2006/table">
            <a:tbl>
              <a:tblPr firstRow="1" bandRow="1">
                <a:tableStyleId>{5940675A-B579-460E-94D1-54222C63F5DA}</a:tableStyleId>
              </a:tblPr>
              <a:tblGrid>
                <a:gridCol w="9612948">
                  <a:extLst>
                    <a:ext uri="{9D8B030D-6E8A-4147-A177-3AD203B41FA5}">
                      <a16:colId xmlns:a16="http://schemas.microsoft.com/office/drawing/2014/main" val="20000"/>
                    </a:ext>
                  </a:extLst>
                </a:gridCol>
                <a:gridCol w="1970631">
                  <a:extLst>
                    <a:ext uri="{9D8B030D-6E8A-4147-A177-3AD203B41FA5}">
                      <a16:colId xmlns:a16="http://schemas.microsoft.com/office/drawing/2014/main" val="20001"/>
                    </a:ext>
                  </a:extLst>
                </a:gridCol>
              </a:tblGrid>
              <a:tr h="270485">
                <a:tc>
                  <a:txBody>
                    <a:bodyPr/>
                    <a:lstStyle/>
                    <a:p>
                      <a:pPr algn="ctr"/>
                      <a:r>
                        <a:rPr lang="es-ES" sz="1600" dirty="0"/>
                        <a:t>Libros</a:t>
                      </a:r>
                      <a:r>
                        <a:rPr lang="es-ES" sz="1600" baseline="0" dirty="0"/>
                        <a:t> Deuterocanónicos o Apócrifos</a:t>
                      </a:r>
                      <a:endParaRPr lang="es-ES" sz="1600" dirty="0">
                        <a:solidFill>
                          <a:schemeClr val="tx1"/>
                        </a:solidFill>
                      </a:endParaRPr>
                    </a:p>
                  </a:txBody>
                  <a:tcPr/>
                </a:tc>
                <a:tc>
                  <a:txBody>
                    <a:bodyPr/>
                    <a:lstStyle/>
                    <a:p>
                      <a:pPr algn="ctr"/>
                      <a:r>
                        <a:rPr lang="es-ES" sz="1600" dirty="0"/>
                        <a:t>Fecha</a:t>
                      </a:r>
                      <a:r>
                        <a:rPr lang="es-ES" sz="1600" baseline="0" dirty="0"/>
                        <a:t> del libro</a:t>
                      </a:r>
                      <a:endParaRPr lang="es-ES" sz="1600" dirty="0">
                        <a:solidFill>
                          <a:schemeClr val="tx1"/>
                        </a:solidFill>
                      </a:endParaRPr>
                    </a:p>
                  </a:txBody>
                  <a:tcPr/>
                </a:tc>
                <a:extLst>
                  <a:ext uri="{0D108BD9-81ED-4DB2-BD59-A6C34878D82A}">
                    <a16:rowId xmlns:a16="http://schemas.microsoft.com/office/drawing/2014/main" val="10000"/>
                  </a:ext>
                </a:extLst>
              </a:tr>
              <a:tr h="2360088">
                <a:tc>
                  <a:txBody>
                    <a:bodyPr/>
                    <a:lstStyle/>
                    <a:p>
                      <a:pPr marL="0" indent="0">
                        <a:buNone/>
                      </a:pPr>
                      <a:r>
                        <a:rPr lang="es-ES" sz="1400" dirty="0"/>
                        <a:t>10. 2 Macabeos 12: 43 – 46 , indica que los a los muertos se les pueden perdonar los pecados, lo cual no es bíblico.</a:t>
                      </a:r>
                    </a:p>
                    <a:p>
                      <a:pPr marL="0" indent="0">
                        <a:buNone/>
                      </a:pPr>
                      <a:endParaRPr lang="es-SV" sz="1400" dirty="0"/>
                    </a:p>
                    <a:p>
                      <a:r>
                        <a:rPr lang="es-ES" sz="1400" kern="1200" dirty="0">
                          <a:solidFill>
                            <a:schemeClr val="tx1"/>
                          </a:solidFill>
                          <a:latin typeface="+mn-lt"/>
                          <a:ea typeface="+mn-ea"/>
                          <a:cs typeface="+mn-cs"/>
                        </a:rPr>
                        <a:t>2Ma 12:43 Después de haber reunido entre sus hombres cerca de dos mil dracmas, las mandó a Jerusalén para ofrecer un sacrificio por el pecado, obrando muy hermosa y noblemente, pensando en la resurrección.</a:t>
                      </a:r>
                    </a:p>
                    <a:p>
                      <a:r>
                        <a:rPr lang="es-ES" sz="1400" kern="1200" dirty="0">
                          <a:solidFill>
                            <a:schemeClr val="tx1"/>
                          </a:solidFill>
                          <a:latin typeface="+mn-lt"/>
                          <a:ea typeface="+mn-ea"/>
                          <a:cs typeface="+mn-cs"/>
                        </a:rPr>
                        <a:t>2Ma 12:44 Pues de no esperar que los soldados caídos resucitarían,</a:t>
                      </a:r>
                      <a:r>
                        <a:rPr lang="es-ES" sz="1400" kern="1200" baseline="0" dirty="0">
                          <a:solidFill>
                            <a:schemeClr val="tx1"/>
                          </a:solidFill>
                          <a:latin typeface="+mn-lt"/>
                          <a:ea typeface="+mn-ea"/>
                          <a:cs typeface="+mn-cs"/>
                        </a:rPr>
                        <a:t> habría sido superfluo y necio rogar por los muertos; </a:t>
                      </a:r>
                    </a:p>
                    <a:p>
                      <a:r>
                        <a:rPr lang="es-ES" sz="1400" kern="1200" baseline="0" dirty="0">
                          <a:solidFill>
                            <a:schemeClr val="tx1"/>
                          </a:solidFill>
                          <a:latin typeface="+mn-lt"/>
                          <a:ea typeface="+mn-ea"/>
                          <a:cs typeface="+mn-cs"/>
                        </a:rPr>
                        <a:t>2Ma 12:45 mas, si consideraba que una magnífica recompensa está reservada a los que duermen piadosamente, era un pensamiento santo y piadoso. </a:t>
                      </a:r>
                    </a:p>
                    <a:p>
                      <a:r>
                        <a:rPr lang="es-ES" sz="1400" kern="1200" baseline="0" dirty="0">
                          <a:solidFill>
                            <a:schemeClr val="tx1"/>
                          </a:solidFill>
                          <a:latin typeface="+mn-lt"/>
                          <a:ea typeface="+mn-ea"/>
                          <a:cs typeface="+mn-cs"/>
                        </a:rPr>
                        <a:t>2Ma 12:46 Por eso mandó hacer este sacrificio expiatorio en favor de los muertos, para que quedaran liberados del pecado.</a:t>
                      </a:r>
                      <a:endParaRPr lang="es-E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a:t>APROX 175 AC</a:t>
                      </a:r>
                    </a:p>
                  </a:txBody>
                  <a:tcPr/>
                </a:tc>
                <a:extLst>
                  <a:ext uri="{0D108BD9-81ED-4DB2-BD59-A6C34878D82A}">
                    <a16:rowId xmlns:a16="http://schemas.microsoft.com/office/drawing/2014/main" val="10001"/>
                  </a:ext>
                </a:extLst>
              </a:tr>
            </a:tbl>
          </a:graphicData>
        </a:graphic>
      </p:graphicFrame>
      <p:sp>
        <p:nvSpPr>
          <p:cNvPr id="4" name="CuadroTexto 3"/>
          <p:cNvSpPr txBox="1"/>
          <p:nvPr/>
        </p:nvSpPr>
        <p:spPr>
          <a:xfrm>
            <a:off x="226503" y="3783391"/>
            <a:ext cx="11523643" cy="2800767"/>
          </a:xfrm>
          <a:prstGeom prst="rect">
            <a:avLst/>
          </a:prstGeom>
          <a:noFill/>
          <a:ln>
            <a:solidFill>
              <a:srgbClr val="0070C0"/>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SV" sz="1600" b="1" i="0" u="none" strike="noStrike" kern="1200" cap="none" spc="0" normalizeH="0" baseline="0" noProof="0" dirty="0">
                <a:ln>
                  <a:noFill/>
                </a:ln>
                <a:solidFill>
                  <a:srgbClr val="000000"/>
                </a:solidFill>
                <a:effectLst/>
                <a:uLnTx/>
                <a:uFillTx/>
                <a:latin typeface="Arial"/>
                <a:ea typeface="+mn-ea"/>
                <a:cs typeface="Arial"/>
              </a:rPr>
              <a:t>TODOS ESTOS LIBROS FUERON ESCRITOS POR LOS HEBREOS.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SV" sz="1600" b="1" i="0" u="none" strike="noStrike" kern="1200" cap="none" spc="0" normalizeH="0" baseline="0" noProof="0" dirty="0">
                <a:ln>
                  <a:noFill/>
                </a:ln>
                <a:solidFill>
                  <a:srgbClr val="000000"/>
                </a:solidFill>
                <a:effectLst/>
                <a:uLnTx/>
                <a:uFillTx/>
                <a:latin typeface="Arial"/>
                <a:ea typeface="+mn-ea"/>
                <a:cs typeface="Arial"/>
              </a:rPr>
              <a:t>LOS CATÓLICOS Y EVANGÉLICOS NO EXISTIAN EN ESA ÉPOCA. </a:t>
            </a:r>
            <a:r>
              <a:rPr lang="es-SV" sz="1600" b="1" dirty="0">
                <a:solidFill>
                  <a:srgbClr val="000000"/>
                </a:solidFill>
                <a:latin typeface="Arial"/>
                <a:cs typeface="Arial"/>
              </a:rPr>
              <a:t>SOLO HABÍAN JUDIOS Y GENTILES.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SV" sz="1600" b="1" dirty="0">
                <a:solidFill>
                  <a:srgbClr val="000000"/>
                </a:solidFill>
                <a:latin typeface="Arial"/>
                <a:cs typeface="Arial"/>
              </a:rPr>
              <a:t>LOS CATÓLICOS NO TIENEN NADA QUE VER CON ESTOS LIBROS ESCRITOS POR JUDIOS. LO ÚNICO QUE HAN HECHO LOS CATÓLICOS ES AGREGAR ESTOS LIBROS COMO INSPIRADOS POR DIOS, CUANDO NO LO SON, YA QUE EN ESE PERIODO, NINGÚN PROFETA FUE ENVIADO POR DIOS. EL ÚLTIMO FUE MALAQUÍAS Y EL SIGUIENTE JUAN EL BAUTISTA.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SV" sz="1600" b="1" i="0" u="none" strike="noStrike" kern="1200" cap="none" spc="0" normalizeH="0" baseline="0" noProof="0" dirty="0">
                <a:ln>
                  <a:noFill/>
                </a:ln>
                <a:solidFill>
                  <a:srgbClr val="000000"/>
                </a:solidFill>
                <a:effectLst/>
                <a:uLnTx/>
                <a:uFillTx/>
                <a:latin typeface="Arial"/>
                <a:ea typeface="+mn-ea"/>
                <a:cs typeface="Arial"/>
              </a:rPr>
              <a:t>LOS EVANGÉLICOS NO INCLUYEN ESTOS LIBROS COMO PARTE DE LA B</a:t>
            </a:r>
            <a:r>
              <a:rPr lang="es-SV" sz="1600" b="1" dirty="0">
                <a:solidFill>
                  <a:srgbClr val="000000"/>
                </a:solidFill>
                <a:latin typeface="Arial"/>
                <a:cs typeface="Arial"/>
              </a:rPr>
              <a:t>IBLIA, YA QUE NO FUERON ESCRITOS POR NINGÚN PROFETA</a:t>
            </a:r>
            <a:endParaRPr kumimoji="0" lang="es-ES" sz="16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600" b="1"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Arial"/>
                <a:ea typeface="+mn-ea"/>
                <a:cs typeface="Arial"/>
              </a:rPr>
              <a:t>TODOS ESTOS LIBROS APOCRIFOS TIENEN MUY BUENA INFORMACION HISTORICA DE LA EPOCA, PERO NO SON INSPIRADOS POR DIOS. </a:t>
            </a: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26241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45754" y="176270"/>
            <a:ext cx="10069417" cy="646331"/>
          </a:xfrm>
          <a:prstGeom prst="rect">
            <a:avLst/>
          </a:prstGeom>
          <a:noFill/>
          <a:ln>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LIBROS ESCRITOS Y NO AUTORIZADOS POR NINGUN PROFETA DURANTE EN LOS 400 AÑOS SILENCIO DE DIOS</a:t>
            </a:r>
          </a:p>
        </p:txBody>
      </p:sp>
      <p:sp>
        <p:nvSpPr>
          <p:cNvPr id="4" name="CuadroTexto 3"/>
          <p:cNvSpPr txBox="1"/>
          <p:nvPr/>
        </p:nvSpPr>
        <p:spPr>
          <a:xfrm>
            <a:off x="297456" y="1012102"/>
            <a:ext cx="11523643"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TODOS ESTOS LIBROS SON LLAMADOS APOCRIFOS (DE ORIGEN OCULTO O ESCONDIDO POCO FIABLE) Y TAMBIEN SON LLAMADOS DEUTEROCANONICOS POR LA IGLESIA CATOLICA  PORQUE DICEN QUE PERTENECEN A UN SEGUNDO CANON AUTORIZADO (?) Y QUE TIENEN IGUAL AUTORIDAD QUE LOS OTROS LIBROS AUTORIZADOS; SIN EMBARGO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Arial"/>
              <a:ea typeface="+mn-ea"/>
              <a:cs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JESUS Y LOS ESCRITORES DEL NUEVO TESTAMENTO NUNCA CITARON LOS APOCRIFOS.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JOSEFO HISTORIADOR JUDIO EXCLUYÓ LOS LIBROS APOCRIFOS, SOLO RECONOCIÓ LOS LIBROS DE LA BIBLIA HEBREA.</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NINGUN CANON O CONCILIO DE LA IGLESIA CRISTIANA RECONOCIÓ ESTOS LIBROS COMO INSPIRADOS DURANTE LOS PRIMEROS 4 SIGLOS.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EL REPRESENTANTE CATOLICO “JERONIMO” QUIEN ESCRIBIÓ LA VULGATA LATINA EXCLUYÓ ESTOS LIBROS APOCRIFOS; SIN EMBARGO, AGUSTIN LOS INCLUYÓ COMO PARTE DE LA BIBLIA CATOLICA  AL  MORIR “JERONIMO”. JERONIMO TRADÚJO AL LATIN UNOS POCOS DE ESTOS LIBROS PERO SIN INCLUIRLOS EN LA BIBLIA VULGATA LATINA.</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EN 1RA DE MACABEOS 9:27 DICE CLARAMENTE QUE NO HABÍA PROFETA CUANDO SE ESCRIBIERON ESTOS LIBROS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800" b="0" i="0" u="none" strike="noStrike" kern="1200" cap="none" spc="0" normalizeH="0" baseline="0" noProof="0" dirty="0">
                <a:ln>
                  <a:noFill/>
                </a:ln>
                <a:solidFill>
                  <a:srgbClr val="000000"/>
                </a:solidFill>
                <a:effectLst/>
                <a:uLnTx/>
                <a:uFillTx/>
                <a:latin typeface="Arial"/>
                <a:ea typeface="+mn-ea"/>
                <a:cs typeface="Arial"/>
              </a:rPr>
              <a:t>EN 2DA DE MACABEOS 12:43-45 DICE QUE SE DEBE INTERCEDER POR LOS PECADOS DE LOS DIFUNTOS DANDO A ENTENDER QUE EXISTE EL PURGATORIO. PERO PABLO ACLARA EN 2 COR 5:8 QUE UNA VEZ ESTAMOS AUSENTES AL CUERPO ESTAMOS PRESENTES AL SEÑOR, ES DECIR NO HAY PURGATORIO</a:t>
            </a:r>
          </a:p>
        </p:txBody>
      </p:sp>
      <p:sp>
        <p:nvSpPr>
          <p:cNvPr id="3" name="Marcador de número de diapositiva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965A-21E0-40D2-AD3A-311ADEBA9D1F}"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689666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524000" y="91166"/>
            <a:ext cx="9144000" cy="157163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ES" sz="4000" dirty="0">
              <a:solidFill>
                <a:prstClr val="white"/>
              </a:solidFill>
              <a:latin typeface="Colonna MT" pitchFamily="82" charset="0"/>
            </a:endParaRPr>
          </a:p>
        </p:txBody>
      </p:sp>
      <p:sp>
        <p:nvSpPr>
          <p:cNvPr id="6" name="5 Rectángulo"/>
          <p:cNvSpPr/>
          <p:nvPr/>
        </p:nvSpPr>
        <p:spPr>
          <a:xfrm rot="16200000">
            <a:off x="1809721" y="1877117"/>
            <a:ext cx="1714514" cy="42862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Levítico</a:t>
            </a:r>
            <a:endParaRPr lang="es-ES" sz="2000" dirty="0">
              <a:solidFill>
                <a:prstClr val="white"/>
              </a:solidFill>
              <a:latin typeface="Calibri"/>
            </a:endParaRPr>
          </a:p>
        </p:txBody>
      </p:sp>
      <p:sp>
        <p:nvSpPr>
          <p:cNvPr id="7" name="6 Rectángulo"/>
          <p:cNvSpPr/>
          <p:nvPr/>
        </p:nvSpPr>
        <p:spPr>
          <a:xfrm rot="16200000">
            <a:off x="2238350" y="1877116"/>
            <a:ext cx="1714510" cy="42863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Números</a:t>
            </a:r>
            <a:endParaRPr lang="es-ES" sz="2000" dirty="0">
              <a:solidFill>
                <a:prstClr val="white"/>
              </a:solidFill>
              <a:latin typeface="Calibri"/>
            </a:endParaRPr>
          </a:p>
        </p:txBody>
      </p:sp>
      <p:sp>
        <p:nvSpPr>
          <p:cNvPr id="8" name="7 Rectángulo"/>
          <p:cNvSpPr/>
          <p:nvPr/>
        </p:nvSpPr>
        <p:spPr>
          <a:xfrm rot="16200000">
            <a:off x="2666977" y="1877117"/>
            <a:ext cx="1714511" cy="42862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Deuteronomio</a:t>
            </a:r>
            <a:endParaRPr lang="es-ES" sz="2000" dirty="0">
              <a:solidFill>
                <a:prstClr val="white"/>
              </a:solidFill>
              <a:latin typeface="Calibri"/>
            </a:endParaRPr>
          </a:p>
        </p:txBody>
      </p:sp>
      <p:sp>
        <p:nvSpPr>
          <p:cNvPr id="9" name="8 Rectángulo"/>
          <p:cNvSpPr/>
          <p:nvPr/>
        </p:nvSpPr>
        <p:spPr>
          <a:xfrm rot="16200000">
            <a:off x="8239141" y="1877118"/>
            <a:ext cx="1714512" cy="42862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Judit</a:t>
            </a:r>
            <a:endParaRPr lang="es-ES" sz="2000" dirty="0">
              <a:solidFill>
                <a:prstClr val="white"/>
              </a:solidFill>
              <a:latin typeface="Calibri"/>
            </a:endParaRPr>
          </a:p>
        </p:txBody>
      </p:sp>
      <p:sp>
        <p:nvSpPr>
          <p:cNvPr id="10" name="9 Rectángulo"/>
          <p:cNvSpPr/>
          <p:nvPr/>
        </p:nvSpPr>
        <p:spPr>
          <a:xfrm rot="16200000">
            <a:off x="4417207" y="1841397"/>
            <a:ext cx="1714512" cy="50006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 Samuel</a:t>
            </a:r>
            <a:endParaRPr lang="es-ES" sz="2000" dirty="0">
              <a:solidFill>
                <a:prstClr val="white"/>
              </a:solidFill>
              <a:latin typeface="Calibri"/>
            </a:endParaRPr>
          </a:p>
        </p:txBody>
      </p:sp>
      <p:sp>
        <p:nvSpPr>
          <p:cNvPr id="11" name="10 Rectángulo"/>
          <p:cNvSpPr/>
          <p:nvPr/>
        </p:nvSpPr>
        <p:spPr>
          <a:xfrm rot="16200000">
            <a:off x="8667768" y="1877116"/>
            <a:ext cx="1714512" cy="42862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Esther</a:t>
            </a:r>
            <a:endParaRPr lang="es-ES" sz="2000" dirty="0">
              <a:solidFill>
                <a:prstClr val="white"/>
              </a:solidFill>
              <a:latin typeface="Calibri"/>
            </a:endParaRPr>
          </a:p>
        </p:txBody>
      </p:sp>
      <p:sp>
        <p:nvSpPr>
          <p:cNvPr id="12" name="11 Rectángulo"/>
          <p:cNvSpPr/>
          <p:nvPr/>
        </p:nvSpPr>
        <p:spPr>
          <a:xfrm rot="16200000">
            <a:off x="9543220" y="1749345"/>
            <a:ext cx="1714512" cy="50006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II Macabeos</a:t>
            </a:r>
            <a:endParaRPr lang="es-ES" sz="2000" dirty="0">
              <a:solidFill>
                <a:prstClr val="white"/>
              </a:solidFill>
              <a:latin typeface="Calibri"/>
            </a:endParaRPr>
          </a:p>
        </p:txBody>
      </p:sp>
      <p:sp>
        <p:nvSpPr>
          <p:cNvPr id="13" name="12 Rectángulo"/>
          <p:cNvSpPr/>
          <p:nvPr/>
        </p:nvSpPr>
        <p:spPr>
          <a:xfrm rot="16200000">
            <a:off x="7346167" y="1841398"/>
            <a:ext cx="1714512" cy="50006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Nehemías</a:t>
            </a:r>
            <a:endParaRPr lang="es-ES" sz="2000" dirty="0">
              <a:solidFill>
                <a:prstClr val="white"/>
              </a:solidFill>
              <a:latin typeface="Calibri"/>
            </a:endParaRPr>
          </a:p>
        </p:txBody>
      </p:sp>
      <p:sp>
        <p:nvSpPr>
          <p:cNvPr id="14" name="13 Rectángulo"/>
          <p:cNvSpPr/>
          <p:nvPr/>
        </p:nvSpPr>
        <p:spPr>
          <a:xfrm rot="16200000">
            <a:off x="6953258" y="1877118"/>
            <a:ext cx="1714510" cy="42862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Esdras</a:t>
            </a:r>
            <a:endParaRPr lang="es-ES" sz="2000" dirty="0">
              <a:solidFill>
                <a:prstClr val="white"/>
              </a:solidFill>
              <a:latin typeface="Calibri"/>
            </a:endParaRPr>
          </a:p>
        </p:txBody>
      </p:sp>
      <p:sp>
        <p:nvSpPr>
          <p:cNvPr id="15" name="14 Rectángulo"/>
          <p:cNvSpPr/>
          <p:nvPr/>
        </p:nvSpPr>
        <p:spPr>
          <a:xfrm rot="16200000">
            <a:off x="6096002" y="1877118"/>
            <a:ext cx="1714510" cy="42862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 Crónicas</a:t>
            </a:r>
            <a:endParaRPr lang="es-ES" sz="2000" dirty="0">
              <a:solidFill>
                <a:prstClr val="white"/>
              </a:solidFill>
              <a:latin typeface="Calibri"/>
            </a:endParaRPr>
          </a:p>
        </p:txBody>
      </p:sp>
      <p:sp>
        <p:nvSpPr>
          <p:cNvPr id="16" name="15 Rectángulo"/>
          <p:cNvSpPr/>
          <p:nvPr/>
        </p:nvSpPr>
        <p:spPr>
          <a:xfrm rot="16200000">
            <a:off x="3952861" y="1877116"/>
            <a:ext cx="1714511" cy="42862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Rut</a:t>
            </a:r>
            <a:endParaRPr lang="es-ES" sz="2000" dirty="0">
              <a:solidFill>
                <a:prstClr val="white"/>
              </a:solidFill>
              <a:latin typeface="Calibri"/>
            </a:endParaRPr>
          </a:p>
        </p:txBody>
      </p:sp>
      <p:sp>
        <p:nvSpPr>
          <p:cNvPr id="17" name="16 Rectángulo"/>
          <p:cNvSpPr/>
          <p:nvPr/>
        </p:nvSpPr>
        <p:spPr>
          <a:xfrm rot="16200000">
            <a:off x="3524234" y="1877118"/>
            <a:ext cx="1714510" cy="42862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Jueces</a:t>
            </a:r>
            <a:endParaRPr lang="es-ES" sz="2000" dirty="0">
              <a:solidFill>
                <a:prstClr val="white"/>
              </a:solidFill>
              <a:latin typeface="Calibri"/>
            </a:endParaRPr>
          </a:p>
        </p:txBody>
      </p:sp>
      <p:sp>
        <p:nvSpPr>
          <p:cNvPr id="19" name="18 Rectángulo"/>
          <p:cNvSpPr/>
          <p:nvPr/>
        </p:nvSpPr>
        <p:spPr>
          <a:xfrm rot="16200000">
            <a:off x="9096396" y="1877116"/>
            <a:ext cx="1714512" cy="42862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 Macabeos</a:t>
            </a:r>
            <a:endParaRPr lang="es-ES" sz="2000" dirty="0">
              <a:solidFill>
                <a:prstClr val="white"/>
              </a:solidFill>
              <a:latin typeface="Calibri"/>
            </a:endParaRPr>
          </a:p>
        </p:txBody>
      </p:sp>
      <p:sp>
        <p:nvSpPr>
          <p:cNvPr id="20" name="19 Rectángulo"/>
          <p:cNvSpPr/>
          <p:nvPr/>
        </p:nvSpPr>
        <p:spPr>
          <a:xfrm rot="16200000">
            <a:off x="7774795" y="1841399"/>
            <a:ext cx="1714511" cy="500063"/>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Tobías</a:t>
            </a:r>
            <a:endParaRPr lang="es-ES" sz="2000" dirty="0">
              <a:solidFill>
                <a:prstClr val="white"/>
              </a:solidFill>
              <a:latin typeface="Calibri"/>
            </a:endParaRPr>
          </a:p>
        </p:txBody>
      </p:sp>
      <p:sp>
        <p:nvSpPr>
          <p:cNvPr id="21" name="20 Rectángulo"/>
          <p:cNvSpPr/>
          <p:nvPr/>
        </p:nvSpPr>
        <p:spPr>
          <a:xfrm rot="16200000">
            <a:off x="6524630" y="1877118"/>
            <a:ext cx="1714510" cy="42862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II Crónicas</a:t>
            </a:r>
            <a:endParaRPr lang="es-ES" sz="2000" dirty="0">
              <a:solidFill>
                <a:prstClr val="white"/>
              </a:solidFill>
              <a:latin typeface="Calibri"/>
            </a:endParaRPr>
          </a:p>
        </p:txBody>
      </p:sp>
      <p:sp>
        <p:nvSpPr>
          <p:cNvPr id="22" name="21 Rectángulo"/>
          <p:cNvSpPr/>
          <p:nvPr/>
        </p:nvSpPr>
        <p:spPr>
          <a:xfrm rot="16200000">
            <a:off x="5667374" y="1877118"/>
            <a:ext cx="1714510" cy="42862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II Reyes</a:t>
            </a:r>
            <a:endParaRPr lang="es-ES" sz="2000" dirty="0">
              <a:solidFill>
                <a:prstClr val="white"/>
              </a:solidFill>
              <a:latin typeface="Calibri"/>
            </a:endParaRPr>
          </a:p>
        </p:txBody>
      </p:sp>
      <p:sp>
        <p:nvSpPr>
          <p:cNvPr id="23" name="22 Rectángulo"/>
          <p:cNvSpPr/>
          <p:nvPr/>
        </p:nvSpPr>
        <p:spPr>
          <a:xfrm rot="16200000">
            <a:off x="5238746" y="1877118"/>
            <a:ext cx="1714510" cy="42862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 Reyes</a:t>
            </a:r>
            <a:endParaRPr lang="es-ES" sz="2000" dirty="0">
              <a:solidFill>
                <a:prstClr val="white"/>
              </a:solidFill>
              <a:latin typeface="Calibri"/>
            </a:endParaRPr>
          </a:p>
        </p:txBody>
      </p:sp>
      <p:sp>
        <p:nvSpPr>
          <p:cNvPr id="24" name="23 Rectángulo"/>
          <p:cNvSpPr/>
          <p:nvPr/>
        </p:nvSpPr>
        <p:spPr>
          <a:xfrm rot="16200000">
            <a:off x="4845835" y="1912835"/>
            <a:ext cx="1714512" cy="35719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II Samuel</a:t>
            </a:r>
            <a:endParaRPr lang="es-ES" sz="2000" dirty="0">
              <a:solidFill>
                <a:prstClr val="white"/>
              </a:solidFill>
              <a:latin typeface="Calibri"/>
            </a:endParaRPr>
          </a:p>
        </p:txBody>
      </p:sp>
      <p:sp>
        <p:nvSpPr>
          <p:cNvPr id="25" name="24 Rectángulo"/>
          <p:cNvSpPr/>
          <p:nvPr/>
        </p:nvSpPr>
        <p:spPr>
          <a:xfrm rot="16200000">
            <a:off x="1345374" y="1841398"/>
            <a:ext cx="1714512" cy="50006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Éxodo</a:t>
            </a:r>
            <a:endParaRPr lang="es-ES" sz="2000" dirty="0">
              <a:solidFill>
                <a:prstClr val="white"/>
              </a:solidFill>
              <a:latin typeface="Calibri"/>
            </a:endParaRPr>
          </a:p>
        </p:txBody>
      </p:sp>
      <p:sp>
        <p:nvSpPr>
          <p:cNvPr id="26" name="25 Rectángulo"/>
          <p:cNvSpPr/>
          <p:nvPr/>
        </p:nvSpPr>
        <p:spPr>
          <a:xfrm rot="16200000">
            <a:off x="881042" y="1877132"/>
            <a:ext cx="1714512" cy="42859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Génesis</a:t>
            </a:r>
            <a:endParaRPr lang="es-ES" sz="2000" dirty="0">
              <a:solidFill>
                <a:prstClr val="white"/>
              </a:solidFill>
              <a:latin typeface="Calibri"/>
            </a:endParaRPr>
          </a:p>
        </p:txBody>
      </p:sp>
      <p:sp>
        <p:nvSpPr>
          <p:cNvPr id="27" name="26 Rectángulo"/>
          <p:cNvSpPr/>
          <p:nvPr/>
        </p:nvSpPr>
        <p:spPr>
          <a:xfrm rot="16200000">
            <a:off x="3095603" y="1877115"/>
            <a:ext cx="1714512" cy="42863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Josué</a:t>
            </a:r>
            <a:endParaRPr lang="es-ES" sz="2000" dirty="0">
              <a:solidFill>
                <a:prstClr val="white"/>
              </a:solidFill>
              <a:latin typeface="Calibri"/>
            </a:endParaRPr>
          </a:p>
        </p:txBody>
      </p:sp>
      <p:sp>
        <p:nvSpPr>
          <p:cNvPr id="28" name="27 Rectángulo"/>
          <p:cNvSpPr/>
          <p:nvPr/>
        </p:nvSpPr>
        <p:spPr>
          <a:xfrm>
            <a:off x="1523997" y="662668"/>
            <a:ext cx="2214546" cy="57150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000" dirty="0">
                <a:solidFill>
                  <a:prstClr val="white"/>
                </a:solidFill>
                <a:latin typeface="Calibri"/>
              </a:rPr>
              <a:t>PENTATEUCO</a:t>
            </a:r>
            <a:endParaRPr lang="es-ES" sz="2000" dirty="0">
              <a:solidFill>
                <a:prstClr val="white"/>
              </a:solidFill>
              <a:latin typeface="Calibri"/>
            </a:endParaRPr>
          </a:p>
        </p:txBody>
      </p:sp>
      <p:sp>
        <p:nvSpPr>
          <p:cNvPr id="29" name="28 Rectángulo"/>
          <p:cNvSpPr/>
          <p:nvPr/>
        </p:nvSpPr>
        <p:spPr>
          <a:xfrm>
            <a:off x="3738547" y="662668"/>
            <a:ext cx="6929454" cy="5715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000" dirty="0">
                <a:solidFill>
                  <a:prstClr val="white"/>
                </a:solidFill>
                <a:latin typeface="Calibri"/>
              </a:rPr>
              <a:t>LIBROS HISTÓRICOS</a:t>
            </a:r>
            <a:endParaRPr lang="es-ES" sz="2000" dirty="0">
              <a:solidFill>
                <a:prstClr val="white"/>
              </a:solidFill>
              <a:latin typeface="Calibri"/>
            </a:endParaRPr>
          </a:p>
        </p:txBody>
      </p:sp>
      <p:sp>
        <p:nvSpPr>
          <p:cNvPr id="30" name="29 Rectángulo"/>
          <p:cNvSpPr/>
          <p:nvPr/>
        </p:nvSpPr>
        <p:spPr>
          <a:xfrm rot="16200000">
            <a:off x="3809984" y="4306008"/>
            <a:ext cx="1857388" cy="2857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Miqueas</a:t>
            </a:r>
            <a:endParaRPr lang="es-ES" sz="2000" dirty="0">
              <a:solidFill>
                <a:prstClr val="white"/>
              </a:solidFill>
              <a:latin typeface="Calibri"/>
            </a:endParaRPr>
          </a:p>
        </p:txBody>
      </p:sp>
      <p:sp>
        <p:nvSpPr>
          <p:cNvPr id="31" name="30 Rectángulo"/>
          <p:cNvSpPr/>
          <p:nvPr/>
        </p:nvSpPr>
        <p:spPr>
          <a:xfrm rot="16200000">
            <a:off x="3524232" y="4306008"/>
            <a:ext cx="1857388" cy="2857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Jonás</a:t>
            </a:r>
            <a:endParaRPr lang="es-ES" sz="2000" dirty="0">
              <a:solidFill>
                <a:prstClr val="white"/>
              </a:solidFill>
              <a:latin typeface="Calibri"/>
            </a:endParaRPr>
          </a:p>
        </p:txBody>
      </p:sp>
      <p:sp>
        <p:nvSpPr>
          <p:cNvPr id="32" name="31 Rectángulo"/>
          <p:cNvSpPr/>
          <p:nvPr/>
        </p:nvSpPr>
        <p:spPr>
          <a:xfrm rot="16200000">
            <a:off x="3202761"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Abdías</a:t>
            </a:r>
            <a:endParaRPr lang="es-ES" sz="2000" dirty="0">
              <a:solidFill>
                <a:prstClr val="white"/>
              </a:solidFill>
              <a:latin typeface="Calibri"/>
            </a:endParaRPr>
          </a:p>
        </p:txBody>
      </p:sp>
      <p:sp>
        <p:nvSpPr>
          <p:cNvPr id="33" name="32 Rectángulo"/>
          <p:cNvSpPr/>
          <p:nvPr/>
        </p:nvSpPr>
        <p:spPr>
          <a:xfrm rot="16200000">
            <a:off x="2845572" y="4270289"/>
            <a:ext cx="1857388" cy="35718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Amos</a:t>
            </a:r>
            <a:endParaRPr lang="es-ES" sz="2000" dirty="0">
              <a:solidFill>
                <a:prstClr val="white"/>
              </a:solidFill>
              <a:latin typeface="Calibri"/>
            </a:endParaRPr>
          </a:p>
        </p:txBody>
      </p:sp>
      <p:sp>
        <p:nvSpPr>
          <p:cNvPr id="34" name="33 Rectángulo"/>
          <p:cNvSpPr/>
          <p:nvPr/>
        </p:nvSpPr>
        <p:spPr>
          <a:xfrm rot="16200000">
            <a:off x="2524104" y="4306008"/>
            <a:ext cx="1857387" cy="2857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Joel</a:t>
            </a:r>
            <a:endParaRPr lang="es-ES" sz="2000" dirty="0">
              <a:solidFill>
                <a:prstClr val="white"/>
              </a:solidFill>
              <a:latin typeface="Calibri"/>
            </a:endParaRPr>
          </a:p>
        </p:txBody>
      </p:sp>
      <p:sp>
        <p:nvSpPr>
          <p:cNvPr id="35" name="34 Rectángulo"/>
          <p:cNvSpPr/>
          <p:nvPr/>
        </p:nvSpPr>
        <p:spPr>
          <a:xfrm rot="16200000">
            <a:off x="2202629"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Oseas</a:t>
            </a:r>
            <a:endParaRPr lang="es-ES" sz="2000" dirty="0">
              <a:solidFill>
                <a:prstClr val="white"/>
              </a:solidFill>
              <a:latin typeface="Calibri"/>
            </a:endParaRPr>
          </a:p>
        </p:txBody>
      </p:sp>
      <p:sp>
        <p:nvSpPr>
          <p:cNvPr id="36" name="35 Rectángulo"/>
          <p:cNvSpPr/>
          <p:nvPr/>
        </p:nvSpPr>
        <p:spPr>
          <a:xfrm rot="16200000">
            <a:off x="1845439"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Jeremías</a:t>
            </a:r>
            <a:endParaRPr lang="es-ES" sz="2000" dirty="0">
              <a:solidFill>
                <a:prstClr val="white"/>
              </a:solidFill>
              <a:latin typeface="Calibri"/>
            </a:endParaRPr>
          </a:p>
        </p:txBody>
      </p:sp>
      <p:sp>
        <p:nvSpPr>
          <p:cNvPr id="37" name="36 Rectángulo"/>
          <p:cNvSpPr/>
          <p:nvPr/>
        </p:nvSpPr>
        <p:spPr>
          <a:xfrm rot="16200000">
            <a:off x="1488249"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Daniel</a:t>
            </a:r>
            <a:endParaRPr lang="es-ES" sz="2000" dirty="0">
              <a:solidFill>
                <a:prstClr val="white"/>
              </a:solidFill>
              <a:latin typeface="Calibri"/>
            </a:endParaRPr>
          </a:p>
        </p:txBody>
      </p:sp>
      <p:sp>
        <p:nvSpPr>
          <p:cNvPr id="38" name="37 Rectángulo"/>
          <p:cNvSpPr/>
          <p:nvPr/>
        </p:nvSpPr>
        <p:spPr>
          <a:xfrm rot="16200000">
            <a:off x="1131059"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Ezequiel</a:t>
            </a:r>
            <a:endParaRPr lang="es-ES" sz="2000" dirty="0">
              <a:solidFill>
                <a:prstClr val="white"/>
              </a:solidFill>
              <a:latin typeface="Calibri"/>
            </a:endParaRPr>
          </a:p>
        </p:txBody>
      </p:sp>
      <p:sp>
        <p:nvSpPr>
          <p:cNvPr id="39" name="38 Rectángulo"/>
          <p:cNvSpPr/>
          <p:nvPr/>
        </p:nvSpPr>
        <p:spPr>
          <a:xfrm rot="5400000" flipV="1">
            <a:off x="773885" y="4270305"/>
            <a:ext cx="1857388" cy="35715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Isaías</a:t>
            </a:r>
            <a:endParaRPr lang="es-ES" sz="2000" dirty="0">
              <a:solidFill>
                <a:prstClr val="white"/>
              </a:solidFill>
              <a:latin typeface="Calibri"/>
            </a:endParaRPr>
          </a:p>
        </p:txBody>
      </p:sp>
      <p:sp>
        <p:nvSpPr>
          <p:cNvPr id="40" name="39 Rectángulo"/>
          <p:cNvSpPr/>
          <p:nvPr/>
        </p:nvSpPr>
        <p:spPr>
          <a:xfrm rot="16200000">
            <a:off x="4131455"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Nahúm</a:t>
            </a:r>
            <a:endParaRPr lang="es-ES" sz="2000" dirty="0">
              <a:solidFill>
                <a:prstClr val="white"/>
              </a:solidFill>
              <a:latin typeface="Calibri"/>
            </a:endParaRPr>
          </a:p>
        </p:txBody>
      </p:sp>
      <p:sp>
        <p:nvSpPr>
          <p:cNvPr id="41" name="40 Rectángulo"/>
          <p:cNvSpPr/>
          <p:nvPr/>
        </p:nvSpPr>
        <p:spPr>
          <a:xfrm rot="16200000">
            <a:off x="5631654" y="4270289"/>
            <a:ext cx="1857387"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Zacarías</a:t>
            </a:r>
            <a:endParaRPr lang="es-ES" sz="2000" dirty="0">
              <a:solidFill>
                <a:prstClr val="white"/>
              </a:solidFill>
              <a:latin typeface="Calibri"/>
            </a:endParaRPr>
          </a:p>
        </p:txBody>
      </p:sp>
      <p:sp>
        <p:nvSpPr>
          <p:cNvPr id="42" name="41 Rectángulo"/>
          <p:cNvSpPr/>
          <p:nvPr/>
        </p:nvSpPr>
        <p:spPr>
          <a:xfrm rot="16200000">
            <a:off x="4488645" y="4270289"/>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Habacuc</a:t>
            </a:r>
            <a:endParaRPr lang="es-ES" sz="2000" dirty="0">
              <a:solidFill>
                <a:prstClr val="white"/>
              </a:solidFill>
              <a:latin typeface="Calibri"/>
            </a:endParaRPr>
          </a:p>
        </p:txBody>
      </p:sp>
      <p:sp>
        <p:nvSpPr>
          <p:cNvPr id="43" name="42 Rectángulo"/>
          <p:cNvSpPr/>
          <p:nvPr/>
        </p:nvSpPr>
        <p:spPr>
          <a:xfrm rot="16200000">
            <a:off x="4881554" y="4234570"/>
            <a:ext cx="1857388" cy="42862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Sofonías</a:t>
            </a:r>
            <a:endParaRPr lang="es-ES" sz="2000" dirty="0">
              <a:solidFill>
                <a:prstClr val="white"/>
              </a:solidFill>
              <a:latin typeface="Calibri"/>
            </a:endParaRPr>
          </a:p>
        </p:txBody>
      </p:sp>
      <p:sp>
        <p:nvSpPr>
          <p:cNvPr id="44" name="43 Rectángulo"/>
          <p:cNvSpPr/>
          <p:nvPr/>
        </p:nvSpPr>
        <p:spPr>
          <a:xfrm rot="16200000">
            <a:off x="5274464" y="4270289"/>
            <a:ext cx="1857387"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Ageo</a:t>
            </a:r>
            <a:endParaRPr lang="es-ES" sz="2000" dirty="0">
              <a:solidFill>
                <a:prstClr val="white"/>
              </a:solidFill>
              <a:latin typeface="Calibri"/>
            </a:endParaRPr>
          </a:p>
        </p:txBody>
      </p:sp>
      <p:sp>
        <p:nvSpPr>
          <p:cNvPr id="45" name="44 Rectángulo"/>
          <p:cNvSpPr/>
          <p:nvPr/>
        </p:nvSpPr>
        <p:spPr>
          <a:xfrm rot="16200000">
            <a:off x="5988845" y="4270289"/>
            <a:ext cx="1857387" cy="35719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Malaquías</a:t>
            </a:r>
            <a:endParaRPr lang="es-ES" sz="2000" dirty="0">
              <a:solidFill>
                <a:prstClr val="white"/>
              </a:solidFill>
              <a:latin typeface="Calibri"/>
            </a:endParaRPr>
          </a:p>
        </p:txBody>
      </p:sp>
      <p:sp>
        <p:nvSpPr>
          <p:cNvPr id="46" name="45 Rectángulo"/>
          <p:cNvSpPr/>
          <p:nvPr/>
        </p:nvSpPr>
        <p:spPr>
          <a:xfrm rot="16200000">
            <a:off x="6310317" y="4306008"/>
            <a:ext cx="1857387" cy="2857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000" dirty="0">
                <a:solidFill>
                  <a:prstClr val="white"/>
                </a:solidFill>
                <a:latin typeface="Calibri"/>
              </a:rPr>
              <a:t>Baruc</a:t>
            </a:r>
            <a:endParaRPr lang="es-ES" sz="2000" dirty="0">
              <a:solidFill>
                <a:prstClr val="white"/>
              </a:solidFill>
              <a:latin typeface="Calibri"/>
            </a:endParaRPr>
          </a:p>
        </p:txBody>
      </p:sp>
      <p:sp>
        <p:nvSpPr>
          <p:cNvPr id="47" name="46 Rectángulo"/>
          <p:cNvSpPr/>
          <p:nvPr/>
        </p:nvSpPr>
        <p:spPr>
          <a:xfrm rot="16200000">
            <a:off x="6667504" y="4234571"/>
            <a:ext cx="1857388" cy="428628"/>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Lamentaciones</a:t>
            </a:r>
            <a:endParaRPr lang="es-ES" sz="2000" dirty="0">
              <a:solidFill>
                <a:prstClr val="white"/>
              </a:solidFill>
              <a:latin typeface="Calibri"/>
            </a:endParaRPr>
          </a:p>
        </p:txBody>
      </p:sp>
      <p:sp>
        <p:nvSpPr>
          <p:cNvPr id="48" name="47 Rectángulo"/>
          <p:cNvSpPr/>
          <p:nvPr/>
        </p:nvSpPr>
        <p:spPr>
          <a:xfrm rot="16200000">
            <a:off x="7060415" y="4270290"/>
            <a:ext cx="1857387" cy="357188"/>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Salmos</a:t>
            </a:r>
            <a:endParaRPr lang="es-ES" sz="2000" dirty="0">
              <a:solidFill>
                <a:prstClr val="white"/>
              </a:solidFill>
              <a:latin typeface="Calibri"/>
            </a:endParaRPr>
          </a:p>
        </p:txBody>
      </p:sp>
      <p:sp>
        <p:nvSpPr>
          <p:cNvPr id="49" name="48 Rectángulo"/>
          <p:cNvSpPr/>
          <p:nvPr/>
        </p:nvSpPr>
        <p:spPr>
          <a:xfrm rot="16200000">
            <a:off x="7425054" y="4262839"/>
            <a:ext cx="1857388" cy="37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 Cantar de los C.</a:t>
            </a:r>
            <a:endParaRPr lang="es-ES" sz="2000" dirty="0">
              <a:solidFill>
                <a:prstClr val="white"/>
              </a:solidFill>
              <a:latin typeface="Calibri"/>
            </a:endParaRPr>
          </a:p>
        </p:txBody>
      </p:sp>
      <p:sp>
        <p:nvSpPr>
          <p:cNvPr id="50" name="49 Rectángulo"/>
          <p:cNvSpPr/>
          <p:nvPr/>
        </p:nvSpPr>
        <p:spPr>
          <a:xfrm rot="16200000">
            <a:off x="7810516" y="4234570"/>
            <a:ext cx="1857387" cy="428629"/>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Proverbios</a:t>
            </a:r>
            <a:endParaRPr lang="es-ES" sz="2000" dirty="0">
              <a:solidFill>
                <a:prstClr val="white"/>
              </a:solidFill>
              <a:latin typeface="Calibri"/>
            </a:endParaRPr>
          </a:p>
        </p:txBody>
      </p:sp>
      <p:sp>
        <p:nvSpPr>
          <p:cNvPr id="51" name="50 Rectángulo"/>
          <p:cNvSpPr/>
          <p:nvPr/>
        </p:nvSpPr>
        <p:spPr>
          <a:xfrm rot="16200000">
            <a:off x="8239142" y="4234572"/>
            <a:ext cx="1857387" cy="428625"/>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Eclesiastés</a:t>
            </a:r>
            <a:endParaRPr lang="es-ES" sz="2000" dirty="0">
              <a:solidFill>
                <a:prstClr val="white"/>
              </a:solidFill>
              <a:latin typeface="Calibri"/>
            </a:endParaRPr>
          </a:p>
        </p:txBody>
      </p:sp>
      <p:sp>
        <p:nvSpPr>
          <p:cNvPr id="52" name="51 Rectángulo"/>
          <p:cNvSpPr/>
          <p:nvPr/>
        </p:nvSpPr>
        <p:spPr>
          <a:xfrm rot="16200000">
            <a:off x="9086839" y="4244130"/>
            <a:ext cx="1857387" cy="409509"/>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Job</a:t>
            </a:r>
            <a:endParaRPr lang="es-ES" sz="2000" dirty="0">
              <a:solidFill>
                <a:prstClr val="white"/>
              </a:solidFill>
              <a:latin typeface="Calibri"/>
            </a:endParaRPr>
          </a:p>
        </p:txBody>
      </p:sp>
      <p:sp>
        <p:nvSpPr>
          <p:cNvPr id="53" name="52 Rectángulo"/>
          <p:cNvSpPr/>
          <p:nvPr/>
        </p:nvSpPr>
        <p:spPr>
          <a:xfrm rot="16200000">
            <a:off x="8632051" y="4198852"/>
            <a:ext cx="1857387" cy="50006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Sabiduría</a:t>
            </a:r>
            <a:endParaRPr lang="es-ES" sz="2000" dirty="0">
              <a:solidFill>
                <a:prstClr val="white"/>
              </a:solidFill>
              <a:latin typeface="Calibri"/>
            </a:endParaRPr>
          </a:p>
        </p:txBody>
      </p:sp>
      <p:sp>
        <p:nvSpPr>
          <p:cNvPr id="54" name="53 Rectángulo"/>
          <p:cNvSpPr/>
          <p:nvPr/>
        </p:nvSpPr>
        <p:spPr>
          <a:xfrm rot="16200000">
            <a:off x="9525027" y="4234571"/>
            <a:ext cx="1857387" cy="42862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dirty="0">
                <a:solidFill>
                  <a:prstClr val="white"/>
                </a:solidFill>
                <a:latin typeface="Calibri"/>
              </a:rPr>
              <a:t>Eclesiástico</a:t>
            </a:r>
            <a:endParaRPr lang="es-ES" sz="2000" dirty="0">
              <a:solidFill>
                <a:prstClr val="white"/>
              </a:solidFill>
              <a:latin typeface="Calibri"/>
            </a:endParaRPr>
          </a:p>
        </p:txBody>
      </p:sp>
      <p:sp>
        <p:nvSpPr>
          <p:cNvPr id="55" name="54 Rectángulo"/>
          <p:cNvSpPr/>
          <p:nvPr/>
        </p:nvSpPr>
        <p:spPr>
          <a:xfrm>
            <a:off x="1524000" y="5306140"/>
            <a:ext cx="5857884" cy="66239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800" dirty="0">
                <a:solidFill>
                  <a:prstClr val="white"/>
                </a:solidFill>
                <a:latin typeface="Calibri"/>
              </a:rPr>
              <a:t>LIBROS PROFÉTICOS</a:t>
            </a:r>
            <a:endParaRPr lang="es-ES" sz="2800" dirty="0">
              <a:solidFill>
                <a:prstClr val="white"/>
              </a:solidFill>
              <a:latin typeface="Calibri"/>
            </a:endParaRPr>
          </a:p>
        </p:txBody>
      </p:sp>
      <p:sp>
        <p:nvSpPr>
          <p:cNvPr id="56" name="55 Rectángulo"/>
          <p:cNvSpPr/>
          <p:nvPr/>
        </p:nvSpPr>
        <p:spPr>
          <a:xfrm>
            <a:off x="7381884" y="5306140"/>
            <a:ext cx="3286116" cy="662398"/>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400" dirty="0">
                <a:solidFill>
                  <a:prstClr val="white"/>
                </a:solidFill>
                <a:latin typeface="Calibri"/>
              </a:rPr>
              <a:t>LIBROS DIDÁCTICOS</a:t>
            </a:r>
            <a:endParaRPr lang="es-ES" sz="2400" dirty="0">
              <a:solidFill>
                <a:prstClr val="white"/>
              </a:solidFill>
              <a:latin typeface="Calibri"/>
            </a:endParaRPr>
          </a:p>
        </p:txBody>
      </p:sp>
      <p:sp>
        <p:nvSpPr>
          <p:cNvPr id="57" name="28 Rectángulo"/>
          <p:cNvSpPr/>
          <p:nvPr/>
        </p:nvSpPr>
        <p:spPr>
          <a:xfrm>
            <a:off x="1509706" y="2948684"/>
            <a:ext cx="9158293" cy="571504"/>
          </a:xfrm>
          <a:prstGeom prst="rect">
            <a:avLst/>
          </a:prstGeom>
          <a:ln w="7620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b="1" dirty="0">
                <a:ln w="0"/>
                <a:solidFill>
                  <a:srgbClr val="FF0000"/>
                </a:solidFill>
                <a:effectLst>
                  <a:outerShdw blurRad="38100" dist="19050" dir="2700000" algn="tl" rotWithShape="0">
                    <a:schemeClr val="dk1">
                      <a:alpha val="40000"/>
                    </a:schemeClr>
                  </a:outerShdw>
                </a:effectLst>
                <a:latin typeface="Calibri"/>
              </a:rPr>
              <a:t>ESTOS LIBROS SON APÓCRIFOS O NO INSPIRADOS</a:t>
            </a:r>
            <a:endParaRPr lang="es-ES" b="1" dirty="0">
              <a:ln w="0"/>
              <a:solidFill>
                <a:srgbClr val="FF0000"/>
              </a:solidFill>
              <a:effectLst>
                <a:outerShdw blurRad="38100" dist="19050" dir="2700000" algn="tl" rotWithShape="0">
                  <a:schemeClr val="dk1">
                    <a:alpha val="40000"/>
                  </a:schemeClr>
                </a:outerShdw>
              </a:effectLst>
              <a:latin typeface="Calibri"/>
            </a:endParaRPr>
          </a:p>
        </p:txBody>
      </p:sp>
      <p:sp>
        <p:nvSpPr>
          <p:cNvPr id="2" name="Oval 1"/>
          <p:cNvSpPr/>
          <p:nvPr/>
        </p:nvSpPr>
        <p:spPr>
          <a:xfrm>
            <a:off x="8453453" y="1392982"/>
            <a:ext cx="357191" cy="137160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58" name="Oval 57"/>
          <p:cNvSpPr/>
          <p:nvPr/>
        </p:nvSpPr>
        <p:spPr>
          <a:xfrm>
            <a:off x="8917801" y="1418273"/>
            <a:ext cx="357191" cy="137160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59" name="Oval 58"/>
          <p:cNvSpPr/>
          <p:nvPr/>
        </p:nvSpPr>
        <p:spPr>
          <a:xfrm>
            <a:off x="9775056" y="1262753"/>
            <a:ext cx="357191" cy="16859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60" name="Oval 59"/>
          <p:cNvSpPr/>
          <p:nvPr/>
        </p:nvSpPr>
        <p:spPr>
          <a:xfrm>
            <a:off x="10220287" y="1177026"/>
            <a:ext cx="417158" cy="16859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61" name="Oval 60"/>
          <p:cNvSpPr/>
          <p:nvPr/>
        </p:nvSpPr>
        <p:spPr>
          <a:xfrm>
            <a:off x="7078977" y="3791386"/>
            <a:ext cx="357191" cy="1314994"/>
          </a:xfrm>
          <a:prstGeom prst="ellipse">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62" name="Oval 61"/>
          <p:cNvSpPr/>
          <p:nvPr/>
        </p:nvSpPr>
        <p:spPr>
          <a:xfrm>
            <a:off x="9382148" y="3605918"/>
            <a:ext cx="375541" cy="17002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64" name="Oval 63"/>
          <p:cNvSpPr/>
          <p:nvPr/>
        </p:nvSpPr>
        <p:spPr>
          <a:xfrm>
            <a:off x="10220287" y="3563053"/>
            <a:ext cx="466867" cy="17002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70" name="Oval 69"/>
          <p:cNvSpPr/>
          <p:nvPr/>
        </p:nvSpPr>
        <p:spPr>
          <a:xfrm rot="16200000">
            <a:off x="5969663" y="-7824"/>
            <a:ext cx="352697" cy="64722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71" name="TextBox 70"/>
          <p:cNvSpPr txBox="1"/>
          <p:nvPr/>
        </p:nvSpPr>
        <p:spPr>
          <a:xfrm>
            <a:off x="1881157" y="133013"/>
            <a:ext cx="8358250" cy="523220"/>
          </a:xfrm>
          <a:prstGeom prst="rect">
            <a:avLst/>
          </a:prstGeom>
          <a:noFill/>
        </p:spPr>
        <p:txBody>
          <a:bodyPr wrap="square" rtlCol="0">
            <a:spAutoFit/>
          </a:bodyPr>
          <a:lstStyle/>
          <a:p>
            <a:pPr algn="ctr"/>
            <a:r>
              <a:rPr lang="es-SV" sz="2800" b="1" dirty="0">
                <a:solidFill>
                  <a:schemeClr val="bg1"/>
                </a:solidFill>
              </a:rPr>
              <a:t>LIBROS AGREGADOS EN LAS BIBLIAS CATÓLICAS</a:t>
            </a:r>
          </a:p>
        </p:txBody>
      </p:sp>
      <p:sp>
        <p:nvSpPr>
          <p:cNvPr id="72" name="Rectangle 71"/>
          <p:cNvSpPr/>
          <p:nvPr/>
        </p:nvSpPr>
        <p:spPr>
          <a:xfrm>
            <a:off x="1523996" y="5968538"/>
            <a:ext cx="9163157" cy="548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b="1" dirty="0"/>
              <a:t>LA BIBLIA  CATÓLICA LES LLAMA DEUTEROCANÓNICOS ( DEL SEGUNDO CANÓN - 1546)</a:t>
            </a:r>
          </a:p>
        </p:txBody>
      </p:sp>
    </p:spTree>
    <p:extLst>
      <p:ext uri="{BB962C8B-B14F-4D97-AF65-F5344CB8AC3E}">
        <p14:creationId xmlns:p14="http://schemas.microsoft.com/office/powerpoint/2010/main" val="208647960"/>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heel(1)">
                                      <p:cBhvr>
                                        <p:cTn id="7" dur="2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heel(1)">
                                      <p:cBhvr>
                                        <p:cTn id="17" dur="20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heel(1)">
                                      <p:cBhvr>
                                        <p:cTn id="22" dur="20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wheel(1)">
                                      <p:cBhvr>
                                        <p:cTn id="27" dur="2000"/>
                                        <p:tgtEl>
                                          <p:spTgt spid="6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heel(1)">
                                      <p:cBhvr>
                                        <p:cTn id="32" dur="2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heel(1)">
                                      <p:cBhvr>
                                        <p:cTn id="37" dur="2000"/>
                                        <p:tgtEl>
                                          <p:spTgt spid="62"/>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heel(1)">
                                      <p:cBhvr>
                                        <p:cTn id="42" dur="20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2000" fill="hold"/>
                                        <p:tgtEl>
                                          <p:spTgt spid="72"/>
                                        </p:tgtEl>
                                        <p:attrNameLst>
                                          <p:attrName>ppt_w</p:attrName>
                                        </p:attrNameLst>
                                      </p:cBhvr>
                                      <p:tavLst>
                                        <p:tav tm="0">
                                          <p:val>
                                            <p:fltVal val="0"/>
                                          </p:val>
                                        </p:tav>
                                        <p:tav tm="100000">
                                          <p:val>
                                            <p:strVal val="#ppt_w"/>
                                          </p:val>
                                        </p:tav>
                                      </p:tavLst>
                                    </p:anim>
                                    <p:anim calcmode="lin" valueType="num">
                                      <p:cBhvr>
                                        <p:cTn id="48" dur="2000" fill="hold"/>
                                        <p:tgtEl>
                                          <p:spTgt spid="72"/>
                                        </p:tgtEl>
                                        <p:attrNameLst>
                                          <p:attrName>ppt_h</p:attrName>
                                        </p:attrNameLst>
                                      </p:cBhvr>
                                      <p:tavLst>
                                        <p:tav tm="0">
                                          <p:val>
                                            <p:fltVal val="0"/>
                                          </p:val>
                                        </p:tav>
                                        <p:tav tm="100000">
                                          <p:val>
                                            <p:strVal val="#ppt_h"/>
                                          </p:val>
                                        </p:tav>
                                      </p:tavLst>
                                    </p:anim>
                                    <p:animEffect transition="in" filter="fade">
                                      <p:cBhvr>
                                        <p:cTn id="49" dur="2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8" grpId="0" animBg="1"/>
      <p:bldP spid="59" grpId="0" animBg="1"/>
      <p:bldP spid="60" grpId="0" animBg="1"/>
      <p:bldP spid="61" grpId="0" animBg="1"/>
      <p:bldP spid="62" grpId="0" animBg="1"/>
      <p:bldP spid="64" grpId="0" animBg="1"/>
      <p:bldP spid="70" grpId="0" animBg="1"/>
      <p:bldP spid="7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576629" y="1624938"/>
            <a:ext cx="11385176"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fontAlgn="base">
              <a:spcBef>
                <a:spcPct val="0"/>
              </a:spcBef>
              <a:spcAft>
                <a:spcPct val="0"/>
              </a:spcAft>
            </a:pPr>
            <a:r>
              <a:rPr lang="es-ES" altLang="es-SV" sz="2800" i="1" dirty="0">
                <a:solidFill>
                  <a:srgbClr val="000000"/>
                </a:solidFill>
              </a:rPr>
              <a:t>   Los primeros detalles más precisos acerca del canon hebreo se lo debemos a un historiador judío: </a:t>
            </a:r>
            <a:r>
              <a:rPr lang="es-ES" altLang="es-SV" sz="2800" b="1" i="1" u="sng" dirty="0">
                <a:solidFill>
                  <a:srgbClr val="000000"/>
                </a:solidFill>
              </a:rPr>
              <a:t>Flavio Josefo</a:t>
            </a:r>
            <a:r>
              <a:rPr lang="es-ES" altLang="es-SV" sz="2800" i="1" dirty="0">
                <a:solidFill>
                  <a:srgbClr val="000000"/>
                </a:solidFill>
              </a:rPr>
              <a:t> que vivió entre los años 37‑103, y que escribió sobre este tema lo siguiente:</a:t>
            </a:r>
            <a:endParaRPr lang="es-ES" altLang="es-SV" sz="2800" dirty="0">
              <a:solidFill>
                <a:srgbClr val="000000"/>
              </a:solidFill>
            </a:endParaRPr>
          </a:p>
          <a:p>
            <a:pPr fontAlgn="base">
              <a:spcBef>
                <a:spcPct val="0"/>
              </a:spcBef>
              <a:spcAft>
                <a:spcPct val="0"/>
              </a:spcAft>
            </a:pPr>
            <a:r>
              <a:rPr lang="es-ES" altLang="es-SV" sz="2800" i="1" dirty="0">
                <a:solidFill>
                  <a:srgbClr val="000000"/>
                </a:solidFill>
              </a:rPr>
              <a:t> ‑ </a:t>
            </a:r>
            <a:r>
              <a:rPr lang="es-ES" altLang="es-SV" sz="2800" i="1" u="sng" dirty="0">
                <a:solidFill>
                  <a:srgbClr val="000000"/>
                </a:solidFill>
              </a:rPr>
              <a:t>Nosotros los judíos no tenemos decenas de millones de libros, sino sólo 24 que contienen el relato del tiempo completo, los cuales han merecido ser estimados divinos desde Moisés a Artajerjes (464‑424).</a:t>
            </a:r>
          </a:p>
          <a:p>
            <a:pPr fontAlgn="base">
              <a:spcBef>
                <a:spcPct val="0"/>
              </a:spcBef>
              <a:spcAft>
                <a:spcPct val="0"/>
              </a:spcAft>
            </a:pPr>
            <a:endParaRPr lang="es-SV" altLang="es-SV" sz="2800" i="1" u="sng" dirty="0">
              <a:solidFill>
                <a:srgbClr val="000000"/>
              </a:solidFill>
            </a:endParaRPr>
          </a:p>
          <a:p>
            <a:pPr fontAlgn="base">
              <a:spcBef>
                <a:spcPct val="0"/>
              </a:spcBef>
              <a:spcAft>
                <a:spcPct val="0"/>
              </a:spcAft>
            </a:pPr>
            <a:r>
              <a:rPr lang="es-SV" altLang="es-SV" sz="2800" i="1" u="sng" dirty="0">
                <a:solidFill>
                  <a:srgbClr val="000000"/>
                </a:solidFill>
              </a:rPr>
              <a:t>Los 24 libros de los hebreos, incluyen los mismos 39 libros del Antiguo Testamento en las biblias evangélicas.</a:t>
            </a:r>
            <a:endParaRPr lang="es-ES" altLang="es-SV" sz="2800" u="sng" dirty="0">
              <a:solidFill>
                <a:srgbClr val="000000"/>
              </a:solidFill>
            </a:endParaRPr>
          </a:p>
          <a:p>
            <a:pPr algn="ctr" fontAlgn="base">
              <a:spcBef>
                <a:spcPct val="0"/>
              </a:spcBef>
              <a:spcAft>
                <a:spcPct val="0"/>
              </a:spcAft>
            </a:pPr>
            <a:r>
              <a:rPr lang="es-ES" altLang="es-SV" sz="2800" i="1" dirty="0">
                <a:solidFill>
                  <a:srgbClr val="000000"/>
                </a:solidFill>
              </a:rPr>
              <a:t>  </a:t>
            </a:r>
            <a:endParaRPr lang="es-ES" altLang="es-SV" sz="2800" dirty="0">
              <a:solidFill>
                <a:srgbClr val="000000"/>
              </a:solidFill>
            </a:endParaRPr>
          </a:p>
          <a:p>
            <a:pPr fontAlgn="base">
              <a:spcBef>
                <a:spcPct val="0"/>
              </a:spcBef>
              <a:spcAft>
                <a:spcPct val="0"/>
              </a:spcAft>
            </a:pPr>
            <a:r>
              <a:rPr lang="es-ES" altLang="es-SV" sz="2800" i="1" dirty="0">
                <a:solidFill>
                  <a:srgbClr val="000000"/>
                </a:solidFill>
              </a:rPr>
              <a:t> 	</a:t>
            </a:r>
          </a:p>
        </p:txBody>
      </p:sp>
      <p:sp>
        <p:nvSpPr>
          <p:cNvPr id="3" name="Rectangle 1"/>
          <p:cNvSpPr txBox="1">
            <a:spLocks noChangeArrowheads="1"/>
          </p:cNvSpPr>
          <p:nvPr/>
        </p:nvSpPr>
        <p:spPr>
          <a:xfrm>
            <a:off x="576629" y="306484"/>
            <a:ext cx="10777171" cy="1267180"/>
          </a:xfrm>
          <a:prstGeom prst="rect">
            <a:avLst/>
          </a:prstGeom>
          <a:ln/>
        </p:spPr>
        <p:txBody>
          <a:bodyPr vert="horz" wrap="square" lIns="0" tIns="37337" rIns="0" bIns="0" numCol="1" anchor="ctr"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766103" algn="l"/>
                <a:tab pos="1532207" algn="l"/>
                <a:tab pos="2298310" algn="l"/>
                <a:tab pos="3064413" algn="l"/>
                <a:tab pos="3830517" algn="l"/>
                <a:tab pos="4596620" algn="l"/>
                <a:tab pos="5362724" algn="l"/>
                <a:tab pos="6128827" algn="l"/>
                <a:tab pos="6894930" algn="l"/>
                <a:tab pos="7661034" algn="l"/>
                <a:tab pos="8427137" algn="l"/>
              </a:tabLst>
            </a:pPr>
            <a:r>
              <a:rPr lang="es-ES_tradnl" b="1" dirty="0"/>
              <a:t>HISTORIADOR JUDIO QUE VALIDÓ EL CANÓN HEBREO DEL ANTIGUO TESTAMENTO</a:t>
            </a:r>
          </a:p>
        </p:txBody>
      </p:sp>
    </p:spTree>
    <p:extLst>
      <p:ext uri="{BB962C8B-B14F-4D97-AF65-F5344CB8AC3E}">
        <p14:creationId xmlns:p14="http://schemas.microsoft.com/office/powerpoint/2010/main" val="1442140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981200" y="228600"/>
            <a:ext cx="8839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s-SV" sz="3800" b="1" dirty="0" err="1">
                <a:solidFill>
                  <a:schemeClr val="tx2"/>
                </a:solidFill>
                <a:latin typeface="Garamond" panose="02020404030301010803" pitchFamily="18" charset="0"/>
              </a:rPr>
              <a:t>División</a:t>
            </a:r>
            <a:r>
              <a:rPr lang="en-US" altLang="es-SV" sz="3800" b="1" dirty="0">
                <a:solidFill>
                  <a:schemeClr val="tx2"/>
                </a:solidFill>
                <a:latin typeface="Garamond" panose="02020404030301010803" pitchFamily="18" charset="0"/>
              </a:rPr>
              <a:t> </a:t>
            </a:r>
            <a:r>
              <a:rPr lang="en-US" altLang="es-SV" sz="3800" b="1" dirty="0" err="1">
                <a:solidFill>
                  <a:schemeClr val="tx2"/>
                </a:solidFill>
                <a:latin typeface="Garamond" panose="02020404030301010803" pitchFamily="18" charset="0"/>
              </a:rPr>
              <a:t>Judía</a:t>
            </a:r>
            <a:r>
              <a:rPr lang="en-US" altLang="es-SV" sz="3800" b="1" dirty="0">
                <a:solidFill>
                  <a:schemeClr val="tx2"/>
                </a:solidFill>
                <a:latin typeface="Garamond" panose="02020404030301010803" pitchFamily="18" charset="0"/>
              </a:rPr>
              <a:t> del AT</a:t>
            </a:r>
          </a:p>
        </p:txBody>
      </p:sp>
      <p:sp>
        <p:nvSpPr>
          <p:cNvPr id="4099" name="Rectangle 3"/>
          <p:cNvSpPr>
            <a:spLocks noChangeArrowheads="1"/>
          </p:cNvSpPr>
          <p:nvPr/>
        </p:nvSpPr>
        <p:spPr bwMode="auto">
          <a:xfrm>
            <a:off x="1752600" y="1081088"/>
            <a:ext cx="2362200" cy="29718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SV" sz="2400" b="1"/>
              <a:t>La Ley</a:t>
            </a:r>
          </a:p>
          <a:p>
            <a:pPr eaLnBrk="1" hangingPunct="1"/>
            <a:endParaRPr lang="en-US" altLang="es-SV" sz="2400" b="1"/>
          </a:p>
          <a:p>
            <a:pPr eaLnBrk="1" hangingPunct="1">
              <a:buFontTx/>
              <a:buAutoNum type="arabicPeriod"/>
            </a:pPr>
            <a:r>
              <a:rPr lang="en-US" altLang="es-SV" sz="2000" b="1"/>
              <a:t>Génesis</a:t>
            </a:r>
          </a:p>
          <a:p>
            <a:pPr eaLnBrk="1" hangingPunct="1">
              <a:buFontTx/>
              <a:buAutoNum type="arabicPeriod"/>
            </a:pPr>
            <a:r>
              <a:rPr lang="en-US" altLang="es-SV" sz="2000" b="1"/>
              <a:t>Exodo</a:t>
            </a:r>
          </a:p>
          <a:p>
            <a:pPr eaLnBrk="1" hangingPunct="1">
              <a:buFontTx/>
              <a:buAutoNum type="arabicPeriod"/>
            </a:pPr>
            <a:r>
              <a:rPr lang="en-US" altLang="es-SV" sz="2000" b="1"/>
              <a:t>Levítico</a:t>
            </a:r>
          </a:p>
          <a:p>
            <a:pPr eaLnBrk="1" hangingPunct="1">
              <a:buFontTx/>
              <a:buAutoNum type="arabicPeriod"/>
            </a:pPr>
            <a:r>
              <a:rPr lang="en-US" altLang="es-SV" sz="2000" b="1"/>
              <a:t>Números</a:t>
            </a:r>
          </a:p>
          <a:p>
            <a:pPr eaLnBrk="1" hangingPunct="1">
              <a:buFontTx/>
              <a:buAutoNum type="arabicPeriod"/>
            </a:pPr>
            <a:r>
              <a:rPr lang="en-US" altLang="es-SV" sz="2000" b="1"/>
              <a:t>Deuteronomio</a:t>
            </a:r>
          </a:p>
        </p:txBody>
      </p:sp>
      <p:sp>
        <p:nvSpPr>
          <p:cNvPr id="4100" name="Rectangle 4"/>
          <p:cNvSpPr>
            <a:spLocks noChangeArrowheads="1"/>
          </p:cNvSpPr>
          <p:nvPr/>
        </p:nvSpPr>
        <p:spPr bwMode="auto">
          <a:xfrm>
            <a:off x="4276725" y="1081088"/>
            <a:ext cx="2895600" cy="5029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SV" sz="2400" b="1"/>
              <a:t>Los Profetas</a:t>
            </a:r>
          </a:p>
          <a:p>
            <a:pPr eaLnBrk="1" hangingPunct="1"/>
            <a:endParaRPr lang="en-US" altLang="es-SV" sz="2400" b="1"/>
          </a:p>
          <a:p>
            <a:pPr eaLnBrk="1" hangingPunct="1"/>
            <a:r>
              <a:rPr lang="en-US" altLang="es-SV" sz="2000" b="1" i="1"/>
              <a:t>Primeros</a:t>
            </a:r>
          </a:p>
          <a:p>
            <a:pPr eaLnBrk="1" hangingPunct="1"/>
            <a:endParaRPr lang="en-US" altLang="es-SV" sz="2000" b="1"/>
          </a:p>
          <a:p>
            <a:pPr eaLnBrk="1" hangingPunct="1"/>
            <a:r>
              <a:rPr lang="en-US" altLang="es-SV" sz="2000" b="1"/>
              <a:t>6. Josué</a:t>
            </a:r>
          </a:p>
          <a:p>
            <a:pPr eaLnBrk="1" hangingPunct="1"/>
            <a:r>
              <a:rPr lang="en-US" altLang="es-SV" sz="2000" b="1"/>
              <a:t>7. Jueces</a:t>
            </a:r>
          </a:p>
          <a:p>
            <a:pPr eaLnBrk="1" hangingPunct="1"/>
            <a:r>
              <a:rPr lang="en-US" altLang="es-SV" sz="2000" b="1"/>
              <a:t>8. Samuel (1&amp;2)</a:t>
            </a:r>
          </a:p>
          <a:p>
            <a:pPr eaLnBrk="1" hangingPunct="1"/>
            <a:r>
              <a:rPr lang="en-US" altLang="es-SV" sz="2000" b="1"/>
              <a:t>9. Reyes (1&amp;2)</a:t>
            </a:r>
          </a:p>
          <a:p>
            <a:pPr eaLnBrk="1" hangingPunct="1"/>
            <a:endParaRPr lang="en-US" altLang="es-SV" sz="2000" b="1"/>
          </a:p>
          <a:p>
            <a:pPr eaLnBrk="1" hangingPunct="1"/>
            <a:r>
              <a:rPr lang="en-US" altLang="es-SV" sz="2000" b="1" i="1"/>
              <a:t>Postreros</a:t>
            </a:r>
          </a:p>
          <a:p>
            <a:pPr eaLnBrk="1" hangingPunct="1"/>
            <a:endParaRPr lang="en-US" altLang="es-SV" sz="2000" b="1"/>
          </a:p>
          <a:p>
            <a:pPr eaLnBrk="1" hangingPunct="1"/>
            <a:r>
              <a:rPr lang="en-US" altLang="es-SV" sz="2000" b="1"/>
              <a:t>10. Isaías</a:t>
            </a:r>
          </a:p>
          <a:p>
            <a:pPr eaLnBrk="1" hangingPunct="1"/>
            <a:r>
              <a:rPr lang="en-US" altLang="es-SV" sz="2000" b="1"/>
              <a:t>11. Jeremías</a:t>
            </a:r>
          </a:p>
          <a:p>
            <a:pPr eaLnBrk="1" hangingPunct="1"/>
            <a:r>
              <a:rPr lang="en-US" altLang="es-SV" sz="2000" b="1"/>
              <a:t>12. Ezequiel</a:t>
            </a:r>
          </a:p>
          <a:p>
            <a:pPr eaLnBrk="1" hangingPunct="1"/>
            <a:r>
              <a:rPr lang="en-US" altLang="es-SV" sz="2000" b="1"/>
              <a:t>13. Los Doce </a:t>
            </a:r>
          </a:p>
          <a:p>
            <a:pPr eaLnBrk="1" hangingPunct="1"/>
            <a:r>
              <a:rPr lang="en-US" altLang="es-SV" sz="2000" b="1"/>
              <a:t>Profetas Menores</a:t>
            </a:r>
          </a:p>
        </p:txBody>
      </p:sp>
      <p:sp>
        <p:nvSpPr>
          <p:cNvPr id="4101" name="Rectangle 5"/>
          <p:cNvSpPr>
            <a:spLocks noChangeArrowheads="1"/>
          </p:cNvSpPr>
          <p:nvPr/>
        </p:nvSpPr>
        <p:spPr bwMode="auto">
          <a:xfrm>
            <a:off x="7362825" y="1066800"/>
            <a:ext cx="2895600" cy="5029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SV" sz="2400" b="1"/>
              <a:t>Los Escritos</a:t>
            </a:r>
          </a:p>
          <a:p>
            <a:pPr eaLnBrk="1" hangingPunct="1"/>
            <a:endParaRPr lang="en-US" altLang="es-SV" sz="2400" b="1"/>
          </a:p>
          <a:p>
            <a:pPr eaLnBrk="1" hangingPunct="1"/>
            <a:r>
              <a:rPr lang="en-US" altLang="es-SV" sz="2000" b="1" i="1"/>
              <a:t>A. Poéticos</a:t>
            </a:r>
          </a:p>
          <a:p>
            <a:pPr eaLnBrk="1" hangingPunct="1"/>
            <a:r>
              <a:rPr lang="en-US" altLang="es-SV" b="1">
                <a:solidFill>
                  <a:srgbClr val="FF3300"/>
                </a:solidFill>
              </a:rPr>
              <a:t>14. Job</a:t>
            </a:r>
          </a:p>
          <a:p>
            <a:pPr eaLnBrk="1" hangingPunct="1"/>
            <a:r>
              <a:rPr lang="en-US" altLang="es-SV" b="1">
                <a:solidFill>
                  <a:srgbClr val="FF3300"/>
                </a:solidFill>
              </a:rPr>
              <a:t>15. Salmos</a:t>
            </a:r>
          </a:p>
          <a:p>
            <a:pPr eaLnBrk="1" hangingPunct="1"/>
            <a:r>
              <a:rPr lang="en-US" altLang="es-SV" b="1">
                <a:solidFill>
                  <a:srgbClr val="FF3300"/>
                </a:solidFill>
              </a:rPr>
              <a:t>16. Proverbios</a:t>
            </a:r>
          </a:p>
          <a:p>
            <a:pPr eaLnBrk="1" hangingPunct="1"/>
            <a:endParaRPr lang="en-US" altLang="es-SV" sz="800" b="1">
              <a:solidFill>
                <a:srgbClr val="FF3300"/>
              </a:solidFill>
            </a:endParaRPr>
          </a:p>
          <a:p>
            <a:pPr eaLnBrk="1" hangingPunct="1"/>
            <a:r>
              <a:rPr lang="en-US" altLang="es-SV" b="1" i="1"/>
              <a:t>B. Cinco Rollos (Megillot)</a:t>
            </a:r>
          </a:p>
          <a:p>
            <a:pPr eaLnBrk="1" hangingPunct="1"/>
            <a:r>
              <a:rPr lang="en-US" altLang="es-SV" b="1">
                <a:solidFill>
                  <a:srgbClr val="FF3300"/>
                </a:solidFill>
              </a:rPr>
              <a:t>17. Cantares</a:t>
            </a:r>
          </a:p>
          <a:p>
            <a:pPr eaLnBrk="1" hangingPunct="1"/>
            <a:r>
              <a:rPr lang="en-US" altLang="es-SV" b="1"/>
              <a:t>18. Rut</a:t>
            </a:r>
          </a:p>
          <a:p>
            <a:pPr eaLnBrk="1" hangingPunct="1"/>
            <a:r>
              <a:rPr lang="en-US" altLang="es-SV" b="1"/>
              <a:t>19. Lamentaciones</a:t>
            </a:r>
          </a:p>
          <a:p>
            <a:pPr eaLnBrk="1" hangingPunct="1"/>
            <a:r>
              <a:rPr lang="en-US" altLang="es-SV" b="1">
                <a:solidFill>
                  <a:srgbClr val="FF3300"/>
                </a:solidFill>
              </a:rPr>
              <a:t>20. Eclesiastés</a:t>
            </a:r>
          </a:p>
          <a:p>
            <a:pPr eaLnBrk="1" hangingPunct="1"/>
            <a:r>
              <a:rPr lang="en-US" altLang="es-SV" b="1"/>
              <a:t>21. Ester</a:t>
            </a:r>
          </a:p>
          <a:p>
            <a:pPr eaLnBrk="1" hangingPunct="1"/>
            <a:endParaRPr lang="en-US" altLang="es-SV" b="1"/>
          </a:p>
          <a:p>
            <a:pPr eaLnBrk="1" hangingPunct="1"/>
            <a:r>
              <a:rPr lang="en-US" altLang="es-SV" b="1" i="1"/>
              <a:t>C. Históricos</a:t>
            </a:r>
          </a:p>
          <a:p>
            <a:pPr eaLnBrk="1" hangingPunct="1"/>
            <a:r>
              <a:rPr lang="en-US" altLang="es-SV" b="1"/>
              <a:t>22. Daniel</a:t>
            </a:r>
          </a:p>
          <a:p>
            <a:pPr eaLnBrk="1" hangingPunct="1"/>
            <a:r>
              <a:rPr lang="en-US" altLang="es-SV" b="1"/>
              <a:t>23. Esdras-Nehemías</a:t>
            </a:r>
          </a:p>
          <a:p>
            <a:pPr eaLnBrk="1" hangingPunct="1"/>
            <a:r>
              <a:rPr lang="en-US" altLang="es-SV" b="1"/>
              <a:t>24. Crónicas (1&amp;2)</a:t>
            </a:r>
          </a:p>
        </p:txBody>
      </p:sp>
    </p:spTree>
    <p:extLst>
      <p:ext uri="{BB962C8B-B14F-4D97-AF65-F5344CB8AC3E}">
        <p14:creationId xmlns:p14="http://schemas.microsoft.com/office/powerpoint/2010/main" val="35199355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648200" y="1066800"/>
            <a:ext cx="2133600" cy="19812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SV"/>
          </a:p>
        </p:txBody>
      </p:sp>
      <p:sp>
        <p:nvSpPr>
          <p:cNvPr id="5123" name="Rectangle 3"/>
          <p:cNvSpPr>
            <a:spLocks noGrp="1" noChangeArrowheads="1"/>
          </p:cNvSpPr>
          <p:nvPr>
            <p:ph type="title"/>
          </p:nvPr>
        </p:nvSpPr>
        <p:spPr>
          <a:xfrm>
            <a:off x="1981200" y="0"/>
            <a:ext cx="8686800" cy="914400"/>
          </a:xfrm>
        </p:spPr>
        <p:txBody>
          <a:bodyPr>
            <a:normAutofit fontScale="90000"/>
          </a:bodyPr>
          <a:lstStyle/>
          <a:p>
            <a:pPr algn="ctr" eaLnBrk="1" hangingPunct="1"/>
            <a:r>
              <a:rPr lang="en-US" altLang="es-SV" sz="3400" b="1" dirty="0" err="1"/>
              <a:t>División</a:t>
            </a:r>
            <a:r>
              <a:rPr lang="en-US" altLang="es-SV" sz="3400" b="1" dirty="0"/>
              <a:t> Actual del </a:t>
            </a:r>
            <a:r>
              <a:rPr lang="en-US" altLang="es-SV" sz="3400" b="1" dirty="0" err="1"/>
              <a:t>Antiguo</a:t>
            </a:r>
            <a:r>
              <a:rPr lang="en-US" altLang="es-SV" sz="3400" b="1" dirty="0"/>
              <a:t> </a:t>
            </a:r>
            <a:r>
              <a:rPr lang="en-US" altLang="es-SV" sz="3400" b="1" dirty="0" err="1"/>
              <a:t>Testamento</a:t>
            </a:r>
            <a:r>
              <a:rPr lang="en-US" altLang="es-SV" sz="3400" b="1" dirty="0"/>
              <a:t> – La </a:t>
            </a:r>
            <a:r>
              <a:rPr lang="en-US" altLang="es-SV" sz="3400" b="1" dirty="0" err="1"/>
              <a:t>misma</a:t>
            </a:r>
            <a:r>
              <a:rPr lang="en-US" altLang="es-SV" sz="3400" b="1" dirty="0"/>
              <a:t> que la de </a:t>
            </a:r>
            <a:r>
              <a:rPr lang="en-US" altLang="es-SV" sz="3400" b="1" dirty="0" err="1"/>
              <a:t>los</a:t>
            </a:r>
            <a:r>
              <a:rPr lang="en-US" altLang="es-SV" sz="3400" b="1" dirty="0"/>
              <a:t> </a:t>
            </a:r>
            <a:r>
              <a:rPr lang="en-US" altLang="es-SV" sz="3400" b="1" dirty="0" err="1"/>
              <a:t>Judíos</a:t>
            </a:r>
            <a:endParaRPr lang="en-US" altLang="es-SV" sz="3400" b="1" dirty="0"/>
          </a:p>
        </p:txBody>
      </p:sp>
      <p:sp>
        <p:nvSpPr>
          <p:cNvPr id="5124" name="Rectangle 4"/>
          <p:cNvSpPr>
            <a:spLocks noChangeArrowheads="1"/>
          </p:cNvSpPr>
          <p:nvPr/>
        </p:nvSpPr>
        <p:spPr bwMode="auto">
          <a:xfrm>
            <a:off x="4800600" y="1143000"/>
            <a:ext cx="2590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accent1"/>
              </a:buClr>
              <a:buSzPct val="65000"/>
              <a:buFont typeface="Wingdings" panose="05000000000000000000" pitchFamily="2" charset="2"/>
              <a:buNone/>
            </a:pPr>
            <a:r>
              <a:rPr lang="en-US" altLang="es-SV" sz="2000" b="1" dirty="0" err="1"/>
              <a:t>Poéticos</a:t>
            </a:r>
            <a:endParaRPr lang="en-US" altLang="es-SV" sz="2000" b="1"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18. Job</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19. </a:t>
            </a:r>
            <a:r>
              <a:rPr lang="en-US" altLang="es-SV" sz="2000" dirty="0" err="1"/>
              <a:t>Salmos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20. </a:t>
            </a:r>
            <a:r>
              <a:rPr lang="en-US" altLang="es-SV" sz="2000" dirty="0" err="1"/>
              <a:t>Proverbios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21. </a:t>
            </a:r>
            <a:r>
              <a:rPr lang="en-US" altLang="es-SV" sz="2000" dirty="0" err="1"/>
              <a:t>Eclesiastés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22. </a:t>
            </a:r>
            <a:r>
              <a:rPr lang="en-US" altLang="es-SV" sz="2000" dirty="0" err="1"/>
              <a:t>Cantares</a:t>
            </a:r>
            <a:endParaRPr lang="en-US" altLang="es-SV" sz="2000" dirty="0"/>
          </a:p>
        </p:txBody>
      </p:sp>
      <p:sp>
        <p:nvSpPr>
          <p:cNvPr id="5125" name="Rectangle 5"/>
          <p:cNvSpPr>
            <a:spLocks noChangeArrowheads="1"/>
          </p:cNvSpPr>
          <p:nvPr/>
        </p:nvSpPr>
        <p:spPr bwMode="auto">
          <a:xfrm>
            <a:off x="4800600" y="3200400"/>
            <a:ext cx="29718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accent1"/>
              </a:buClr>
              <a:buSzPct val="65000"/>
              <a:buFont typeface="Wingdings" panose="05000000000000000000" pitchFamily="2" charset="2"/>
              <a:buNone/>
            </a:pPr>
            <a:r>
              <a:rPr lang="en-US" altLang="es-SV" sz="2000" b="1" dirty="0" err="1"/>
              <a:t>Profetas</a:t>
            </a:r>
            <a:r>
              <a:rPr lang="en-US" altLang="es-SV" sz="2000" b="1" dirty="0"/>
              <a:t> </a:t>
            </a:r>
            <a:r>
              <a:rPr lang="en-US" altLang="es-SV" sz="2000" b="1" dirty="0" err="1"/>
              <a:t>Mayores</a:t>
            </a:r>
            <a:endParaRPr lang="en-US" altLang="es-SV" sz="2000" b="1"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23. </a:t>
            </a:r>
            <a:r>
              <a:rPr lang="en-US" altLang="es-SV" sz="2000" dirty="0" err="1"/>
              <a:t>Isaías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24. </a:t>
            </a:r>
            <a:r>
              <a:rPr lang="en-US" altLang="es-SV" sz="2000" dirty="0" err="1"/>
              <a:t>Jeremías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25. </a:t>
            </a:r>
            <a:r>
              <a:rPr lang="en-US" altLang="es-SV" sz="2000" dirty="0" err="1"/>
              <a:t>Lamentaciones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26. Ezequiel</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27. Daniel</a:t>
            </a:r>
          </a:p>
        </p:txBody>
      </p:sp>
      <p:sp>
        <p:nvSpPr>
          <p:cNvPr id="5126" name="Rectangle 6"/>
          <p:cNvSpPr>
            <a:spLocks noChangeArrowheads="1"/>
          </p:cNvSpPr>
          <p:nvPr/>
        </p:nvSpPr>
        <p:spPr bwMode="auto">
          <a:xfrm>
            <a:off x="7696200" y="1143000"/>
            <a:ext cx="29718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accent1"/>
              </a:buClr>
              <a:buSzPct val="65000"/>
              <a:buFont typeface="Wingdings" panose="05000000000000000000" pitchFamily="2" charset="2"/>
              <a:buNone/>
            </a:pPr>
            <a:r>
              <a:rPr lang="en-US" altLang="es-SV" sz="2000" b="1" dirty="0" err="1"/>
              <a:t>Profetas</a:t>
            </a:r>
            <a:r>
              <a:rPr lang="en-US" altLang="es-SV" sz="2000" b="1" dirty="0"/>
              <a:t> </a:t>
            </a:r>
            <a:r>
              <a:rPr lang="en-US" altLang="es-SV" sz="2000" b="1" dirty="0" err="1"/>
              <a:t>Menores</a:t>
            </a:r>
            <a:endParaRPr lang="en-US" altLang="es-SV" sz="2000" b="1"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28. </a:t>
            </a:r>
            <a:r>
              <a:rPr lang="en-US" altLang="es-SV" sz="2000" dirty="0" err="1"/>
              <a:t>Oseas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29. Joel</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30. </a:t>
            </a:r>
            <a:r>
              <a:rPr lang="en-US" altLang="es-SV" sz="2000" dirty="0" err="1"/>
              <a:t>Amós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31. </a:t>
            </a:r>
            <a:r>
              <a:rPr lang="en-US" altLang="es-SV" sz="2000" dirty="0" err="1"/>
              <a:t>Abdías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32. </a:t>
            </a:r>
            <a:r>
              <a:rPr lang="en-US" altLang="es-SV" sz="2000" dirty="0" err="1"/>
              <a:t>Jonás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33. </a:t>
            </a:r>
            <a:r>
              <a:rPr lang="en-US" altLang="es-SV" sz="2000" dirty="0" err="1"/>
              <a:t>Miqueas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34. Nahum</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35. </a:t>
            </a:r>
            <a:r>
              <a:rPr lang="en-US" altLang="es-SV" sz="2000" dirty="0" err="1"/>
              <a:t>Habacuc</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36. </a:t>
            </a:r>
            <a:r>
              <a:rPr lang="en-US" altLang="es-SV" sz="2000" dirty="0" err="1"/>
              <a:t>Sofonías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37. </a:t>
            </a:r>
            <a:r>
              <a:rPr lang="en-US" altLang="es-SV" sz="2000" dirty="0" err="1"/>
              <a:t>Hageo</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38. </a:t>
            </a:r>
            <a:r>
              <a:rPr lang="en-US" altLang="es-SV" sz="2000" dirty="0" err="1"/>
              <a:t>Zacarías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39. </a:t>
            </a:r>
            <a:r>
              <a:rPr lang="en-US" altLang="es-SV" sz="2000" dirty="0" err="1"/>
              <a:t>Malaquías</a:t>
            </a:r>
            <a:endParaRPr lang="en-US" altLang="es-SV" sz="2000" dirty="0"/>
          </a:p>
        </p:txBody>
      </p:sp>
      <p:sp>
        <p:nvSpPr>
          <p:cNvPr id="5127" name="Rectangle 7"/>
          <p:cNvSpPr>
            <a:spLocks noChangeArrowheads="1"/>
          </p:cNvSpPr>
          <p:nvPr/>
        </p:nvSpPr>
        <p:spPr bwMode="auto">
          <a:xfrm>
            <a:off x="1981200" y="1066800"/>
            <a:ext cx="2590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accent1"/>
              </a:buClr>
              <a:buSzPct val="65000"/>
              <a:buFont typeface="Wingdings" panose="05000000000000000000" pitchFamily="2" charset="2"/>
              <a:buNone/>
            </a:pPr>
            <a:r>
              <a:rPr lang="en-US" altLang="es-SV" sz="2000" b="1"/>
              <a:t>EL Pentateuco</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a:t>1. Génesis</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a:t>2. Exodo</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a:t>3. Levítico</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a:t>4. Números</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a:t>5. Deuteronomio</a:t>
            </a:r>
          </a:p>
        </p:txBody>
      </p:sp>
      <p:sp>
        <p:nvSpPr>
          <p:cNvPr id="5128" name="Rectangle 8"/>
          <p:cNvSpPr>
            <a:spLocks noChangeArrowheads="1"/>
          </p:cNvSpPr>
          <p:nvPr/>
        </p:nvSpPr>
        <p:spPr bwMode="auto">
          <a:xfrm>
            <a:off x="1981200" y="3048000"/>
            <a:ext cx="25908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buClr>
                <a:schemeClr val="accent1"/>
              </a:buClr>
              <a:buSzPct val="65000"/>
              <a:buFont typeface="Wingdings" panose="05000000000000000000" pitchFamily="2" charset="2"/>
              <a:buNone/>
            </a:pPr>
            <a:r>
              <a:rPr lang="en-US" altLang="es-SV" sz="2000" b="1" dirty="0" err="1"/>
              <a:t>Históricos</a:t>
            </a:r>
            <a:endParaRPr lang="en-US" altLang="es-SV" sz="2000" b="1"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6. </a:t>
            </a:r>
            <a:r>
              <a:rPr lang="en-US" altLang="es-SV" sz="2000" dirty="0" err="1"/>
              <a:t>Josué</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7. </a:t>
            </a:r>
            <a:r>
              <a:rPr lang="en-US" altLang="es-SV" sz="2000" dirty="0" err="1"/>
              <a:t>Jueces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8. Ruth</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9. Samuel (1&amp;2)</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11. Reyes (1&amp;2).</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13. </a:t>
            </a:r>
            <a:r>
              <a:rPr lang="en-US" altLang="es-SV" sz="2000" dirty="0" err="1"/>
              <a:t>Crónicas</a:t>
            </a:r>
            <a:r>
              <a:rPr lang="en-US" altLang="es-SV" sz="2000" dirty="0"/>
              <a:t> (1&amp;2)</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15. Esdras</a:t>
            </a:r>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16. </a:t>
            </a:r>
            <a:r>
              <a:rPr lang="en-US" altLang="es-SV" sz="2000" dirty="0" err="1"/>
              <a:t>Nehemías</a:t>
            </a:r>
            <a:endParaRPr lang="en-US" altLang="es-SV" sz="2000" dirty="0"/>
          </a:p>
          <a:p>
            <a:pPr eaLnBrk="1" hangingPunct="1">
              <a:lnSpc>
                <a:spcPct val="80000"/>
              </a:lnSpc>
              <a:spcBef>
                <a:spcPct val="20000"/>
              </a:spcBef>
              <a:buClr>
                <a:schemeClr val="accent1"/>
              </a:buClr>
              <a:buSzPct val="65000"/>
              <a:buFont typeface="Wingdings" panose="05000000000000000000" pitchFamily="2" charset="2"/>
              <a:buNone/>
            </a:pPr>
            <a:r>
              <a:rPr lang="en-US" altLang="es-SV" sz="2000" dirty="0"/>
              <a:t>17. Ester</a:t>
            </a:r>
          </a:p>
        </p:txBody>
      </p:sp>
      <p:sp>
        <p:nvSpPr>
          <p:cNvPr id="5129" name="Text Box 10"/>
          <p:cNvSpPr txBox="1">
            <a:spLocks noChangeArrowheads="1"/>
          </p:cNvSpPr>
          <p:nvPr/>
        </p:nvSpPr>
        <p:spPr bwMode="auto">
          <a:xfrm>
            <a:off x="4213411" y="5218837"/>
            <a:ext cx="7512423" cy="1477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s-SV" b="1" dirty="0"/>
              <a:t>Los 24 </a:t>
            </a:r>
            <a:r>
              <a:rPr lang="en-US" altLang="es-SV" b="1" dirty="0" err="1"/>
              <a:t>libros</a:t>
            </a:r>
            <a:r>
              <a:rPr lang="en-US" altLang="es-SV" b="1" dirty="0"/>
              <a:t> de </a:t>
            </a:r>
            <a:r>
              <a:rPr lang="en-US" altLang="es-SV" b="1" dirty="0" err="1"/>
              <a:t>los</a:t>
            </a:r>
            <a:r>
              <a:rPr lang="en-US" altLang="es-SV" b="1" dirty="0"/>
              <a:t> </a:t>
            </a:r>
            <a:r>
              <a:rPr lang="en-US" altLang="es-SV" b="1" dirty="0" err="1"/>
              <a:t>Judíos</a:t>
            </a:r>
            <a:r>
              <a:rPr lang="en-US" altLang="es-SV" b="1" dirty="0"/>
              <a:t>, son </a:t>
            </a:r>
            <a:r>
              <a:rPr lang="en-US" altLang="es-SV" b="1" dirty="0" err="1"/>
              <a:t>los</a:t>
            </a:r>
            <a:r>
              <a:rPr lang="en-US" altLang="es-SV" b="1" dirty="0"/>
              <a:t> </a:t>
            </a:r>
            <a:r>
              <a:rPr lang="en-US" altLang="es-SV" b="1" dirty="0" err="1"/>
              <a:t>mismos</a:t>
            </a:r>
            <a:r>
              <a:rPr lang="en-US" altLang="es-SV" b="1" dirty="0"/>
              <a:t> 39 </a:t>
            </a:r>
            <a:r>
              <a:rPr lang="en-US" altLang="es-SV" b="1" dirty="0" err="1"/>
              <a:t>libros</a:t>
            </a:r>
            <a:r>
              <a:rPr lang="en-US" altLang="es-SV" b="1" dirty="0"/>
              <a:t> del </a:t>
            </a:r>
            <a:r>
              <a:rPr lang="en-US" altLang="es-SV" b="1" dirty="0" err="1"/>
              <a:t>Antiguo</a:t>
            </a:r>
            <a:r>
              <a:rPr lang="en-US" altLang="es-SV" b="1" dirty="0"/>
              <a:t> </a:t>
            </a:r>
            <a:r>
              <a:rPr lang="en-US" altLang="es-SV" b="1" dirty="0" err="1"/>
              <a:t>Testamento</a:t>
            </a:r>
            <a:r>
              <a:rPr lang="en-US" altLang="es-SV" b="1" dirty="0"/>
              <a:t> de </a:t>
            </a:r>
            <a:r>
              <a:rPr lang="en-US" altLang="es-SV" b="1" dirty="0" err="1"/>
              <a:t>nuestras</a:t>
            </a:r>
            <a:r>
              <a:rPr lang="en-US" altLang="es-SV" b="1" dirty="0"/>
              <a:t> </a:t>
            </a:r>
            <a:r>
              <a:rPr lang="en-US" altLang="es-SV" b="1" dirty="0" err="1"/>
              <a:t>Biblias</a:t>
            </a:r>
            <a:r>
              <a:rPr lang="en-US" altLang="es-SV" b="1" dirty="0"/>
              <a:t>. Lo que </a:t>
            </a:r>
            <a:r>
              <a:rPr lang="en-US" altLang="es-SV" b="1" dirty="0" err="1"/>
              <a:t>sucede</a:t>
            </a:r>
            <a:r>
              <a:rPr lang="en-US" altLang="es-SV" b="1" dirty="0"/>
              <a:t> </a:t>
            </a:r>
            <a:r>
              <a:rPr lang="en-US" altLang="es-SV" b="1" dirty="0" err="1"/>
              <a:t>es</a:t>
            </a:r>
            <a:r>
              <a:rPr lang="en-US" altLang="es-SV" b="1" dirty="0"/>
              <a:t> que </a:t>
            </a:r>
            <a:r>
              <a:rPr lang="en-US" altLang="es-SV" b="1" dirty="0" err="1"/>
              <a:t>los</a:t>
            </a:r>
            <a:r>
              <a:rPr lang="en-US" altLang="es-SV" b="1" dirty="0"/>
              <a:t> 24 </a:t>
            </a:r>
            <a:r>
              <a:rPr lang="en-US" altLang="es-SV" b="1" dirty="0" err="1"/>
              <a:t>libros</a:t>
            </a:r>
            <a:r>
              <a:rPr lang="en-US" altLang="es-SV" b="1" dirty="0"/>
              <a:t> </a:t>
            </a:r>
            <a:r>
              <a:rPr lang="en-US" altLang="es-SV" b="1" dirty="0" err="1"/>
              <a:t>contienen</a:t>
            </a:r>
            <a:r>
              <a:rPr lang="en-US" altLang="es-SV" b="1" dirty="0"/>
              <a:t> </a:t>
            </a:r>
            <a:r>
              <a:rPr lang="en-US" altLang="es-SV" b="1" dirty="0" err="1"/>
              <a:t>varios</a:t>
            </a:r>
            <a:r>
              <a:rPr lang="en-US" altLang="es-SV" b="1" dirty="0"/>
              <a:t> </a:t>
            </a:r>
            <a:r>
              <a:rPr lang="en-US" altLang="es-SV" b="1" dirty="0" err="1"/>
              <a:t>libros</a:t>
            </a:r>
            <a:r>
              <a:rPr lang="en-US" altLang="es-SV" b="1" dirty="0"/>
              <a:t> </a:t>
            </a:r>
            <a:r>
              <a:rPr lang="en-US" altLang="es-SV" b="1" dirty="0" err="1"/>
              <a:t>resumidos</a:t>
            </a:r>
            <a:r>
              <a:rPr lang="en-US" altLang="es-SV" b="1" dirty="0"/>
              <a:t>, </a:t>
            </a:r>
            <a:r>
              <a:rPr lang="en-US" altLang="es-SV" b="1" dirty="0" err="1"/>
              <a:t>como</a:t>
            </a:r>
            <a:r>
              <a:rPr lang="en-US" altLang="es-SV" b="1" dirty="0"/>
              <a:t> </a:t>
            </a:r>
            <a:r>
              <a:rPr lang="en-US" altLang="es-SV" b="1" dirty="0" err="1"/>
              <a:t>por</a:t>
            </a:r>
            <a:r>
              <a:rPr lang="en-US" altLang="es-SV" b="1" dirty="0"/>
              <a:t> </a:t>
            </a:r>
            <a:r>
              <a:rPr lang="en-US" altLang="es-SV" b="1" dirty="0" err="1"/>
              <a:t>ejemplo</a:t>
            </a:r>
            <a:r>
              <a:rPr lang="en-US" altLang="es-SV" b="1" dirty="0"/>
              <a:t> </a:t>
            </a:r>
            <a:r>
              <a:rPr lang="en-US" altLang="es-SV" b="1" dirty="0" err="1"/>
              <a:t>los</a:t>
            </a:r>
            <a:r>
              <a:rPr lang="en-US" altLang="es-SV" b="1" dirty="0"/>
              <a:t> 12 </a:t>
            </a:r>
            <a:r>
              <a:rPr lang="en-US" altLang="es-SV" b="1" dirty="0" err="1"/>
              <a:t>profetas</a:t>
            </a:r>
            <a:r>
              <a:rPr lang="en-US" altLang="es-SV" b="1" dirty="0"/>
              <a:t> </a:t>
            </a:r>
            <a:r>
              <a:rPr lang="en-US" altLang="es-SV" b="1" dirty="0" err="1"/>
              <a:t>menores</a:t>
            </a:r>
            <a:r>
              <a:rPr lang="en-US" altLang="es-SV" b="1" dirty="0"/>
              <a:t> son un solo </a:t>
            </a:r>
            <a:r>
              <a:rPr lang="en-US" altLang="es-SV" b="1" dirty="0" err="1"/>
              <a:t>libro</a:t>
            </a:r>
            <a:r>
              <a:rPr lang="en-US" altLang="es-SV" b="1" dirty="0"/>
              <a:t> para </a:t>
            </a:r>
            <a:r>
              <a:rPr lang="en-US" altLang="es-SV" b="1" dirty="0" err="1"/>
              <a:t>los</a:t>
            </a:r>
            <a:r>
              <a:rPr lang="en-US" altLang="es-SV" b="1" dirty="0"/>
              <a:t> </a:t>
            </a:r>
            <a:r>
              <a:rPr lang="en-US" altLang="es-SV" b="1" dirty="0" err="1"/>
              <a:t>Judíos</a:t>
            </a:r>
            <a:r>
              <a:rPr lang="en-US" altLang="es-SV" b="1" dirty="0"/>
              <a:t>, y </a:t>
            </a:r>
            <a:r>
              <a:rPr lang="en-US" altLang="es-SV" b="1" dirty="0" err="1"/>
              <a:t>en</a:t>
            </a:r>
            <a:r>
              <a:rPr lang="en-US" altLang="es-SV" b="1" dirty="0"/>
              <a:t> </a:t>
            </a:r>
            <a:r>
              <a:rPr lang="en-US" altLang="es-SV" b="1" dirty="0" err="1"/>
              <a:t>nuestras</a:t>
            </a:r>
            <a:r>
              <a:rPr lang="en-US" altLang="es-SV" b="1" dirty="0"/>
              <a:t> </a:t>
            </a:r>
            <a:r>
              <a:rPr lang="en-US" altLang="es-SV" b="1" dirty="0" err="1"/>
              <a:t>Biblias</a:t>
            </a:r>
            <a:r>
              <a:rPr lang="en-US" altLang="es-SV" b="1" dirty="0"/>
              <a:t> </a:t>
            </a:r>
            <a:r>
              <a:rPr lang="en-US" altLang="es-SV" b="1" dirty="0" err="1"/>
              <a:t>aparecen</a:t>
            </a:r>
            <a:r>
              <a:rPr lang="en-US" altLang="es-SV" b="1" dirty="0"/>
              <a:t> </a:t>
            </a:r>
            <a:r>
              <a:rPr lang="en-US" altLang="es-SV" b="1" dirty="0" err="1"/>
              <a:t>separados</a:t>
            </a:r>
            <a:r>
              <a:rPr lang="en-US" altLang="es-SV" b="1" dirty="0"/>
              <a:t>.</a:t>
            </a:r>
          </a:p>
        </p:txBody>
      </p:sp>
    </p:spTree>
    <p:extLst>
      <p:ext uri="{BB962C8B-B14F-4D97-AF65-F5344CB8AC3E}">
        <p14:creationId xmlns:p14="http://schemas.microsoft.com/office/powerpoint/2010/main" val="135045094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369115" y="130692"/>
            <a:ext cx="10515600" cy="355869"/>
          </a:xfrm>
        </p:spPr>
        <p:txBody>
          <a:bodyPr>
            <a:normAutofit fontScale="90000"/>
          </a:bodyPr>
          <a:lstStyle/>
          <a:p>
            <a:pPr algn="ctr"/>
            <a:r>
              <a:rPr lang="es-ES" sz="2800" b="1" dirty="0"/>
              <a:t>SÍMBOLOS UTILIZADOS PARA DESCRIBIR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486562"/>
            <a:ext cx="11702643" cy="6234914"/>
          </a:xfrm>
        </p:spPr>
        <p:txBody>
          <a:bodyPr>
            <a:normAutofit fontScale="47500" lnSpcReduction="20000"/>
          </a:bodyPr>
          <a:lstStyle/>
          <a:p>
            <a:r>
              <a:rPr lang="es-ES" dirty="0"/>
              <a:t>Se utilizan un gran número de símbolos para describir la Biblia:</a:t>
            </a:r>
          </a:p>
          <a:p>
            <a:r>
              <a:rPr lang="es-ES" b="1" dirty="0"/>
              <a:t>A. UN ESPEJO – LA LEY REFLEJA EL PECADO EN NOSOTROS Y SEÑALA A CRISTO PARA LIMPIARLO:</a:t>
            </a:r>
          </a:p>
          <a:p>
            <a:r>
              <a:rPr lang="es-ES" dirty="0"/>
              <a:t>El poder revelador — </a:t>
            </a:r>
            <a:r>
              <a:rPr lang="es-ES" i="1" dirty="0"/>
              <a:t>Santiago 1:23-25.</a:t>
            </a:r>
          </a:p>
          <a:p>
            <a:endParaRPr lang="es-SV" i="1" dirty="0"/>
          </a:p>
          <a:p>
            <a:r>
              <a:rPr lang="es-ES" sz="2700" dirty="0" err="1"/>
              <a:t>Rom</a:t>
            </a:r>
            <a:r>
              <a:rPr lang="es-ES" sz="2700" dirty="0"/>
              <a:t> 3:20  ya que por las obras de la ley ningún ser humano será justificado delante de él; </a:t>
            </a:r>
            <a:r>
              <a:rPr lang="es-ES" sz="2700" b="1" u="sng" dirty="0"/>
              <a:t>porque por medio de la ley es el conocimiento del pecado</a:t>
            </a:r>
            <a:r>
              <a:rPr lang="es-ES" sz="2700" dirty="0"/>
              <a:t>. </a:t>
            </a:r>
          </a:p>
          <a:p>
            <a:endParaRPr lang="es-ES" i="1" dirty="0"/>
          </a:p>
          <a:p>
            <a:r>
              <a:rPr lang="es-ES" b="1" dirty="0"/>
              <a:t>B. UNA SIMIENTE INCORRUPTIBLE  :</a:t>
            </a:r>
          </a:p>
          <a:p>
            <a:r>
              <a:rPr lang="es-ES" dirty="0"/>
              <a:t>El poder regenerador — </a:t>
            </a:r>
            <a:r>
              <a:rPr lang="es-ES" i="1" dirty="0"/>
              <a:t>1 Pedro 1:23.</a:t>
            </a:r>
          </a:p>
          <a:p>
            <a:r>
              <a:rPr lang="es-ES" dirty="0"/>
              <a:t>1Pe 1:23  siendo renacidos, </a:t>
            </a:r>
            <a:r>
              <a:rPr lang="es-ES" b="1" u="sng" dirty="0"/>
              <a:t>no de simiente corruptible, sino de incorruptible, por la palabra de Dios que vive y permanece para siempre</a:t>
            </a:r>
            <a:r>
              <a:rPr lang="es-ES" dirty="0"/>
              <a:t>. </a:t>
            </a:r>
          </a:p>
          <a:p>
            <a:endParaRPr lang="es-ES" dirty="0"/>
          </a:p>
          <a:p>
            <a:r>
              <a:rPr lang="es-ES" b="1" dirty="0"/>
              <a:t>C. UNA LÁMPARA:</a:t>
            </a:r>
          </a:p>
          <a:p>
            <a:r>
              <a:rPr lang="es-ES" dirty="0"/>
              <a:t>El poder iluminador — </a:t>
            </a:r>
            <a:r>
              <a:rPr lang="es-ES" i="1" dirty="0"/>
              <a:t>Salmo 119:105,130; Proverbios 6:23;</a:t>
            </a:r>
          </a:p>
          <a:p>
            <a:r>
              <a:rPr lang="es-ES" i="1" dirty="0"/>
              <a:t>2 Pedro 1:19.</a:t>
            </a:r>
          </a:p>
          <a:p>
            <a:endParaRPr lang="es-SV" i="1" dirty="0"/>
          </a:p>
          <a:p>
            <a:r>
              <a:rPr lang="es-ES" dirty="0"/>
              <a:t>Salmo 119:105  </a:t>
            </a:r>
          </a:p>
          <a:p>
            <a:r>
              <a:rPr lang="es-ES" b="1" u="sng" dirty="0"/>
              <a:t>Lámpara es a mis pies tu palabra</a:t>
            </a:r>
            <a:r>
              <a:rPr lang="es-ES" dirty="0"/>
              <a:t>, </a:t>
            </a:r>
          </a:p>
          <a:p>
            <a:r>
              <a:rPr lang="es-ES" dirty="0"/>
              <a:t>Y lumbrera a mi camino. </a:t>
            </a:r>
          </a:p>
          <a:p>
            <a:r>
              <a:rPr lang="es-ES" dirty="0"/>
              <a:t>Salmo 119:130  </a:t>
            </a:r>
            <a:r>
              <a:rPr lang="es-ES" b="1" u="sng" dirty="0"/>
              <a:t>La exposición de tus palabras alumbra</a:t>
            </a:r>
            <a:r>
              <a:rPr lang="es-ES" dirty="0"/>
              <a:t>; </a:t>
            </a:r>
          </a:p>
          <a:p>
            <a:r>
              <a:rPr lang="es-ES" dirty="0"/>
              <a:t>Hace entender a los simples. </a:t>
            </a:r>
          </a:p>
          <a:p>
            <a:r>
              <a:rPr lang="es-ES" dirty="0"/>
              <a:t>Pro 6:23  </a:t>
            </a:r>
            <a:r>
              <a:rPr lang="es-ES" b="1" u="sng" dirty="0"/>
              <a:t>Porque el mandamiento es lámpara, y la enseñanza es luz,</a:t>
            </a:r>
            <a:r>
              <a:rPr lang="es-ES" dirty="0"/>
              <a:t> </a:t>
            </a:r>
          </a:p>
          <a:p>
            <a:r>
              <a:rPr lang="es-ES" dirty="0"/>
              <a:t>Y camino de vida las reprensiones que te instruyen, </a:t>
            </a:r>
          </a:p>
          <a:p>
            <a:r>
              <a:rPr lang="es-ES" b="1" dirty="0"/>
              <a:t>2Pe 1:19</a:t>
            </a:r>
            <a:r>
              <a:rPr lang="es-ES" dirty="0"/>
              <a:t>  Tenemos también la palabra profética más segura, </a:t>
            </a:r>
            <a:r>
              <a:rPr lang="es-ES" b="1" u="sng" dirty="0"/>
              <a:t>a la cual hacéis bien en estar atentos como a una antorcha que alumbra en lugar oscuro</a:t>
            </a:r>
            <a:r>
              <a:rPr lang="es-ES" dirty="0"/>
              <a:t>, hasta que el día esclarezca y el lucero de la mañana salga en vuestros corazones; </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834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369115" y="130692"/>
            <a:ext cx="10515600" cy="532496"/>
          </a:xfrm>
        </p:spPr>
        <p:txBody>
          <a:bodyPr>
            <a:normAutofit/>
          </a:bodyPr>
          <a:lstStyle/>
          <a:p>
            <a:pPr algn="ctr"/>
            <a:r>
              <a:rPr lang="es-ES" sz="2800" b="1" dirty="0"/>
              <a:t>SÍMBOLOS UTILIZADOS PARA DESCRIBIR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796954"/>
            <a:ext cx="11702643" cy="5924521"/>
          </a:xfrm>
        </p:spPr>
        <p:txBody>
          <a:bodyPr>
            <a:normAutofit fontScale="70000" lnSpcReduction="20000"/>
          </a:bodyPr>
          <a:lstStyle/>
          <a:p>
            <a:r>
              <a:rPr lang="es-ES" dirty="0"/>
              <a:t>Se utilizan un gran número de símbolos para describir la Biblia:</a:t>
            </a:r>
          </a:p>
          <a:p>
            <a:r>
              <a:rPr lang="es-ES" b="1" dirty="0"/>
              <a:t>D. UNA ESPADA:</a:t>
            </a:r>
          </a:p>
          <a:p>
            <a:r>
              <a:rPr lang="es-ES" dirty="0"/>
              <a:t>El poder que da convicción — </a:t>
            </a:r>
            <a:r>
              <a:rPr lang="es-ES" i="1" dirty="0"/>
              <a:t>Efesios 6:17; Hebreos 4:12</a:t>
            </a:r>
            <a:r>
              <a:rPr lang="es-ES" dirty="0"/>
              <a:t>.</a:t>
            </a:r>
          </a:p>
          <a:p>
            <a:endParaRPr lang="es-SV" dirty="0"/>
          </a:p>
          <a:p>
            <a:r>
              <a:rPr lang="es-ES" dirty="0"/>
              <a:t>Efe 6:17  Y tomad el yelmo de la salvación, </a:t>
            </a:r>
            <a:r>
              <a:rPr lang="es-ES" b="1" u="sng" dirty="0"/>
              <a:t>y la espada del Espíritu, que es la palabra de Dios</a:t>
            </a:r>
            <a:r>
              <a:rPr lang="es-ES" dirty="0"/>
              <a:t>; </a:t>
            </a:r>
          </a:p>
          <a:p>
            <a:r>
              <a:rPr lang="es-ES" b="1" dirty="0" err="1"/>
              <a:t>Heb</a:t>
            </a:r>
            <a:r>
              <a:rPr lang="es-ES" b="1" dirty="0"/>
              <a:t> 4:12</a:t>
            </a:r>
            <a:r>
              <a:rPr lang="es-ES" dirty="0"/>
              <a:t>  </a:t>
            </a:r>
            <a:r>
              <a:rPr lang="es-ES" b="1" u="sng" dirty="0"/>
              <a:t>Porque la palabra de Dios es viva y eficaz, y más cortante que toda espada de dos filos; y penetra hasta partir el alma y el espíritu, las coyunturas y los tuétanos, y discierne los pensamientos y las intenciones del corazón</a:t>
            </a:r>
            <a:r>
              <a:rPr lang="es-ES" dirty="0"/>
              <a:t>. </a:t>
            </a:r>
          </a:p>
          <a:p>
            <a:endParaRPr lang="es-ES" dirty="0"/>
          </a:p>
          <a:p>
            <a:r>
              <a:rPr lang="es-ES" b="1" dirty="0"/>
              <a:t>E. UN MARTILLO:</a:t>
            </a:r>
          </a:p>
          <a:p>
            <a:r>
              <a:rPr lang="es-ES" dirty="0"/>
              <a:t>El poder destructor — </a:t>
            </a:r>
            <a:r>
              <a:rPr lang="es-ES" i="1" dirty="0"/>
              <a:t>Jeremías 23:29.</a:t>
            </a:r>
          </a:p>
          <a:p>
            <a:endParaRPr lang="es-SV" i="1" dirty="0"/>
          </a:p>
          <a:p>
            <a:r>
              <a:rPr lang="es-ES" b="1" dirty="0" err="1"/>
              <a:t>Jer</a:t>
            </a:r>
            <a:r>
              <a:rPr lang="es-ES" b="1" dirty="0"/>
              <a:t> 23:29</a:t>
            </a:r>
            <a:r>
              <a:rPr lang="es-ES" dirty="0"/>
              <a:t>  ¿No es mi palabra como fuego, dice Jehová, </a:t>
            </a:r>
            <a:r>
              <a:rPr lang="es-ES" b="1" u="sng" dirty="0"/>
              <a:t>y como martillo que quebranta la piedra</a:t>
            </a:r>
            <a:r>
              <a:rPr lang="es-ES" dirty="0"/>
              <a:t>? </a:t>
            </a:r>
          </a:p>
          <a:p>
            <a:endParaRPr lang="es-ES" i="1" dirty="0"/>
          </a:p>
          <a:p>
            <a:r>
              <a:rPr lang="es-ES" b="1" dirty="0"/>
              <a:t>F. UN ÁRBOL:</a:t>
            </a:r>
          </a:p>
          <a:p>
            <a:r>
              <a:rPr lang="es-ES" dirty="0"/>
              <a:t>El poder floreciente — </a:t>
            </a:r>
            <a:r>
              <a:rPr lang="es-ES" i="1" dirty="0"/>
              <a:t>Proverbios 3:18</a:t>
            </a:r>
          </a:p>
          <a:p>
            <a:r>
              <a:rPr lang="es-ES" dirty="0"/>
              <a:t>Pro 3:18  </a:t>
            </a:r>
            <a:r>
              <a:rPr lang="es-ES" b="1" u="sng" dirty="0"/>
              <a:t>Ella es árbol de vida a los que de ella echan mano</a:t>
            </a:r>
            <a:r>
              <a:rPr lang="es-ES" dirty="0"/>
              <a:t>, </a:t>
            </a:r>
          </a:p>
          <a:p>
            <a:r>
              <a:rPr lang="es-ES" dirty="0"/>
              <a:t>Y bienaventurados son los que la retienen. </a:t>
            </a:r>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28682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369115" y="130692"/>
            <a:ext cx="10515600" cy="532496"/>
          </a:xfrm>
        </p:spPr>
        <p:txBody>
          <a:bodyPr>
            <a:normAutofit/>
          </a:bodyPr>
          <a:lstStyle/>
          <a:p>
            <a:pPr algn="ctr"/>
            <a:r>
              <a:rPr lang="es-ES" sz="2800" b="1" dirty="0"/>
              <a:t>SÍMBOLOS UTILIZADOS PARA DESCRIBIR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796954"/>
            <a:ext cx="11702643" cy="5924521"/>
          </a:xfrm>
        </p:spPr>
        <p:txBody>
          <a:bodyPr>
            <a:normAutofit fontScale="92500" lnSpcReduction="10000"/>
          </a:bodyPr>
          <a:lstStyle/>
          <a:p>
            <a:r>
              <a:rPr lang="es-ES" dirty="0"/>
              <a:t>Se utilizan un gran número de símbolos para describir la Biblia:</a:t>
            </a:r>
          </a:p>
          <a:p>
            <a:r>
              <a:rPr lang="es-ES" b="1" dirty="0"/>
              <a:t>G. AGUA:</a:t>
            </a:r>
          </a:p>
          <a:p>
            <a:r>
              <a:rPr lang="es-ES" dirty="0"/>
              <a:t>El poder limpiador— </a:t>
            </a:r>
            <a:r>
              <a:rPr lang="es-ES" i="1" dirty="0"/>
              <a:t>Juan 15:3; Efesios 5:25-27; Salmo 119:9,11.</a:t>
            </a:r>
          </a:p>
          <a:p>
            <a:endParaRPr lang="es-SV" i="1" dirty="0"/>
          </a:p>
          <a:p>
            <a:r>
              <a:rPr lang="es-ES" dirty="0"/>
              <a:t>Juan 15:3  Ya vosotros estáis </a:t>
            </a:r>
            <a:r>
              <a:rPr lang="es-ES" b="1" u="sng" dirty="0"/>
              <a:t>limpios por la palabra que os he hablado</a:t>
            </a:r>
            <a:r>
              <a:rPr lang="es-ES" dirty="0"/>
              <a:t>. </a:t>
            </a:r>
          </a:p>
          <a:p>
            <a:r>
              <a:rPr lang="es-ES" dirty="0"/>
              <a:t>Efes 5:25  Maridos, amad a vuestras mujeres, así como Cristo amó a la iglesia, y se entregó a sí mismo por ella, </a:t>
            </a:r>
          </a:p>
          <a:p>
            <a:r>
              <a:rPr lang="es-ES" dirty="0"/>
              <a:t>Efes 5:26  para santificarla, </a:t>
            </a:r>
            <a:r>
              <a:rPr lang="es-ES" b="1" u="sng" dirty="0"/>
              <a:t>habiéndola purificado en el lavamiento del agua por la palabra</a:t>
            </a:r>
            <a:r>
              <a:rPr lang="es-ES" dirty="0"/>
              <a:t>, </a:t>
            </a:r>
          </a:p>
          <a:p>
            <a:r>
              <a:rPr lang="es-ES" dirty="0"/>
              <a:t>Efes 5:27  a fin de presentársela a sí mismo, una iglesia gloriosa, que no tuviese mancha ni arruga ni cosa semejante, sino que fuese santa y sin mancha. </a:t>
            </a:r>
          </a:p>
          <a:p>
            <a:r>
              <a:rPr lang="es-ES" dirty="0"/>
              <a:t>Salmo 119:9  </a:t>
            </a:r>
          </a:p>
          <a:p>
            <a:r>
              <a:rPr lang="es-ES" dirty="0"/>
              <a:t>¿Con </a:t>
            </a:r>
            <a:r>
              <a:rPr lang="es-ES" b="1" u="sng" dirty="0"/>
              <a:t>qué limpiará el joven su camino</a:t>
            </a:r>
            <a:r>
              <a:rPr lang="es-ES" dirty="0"/>
              <a:t>? </a:t>
            </a:r>
          </a:p>
          <a:p>
            <a:r>
              <a:rPr lang="es-ES" b="1" u="sng" dirty="0"/>
              <a:t>Con guardar tu palabra</a:t>
            </a:r>
            <a:r>
              <a:rPr lang="es-ES" dirty="0"/>
              <a:t>. </a:t>
            </a:r>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79642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369115" y="130692"/>
            <a:ext cx="10515600" cy="532496"/>
          </a:xfrm>
        </p:spPr>
        <p:txBody>
          <a:bodyPr>
            <a:normAutofit/>
          </a:bodyPr>
          <a:lstStyle/>
          <a:p>
            <a:pPr algn="ctr"/>
            <a:r>
              <a:rPr lang="es-ES" sz="2800" b="1" dirty="0"/>
              <a:t>SÍMBOLOS UTILIZADOS PARA DESCRIBIR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796954"/>
            <a:ext cx="11702643" cy="5924521"/>
          </a:xfrm>
        </p:spPr>
        <p:txBody>
          <a:bodyPr>
            <a:normAutofit fontScale="77500" lnSpcReduction="20000"/>
          </a:bodyPr>
          <a:lstStyle/>
          <a:p>
            <a:r>
              <a:rPr lang="es-ES" dirty="0"/>
              <a:t>Se utilizan un gran número de símbolos para describir la Biblia:</a:t>
            </a:r>
          </a:p>
          <a:p>
            <a:r>
              <a:rPr lang="fr-FR" b="1" dirty="0"/>
              <a:t>H. LECHE Y PAN :</a:t>
            </a:r>
          </a:p>
          <a:p>
            <a:r>
              <a:rPr lang="es-ES" dirty="0"/>
              <a:t>El poder para alimentar, sostener y satisfacer — </a:t>
            </a:r>
            <a:r>
              <a:rPr lang="es-ES" i="1" dirty="0"/>
              <a:t>1 Pedro 2:2; 1 Corintios 3:1,2; Hebreos 5:12-14; Salmo 19:10; 34:8; 119:103; Amos 8:11; Mateo 4:3,4.</a:t>
            </a:r>
          </a:p>
          <a:p>
            <a:endParaRPr lang="es-SV" i="1" dirty="0"/>
          </a:p>
          <a:p>
            <a:r>
              <a:rPr lang="es-SV" b="1" dirty="0"/>
              <a:t>LECHE</a:t>
            </a:r>
            <a:endParaRPr lang="es-ES" b="1" dirty="0"/>
          </a:p>
          <a:p>
            <a:r>
              <a:rPr lang="es-ES" dirty="0"/>
              <a:t>1Pe 2:2  desead, como niños recién nacidos, </a:t>
            </a:r>
            <a:r>
              <a:rPr lang="es-ES" b="1" u="sng" dirty="0"/>
              <a:t>la leche espiritual no adulterada</a:t>
            </a:r>
            <a:r>
              <a:rPr lang="es-ES" dirty="0"/>
              <a:t>, para que por ella crezcáis para salvación, </a:t>
            </a:r>
          </a:p>
          <a:p>
            <a:r>
              <a:rPr lang="es-ES" b="1" dirty="0"/>
              <a:t>1Co 3:1</a:t>
            </a:r>
            <a:r>
              <a:rPr lang="es-ES" dirty="0"/>
              <a:t>  De manera que yo, hermanos, no pude hablaros como a espirituales, sino como a carnales, como a niños en Cristo. </a:t>
            </a:r>
          </a:p>
          <a:p>
            <a:r>
              <a:rPr lang="es-ES" dirty="0"/>
              <a:t>1Co 3:2  </a:t>
            </a:r>
            <a:r>
              <a:rPr lang="es-ES" b="1" u="sng" dirty="0"/>
              <a:t>Os di a beber leche</a:t>
            </a:r>
            <a:r>
              <a:rPr lang="es-ES" dirty="0"/>
              <a:t>, y no vianda; porque aún no erais capaces, ni sois capaces todavía, </a:t>
            </a:r>
          </a:p>
          <a:p>
            <a:r>
              <a:rPr lang="es-ES" dirty="0" err="1"/>
              <a:t>Heb</a:t>
            </a:r>
            <a:r>
              <a:rPr lang="es-ES" dirty="0"/>
              <a:t> 5:12  Porque debiendo ser ya maestros, después de tanto tiempo, tenéis necesidad de que se os vuelva a enseñar cuáles son los primeros rudimentos de las palabras de Dios; y habéis llegado a ser tales </a:t>
            </a:r>
            <a:r>
              <a:rPr lang="es-ES" b="1" u="sng" dirty="0"/>
              <a:t>que tenéis necesidad de leche</a:t>
            </a:r>
            <a:r>
              <a:rPr lang="es-ES" dirty="0"/>
              <a:t>, y no de alimento sólido. </a:t>
            </a:r>
          </a:p>
          <a:p>
            <a:r>
              <a:rPr lang="es-ES" dirty="0" err="1"/>
              <a:t>Heb</a:t>
            </a:r>
            <a:r>
              <a:rPr lang="es-ES" dirty="0"/>
              <a:t> 5:13  Y todo aquel que participa de la leche es inexperto en la palabra de justicia, porque es niño; </a:t>
            </a:r>
          </a:p>
          <a:p>
            <a:r>
              <a:rPr lang="es-ES" dirty="0" err="1"/>
              <a:t>Heb</a:t>
            </a:r>
            <a:r>
              <a:rPr lang="es-ES" dirty="0"/>
              <a:t> 5:14  pero el alimento sólido es para los que han alcanzado madurez, para los que por el uso tienen los sentidos ejercitados en el discernimiento del bien y del mal. </a:t>
            </a:r>
          </a:p>
          <a:p>
            <a:endParaRPr lang="es-ES" dirty="0"/>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365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369115" y="130692"/>
            <a:ext cx="10515600" cy="532496"/>
          </a:xfrm>
        </p:spPr>
        <p:txBody>
          <a:bodyPr>
            <a:normAutofit/>
          </a:bodyPr>
          <a:lstStyle/>
          <a:p>
            <a:pPr algn="ctr"/>
            <a:r>
              <a:rPr lang="es-ES" sz="2800" b="1" dirty="0"/>
              <a:t>SÍMBOLOS UTILIZADOS PARA DESCRIBIR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69115" y="796954"/>
            <a:ext cx="11702643" cy="5924521"/>
          </a:xfrm>
        </p:spPr>
        <p:txBody>
          <a:bodyPr>
            <a:normAutofit/>
          </a:bodyPr>
          <a:lstStyle/>
          <a:p>
            <a:r>
              <a:rPr lang="es-ES" dirty="0"/>
              <a:t>Se utilizan un gran número de símbolos para describir la Biblia:</a:t>
            </a:r>
          </a:p>
          <a:p>
            <a:r>
              <a:rPr lang="fr-FR" b="1" dirty="0"/>
              <a:t>H. PAN </a:t>
            </a:r>
          </a:p>
          <a:p>
            <a:r>
              <a:rPr lang="es-ES" b="1" dirty="0"/>
              <a:t>Amos 8:11</a:t>
            </a:r>
            <a:r>
              <a:rPr lang="es-ES" dirty="0"/>
              <a:t>  He aquí vienen días, dice Jehová el Señor, en los cuales enviaré hambre a la tierra, no hambre de pan, ni sed de agua, sino de oír la palabra de Jehová.</a:t>
            </a:r>
          </a:p>
          <a:p>
            <a:r>
              <a:rPr lang="es-ES" dirty="0"/>
              <a:t>Mat 4:3  Y vino a él el tentador, y le dijo: Si eres Hijo de Dios, </a:t>
            </a:r>
            <a:r>
              <a:rPr lang="es-ES" dirty="0" err="1"/>
              <a:t>dí</a:t>
            </a:r>
            <a:r>
              <a:rPr lang="es-ES" dirty="0"/>
              <a:t> que estas piedras se conviertan en pan. </a:t>
            </a:r>
          </a:p>
          <a:p>
            <a:r>
              <a:rPr lang="es-ES" dirty="0"/>
              <a:t>Mat 4:4  El respondió y dijo: Escrito está: No sólo de pan vivirá el hombre, sino de toda palabra que sale de la boca de Dios. </a:t>
            </a:r>
          </a:p>
          <a:p>
            <a:r>
              <a:rPr lang="es-ES" dirty="0"/>
              <a:t> </a:t>
            </a:r>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77293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a:bodyPr>
          <a:lstStyle/>
          <a:p>
            <a:endParaRPr lang="es-SV" b="1" dirty="0"/>
          </a:p>
          <a:p>
            <a:endParaRPr lang="es-SV" b="1" dirty="0"/>
          </a:p>
          <a:p>
            <a:pPr algn="ctr"/>
            <a:r>
              <a:rPr lang="es-SV" b="1" dirty="0"/>
              <a:t>LAS ESCRITURAS DAN TESTIMONIO DE JESÚS</a:t>
            </a:r>
          </a:p>
          <a:p>
            <a:endParaRPr lang="es-SV" sz="4400" dirty="0"/>
          </a:p>
          <a:p>
            <a:r>
              <a:rPr lang="es-SV" sz="4400" dirty="0"/>
              <a:t>Juan 5:39—</a:t>
            </a:r>
            <a:r>
              <a:rPr lang="es-SV" sz="4400" i="1" dirty="0"/>
              <a:t>“Escudriñad las Escrituras; porque a vosotros os parece que en ellas tenéis la vida eterna; y ellas son las que </a:t>
            </a:r>
            <a:r>
              <a:rPr lang="es-SV" sz="4400" b="1" i="1" u="sng" dirty="0"/>
              <a:t>dan testimonio de mí</a:t>
            </a:r>
            <a:r>
              <a:rPr lang="es-SV" sz="4400" dirty="0"/>
              <a:t>.</a:t>
            </a:r>
            <a:r>
              <a:rPr lang="es-SV" sz="4400" i="1" dirty="0"/>
              <a:t>”</a:t>
            </a:r>
          </a:p>
          <a:p>
            <a:endParaRPr lang="es-ES" sz="4400"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Título 1">
            <a:extLst>
              <a:ext uri="{FF2B5EF4-FFF2-40B4-BE49-F238E27FC236}">
                <a16:creationId xmlns:a16="http://schemas.microsoft.com/office/drawing/2014/main" id="{DE4F5A27-2BC5-4020-9BEB-C4AC88A07550}"/>
              </a:ext>
            </a:extLst>
          </p:cNvPr>
          <p:cNvSpPr>
            <a:spLocks noGrp="1"/>
          </p:cNvSpPr>
          <p:nvPr>
            <p:ph type="title"/>
          </p:nvPr>
        </p:nvSpPr>
        <p:spPr>
          <a:xfrm>
            <a:off x="771088" y="102981"/>
            <a:ext cx="10515600" cy="532496"/>
          </a:xfrm>
        </p:spPr>
        <p:txBody>
          <a:bodyPr>
            <a:normAutofit/>
          </a:bodyPr>
          <a:lstStyle/>
          <a:p>
            <a:pPr marL="228600" lvl="0" indent="-228600" algn="ctr">
              <a:spcBef>
                <a:spcPts val="1000"/>
              </a:spcBef>
              <a:buFont typeface="Arial" panose="020B0604020202020204" pitchFamily="34" charset="0"/>
              <a:buChar char="•"/>
            </a:pPr>
            <a:r>
              <a:rPr lang="es-SV" sz="2800" b="1" dirty="0">
                <a:solidFill>
                  <a:prstClr val="black"/>
                </a:solidFill>
                <a:latin typeface="Calibri"/>
                <a:ea typeface="+mn-ea"/>
                <a:cs typeface="+mn-cs"/>
              </a:rPr>
              <a:t>PRINCIPAL TEMA DE LA BIBLIA</a:t>
            </a:r>
          </a:p>
        </p:txBody>
      </p:sp>
    </p:spTree>
    <p:extLst>
      <p:ext uri="{BB962C8B-B14F-4D97-AF65-F5344CB8AC3E}">
        <p14:creationId xmlns:p14="http://schemas.microsoft.com/office/powerpoint/2010/main" val="552491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pPr marL="228600" lvl="0" indent="-228600" algn="ctr">
              <a:spcBef>
                <a:spcPts val="1000"/>
              </a:spcBef>
              <a:buFont typeface="Arial" panose="020B0604020202020204" pitchFamily="34" charset="0"/>
              <a:buChar char="•"/>
            </a:pPr>
            <a:r>
              <a:rPr lang="es-SV" sz="2800" b="1" dirty="0">
                <a:solidFill>
                  <a:prstClr val="black"/>
                </a:solidFill>
                <a:latin typeface="Calibri"/>
                <a:ea typeface="+mn-ea"/>
                <a:cs typeface="+mn-cs"/>
              </a:rPr>
              <a:t>PRINCIPAL TEMA DE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a:bodyPr>
          <a:lstStyle/>
          <a:p>
            <a:r>
              <a:rPr lang="es-SV" dirty="0"/>
              <a:t>El tema de la Biblia es el Señor Jesucristo, </a:t>
            </a:r>
            <a:r>
              <a:rPr lang="es-SV" i="1" dirty="0"/>
              <a:t>Juan 5:39.</a:t>
            </a:r>
          </a:p>
          <a:p>
            <a:r>
              <a:rPr lang="es-SV" dirty="0"/>
              <a:t>El siguiente gráfico muestra cómo es que se desarrolla este tema:</a:t>
            </a:r>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Picture 4"/>
          <p:cNvPicPr>
            <a:picLocks noChangeAspect="1"/>
          </p:cNvPicPr>
          <p:nvPr/>
        </p:nvPicPr>
        <p:blipFill>
          <a:blip r:embed="rId3"/>
          <a:stretch>
            <a:fillRect/>
          </a:stretch>
        </p:blipFill>
        <p:spPr>
          <a:xfrm>
            <a:off x="1813586" y="1805045"/>
            <a:ext cx="8080057" cy="461853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53851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98269" y="1843087"/>
            <a:ext cx="11122429" cy="4807095"/>
          </a:xfrm>
        </p:spPr>
        <p:txBody>
          <a:bodyPr>
            <a:noAutofit/>
          </a:bodyPr>
          <a:lstStyle/>
          <a:p>
            <a:pPr algn="ctr"/>
            <a:r>
              <a:rPr lang="es-SV" altLang="es-SV" sz="54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rPr>
              <a:t>REVELACIÓN</a:t>
            </a:r>
          </a:p>
          <a:p>
            <a:pPr algn="ctr"/>
            <a:endParaRPr lang="es-SV" altLang="es-SV" sz="54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endParaRPr>
          </a:p>
          <a:p>
            <a:pPr algn="ctr"/>
            <a:r>
              <a:rPr lang="es-SV" altLang="es-SV" sz="54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rPr>
              <a:t>INSPIRACIÓN</a:t>
            </a:r>
          </a:p>
          <a:p>
            <a:pPr algn="ctr"/>
            <a:endParaRPr lang="es-SV" altLang="es-SV" sz="54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endParaRPr>
          </a:p>
          <a:p>
            <a:pPr algn="ctr"/>
            <a:r>
              <a:rPr lang="es-SV" altLang="es-SV" sz="54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rPr>
              <a:t>ILUMINACIÓN</a:t>
            </a:r>
            <a:endParaRPr lang="es-ES" altLang="es-SV" sz="5400" dirty="0"/>
          </a:p>
        </p:txBody>
      </p:sp>
      <p:sp>
        <p:nvSpPr>
          <p:cNvPr id="3077" name="WordArt 5"/>
          <p:cNvSpPr>
            <a:spLocks noChangeArrowheads="1" noChangeShapeType="1" noTextEdit="1"/>
          </p:cNvSpPr>
          <p:nvPr/>
        </p:nvSpPr>
        <p:spPr bwMode="auto">
          <a:xfrm>
            <a:off x="698269" y="228599"/>
            <a:ext cx="10922923" cy="1350819"/>
          </a:xfrm>
          <a:prstGeom prst="rect">
            <a:avLst/>
          </a:prstGeom>
        </p:spPr>
        <p:txBody>
          <a:bodyPr wrap="none" fromWordArt="1">
            <a:prstTxWarp prst="textPlain">
              <a:avLst>
                <a:gd name="adj" fmla="val 50000"/>
              </a:avLst>
            </a:prstTxWarp>
          </a:bodyPr>
          <a:lstStyle/>
          <a:p>
            <a:pPr algn="just"/>
            <a:r>
              <a:rPr lang="es-SV" sz="3600" kern="10" dirty="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rPr>
              <a:t>ALCANCE ESPIRITUAL DE LAS ESCRITURAS</a:t>
            </a:r>
          </a:p>
        </p:txBody>
      </p:sp>
    </p:spTree>
    <p:extLst>
      <p:ext uri="{BB962C8B-B14F-4D97-AF65-F5344CB8AC3E}">
        <p14:creationId xmlns:p14="http://schemas.microsoft.com/office/powerpoint/2010/main" val="2191490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edge">
                                      <p:cBhvr>
                                        <p:cTn id="7" dur="2000"/>
                                        <p:tgtEl>
                                          <p:spTgt spid="3077"/>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8333"/>
                                  </p:iterate>
                                  <p:childTnLst>
                                    <p:set>
                                      <p:cBhvr>
                                        <p:cTn id="11" dur="1" fill="hold">
                                          <p:stCondLst>
                                            <p:cond delay="0"/>
                                          </p:stCondLst>
                                        </p:cTn>
                                        <p:tgtEl>
                                          <p:spTgt spid="3075">
                                            <p:txEl>
                                              <p:pRg st="0" end="0"/>
                                            </p:txEl>
                                          </p:spTgt>
                                        </p:tgtEl>
                                        <p:attrNameLst>
                                          <p:attrName>style.visibility</p:attrName>
                                        </p:attrNameLst>
                                      </p:cBhvr>
                                      <p:to>
                                        <p:strVal val="visible"/>
                                      </p:to>
                                    </p:set>
                                    <p:anim calcmode="discrete" valueType="clr">
                                      <p:cBhvr override="childStyle">
                                        <p:cTn id="12" dur="80"/>
                                        <p:tgtEl>
                                          <p:spTgt spid="30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07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3075">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3075">
                                            <p:txEl>
                                              <p:pRg st="2" end="2"/>
                                            </p:txEl>
                                          </p:spTgt>
                                        </p:tgtEl>
                                        <p:attrNameLst>
                                          <p:attrName>style.visibility</p:attrName>
                                        </p:attrNameLst>
                                      </p:cBhvr>
                                      <p:to>
                                        <p:strVal val="visible"/>
                                      </p:to>
                                    </p:set>
                                    <p:anim calcmode="discrete" valueType="clr">
                                      <p:cBhvr override="childStyle">
                                        <p:cTn id="19" dur="80"/>
                                        <p:tgtEl>
                                          <p:spTgt spid="307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075">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3075">
                                            <p:txEl>
                                              <p:pRg st="2" end="2"/>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3075">
                                            <p:txEl>
                                              <p:pRg st="4" end="4"/>
                                            </p:txEl>
                                          </p:spTgt>
                                        </p:tgtEl>
                                        <p:attrNameLst>
                                          <p:attrName>style.visibility</p:attrName>
                                        </p:attrNameLst>
                                      </p:cBhvr>
                                      <p:to>
                                        <p:strVal val="visible"/>
                                      </p:to>
                                    </p:set>
                                    <p:anim calcmode="discrete" valueType="clr">
                                      <p:cBhvr override="childStyle">
                                        <p:cTn id="26" dur="80"/>
                                        <p:tgtEl>
                                          <p:spTgt spid="307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075">
                                            <p:txEl>
                                              <p:pRg st="4" end="4"/>
                                            </p:txEl>
                                          </p:spTgt>
                                        </p:tgtEl>
                                        <p:attrNameLst>
                                          <p:attrName>fillcolor</p:attrName>
                                        </p:attrNameLst>
                                      </p:cBhvr>
                                      <p:tavLst>
                                        <p:tav tm="0">
                                          <p:val>
                                            <p:clrVal>
                                              <a:schemeClr val="accent2"/>
                                            </p:clrVal>
                                          </p:val>
                                        </p:tav>
                                        <p:tav tm="50000">
                                          <p:val>
                                            <p:clrVal>
                                              <a:schemeClr val="hlink"/>
                                            </p:clrVal>
                                          </p:val>
                                        </p:tav>
                                      </p:tavLst>
                                    </p:anim>
                                    <p:set>
                                      <p:cBhvr>
                                        <p:cTn id="28" dur="80"/>
                                        <p:tgtEl>
                                          <p:spTgt spid="307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98269" y="1843087"/>
            <a:ext cx="11122429" cy="4807095"/>
          </a:xfrm>
        </p:spPr>
        <p:txBody>
          <a:bodyPr>
            <a:normAutofit/>
          </a:bodyPr>
          <a:lstStyle/>
          <a:p>
            <a:pPr algn="just" eaLnBrk="1" hangingPunct="1"/>
            <a:r>
              <a:rPr lang="es-MX" altLang="es-SV" sz="4000" dirty="0"/>
              <a:t>El acto por el cual Dios proporciona al hombre verdades que este por si mismo no puede conseguir o alcanzar. </a:t>
            </a:r>
          </a:p>
          <a:p>
            <a:pPr algn="just" eaLnBrk="1" hangingPunct="1"/>
            <a:r>
              <a:rPr lang="es-MX" altLang="es-SV" sz="4000" dirty="0"/>
              <a:t>Es Dios dando a conocer al hombre su voluntad y propósito.</a:t>
            </a:r>
          </a:p>
          <a:p>
            <a:pPr algn="just" eaLnBrk="1" hangingPunct="1"/>
            <a:r>
              <a:rPr lang="es-MX" altLang="es-SV" sz="4000" dirty="0"/>
              <a:t>Al principio la palabra estaba en Dios y él a través de la revelación se la da a conocer al hombre.</a:t>
            </a:r>
            <a:endParaRPr lang="es-ES" altLang="es-SV" sz="4000" dirty="0"/>
          </a:p>
        </p:txBody>
      </p:sp>
      <p:sp>
        <p:nvSpPr>
          <p:cNvPr id="3077" name="WordArt 5"/>
          <p:cNvSpPr>
            <a:spLocks noChangeArrowheads="1" noChangeShapeType="1" noTextEdit="1"/>
          </p:cNvSpPr>
          <p:nvPr/>
        </p:nvSpPr>
        <p:spPr bwMode="auto">
          <a:xfrm>
            <a:off x="1981200" y="228600"/>
            <a:ext cx="8229600" cy="1143000"/>
          </a:xfrm>
          <a:prstGeom prst="rect">
            <a:avLst/>
          </a:prstGeom>
        </p:spPr>
        <p:txBody>
          <a:bodyPr wrap="none" fromWordArt="1">
            <a:prstTxWarp prst="textPlain">
              <a:avLst>
                <a:gd name="adj" fmla="val 50000"/>
              </a:avLst>
            </a:prstTxWarp>
          </a:bodyPr>
          <a:lstStyle/>
          <a:p>
            <a:pPr algn="ctr"/>
            <a:r>
              <a:rPr lang="es-SV" sz="3600" kern="10">
                <a:ln w="9525">
                  <a:solidFill>
                    <a:srgbClr val="3333CC"/>
                  </a:solidFill>
                  <a:round/>
                  <a:headEnd/>
                  <a:tailEnd/>
                </a:ln>
                <a:solidFill>
                  <a:schemeClr val="accent1"/>
                </a:solidFill>
                <a:effectLst>
                  <a:outerShdw dist="35921" dir="2700000" algn="ctr" rotWithShape="0">
                    <a:srgbClr val="C0C0C0">
                      <a:alpha val="79999"/>
                    </a:srgbClr>
                  </a:outerShdw>
                </a:effectLst>
                <a:latin typeface="Impact" panose="020B0806030902050204" pitchFamily="34" charset="0"/>
              </a:rPr>
              <a:t>REVELACIÓN</a:t>
            </a:r>
          </a:p>
        </p:txBody>
      </p:sp>
    </p:spTree>
    <p:extLst>
      <p:ext uri="{BB962C8B-B14F-4D97-AF65-F5344CB8AC3E}">
        <p14:creationId xmlns:p14="http://schemas.microsoft.com/office/powerpoint/2010/main" val="1622513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edge">
                                      <p:cBhvr>
                                        <p:cTn id="7" dur="2000"/>
                                        <p:tgtEl>
                                          <p:spTgt spid="30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3075">
                                            <p:txEl>
                                              <p:pRg st="0" end="0"/>
                                            </p:txEl>
                                          </p:spTgt>
                                        </p:tgtEl>
                                        <p:attrNameLst>
                                          <p:attrName>style.visibility</p:attrName>
                                        </p:attrNameLst>
                                      </p:cBhvr>
                                      <p:to>
                                        <p:strVal val="visible"/>
                                      </p:to>
                                    </p:set>
                                    <p:anim calcmode="discrete" valueType="clr">
                                      <p:cBhvr override="childStyle">
                                        <p:cTn id="12" dur="80"/>
                                        <p:tgtEl>
                                          <p:spTgt spid="30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07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3075">
                                            <p:txEl>
                                              <p:pRg st="0" end="0"/>
                                            </p:txEl>
                                          </p:spTgt>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3075">
                                            <p:txEl>
                                              <p:pRg st="1" end="1"/>
                                            </p:txEl>
                                          </p:spTgt>
                                        </p:tgtEl>
                                        <p:attrNameLst>
                                          <p:attrName>style.visibility</p:attrName>
                                        </p:attrNameLst>
                                      </p:cBhvr>
                                      <p:to>
                                        <p:strVal val="visible"/>
                                      </p:to>
                                    </p:set>
                                    <p:anim calcmode="discrete" valueType="clr">
                                      <p:cBhvr override="childStyle">
                                        <p:cTn id="19" dur="80"/>
                                        <p:tgtEl>
                                          <p:spTgt spid="307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075">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3075">
                                            <p:txEl>
                                              <p:pRg st="1" end="1"/>
                                            </p:txEl>
                                          </p:spTgt>
                                        </p:tgtEl>
                                        <p:attrNameLst>
                                          <p:attrName>fill.type</p:attrName>
                                        </p:attrNameLst>
                                      </p:cBhvr>
                                      <p:to>
                                        <p:strVal val="solid"/>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3075">
                                            <p:txEl>
                                              <p:pRg st="2" end="2"/>
                                            </p:txEl>
                                          </p:spTgt>
                                        </p:tgtEl>
                                        <p:attrNameLst>
                                          <p:attrName>style.visibility</p:attrName>
                                        </p:attrNameLst>
                                      </p:cBhvr>
                                      <p:to>
                                        <p:strVal val="visible"/>
                                      </p:to>
                                    </p:set>
                                    <p:anim calcmode="discrete" valueType="clr">
                                      <p:cBhvr override="childStyle">
                                        <p:cTn id="26" dur="80"/>
                                        <p:tgtEl>
                                          <p:spTgt spid="307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075">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307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135189" y="1557338"/>
            <a:ext cx="8281987" cy="5040312"/>
          </a:xfrm>
        </p:spPr>
        <p:txBody>
          <a:bodyPr>
            <a:normAutofit lnSpcReduction="10000"/>
          </a:bodyPr>
          <a:lstStyle/>
          <a:p>
            <a:pPr eaLnBrk="1" hangingPunct="1">
              <a:lnSpc>
                <a:spcPct val="80000"/>
              </a:lnSpc>
            </a:pPr>
            <a:r>
              <a:rPr lang="es-MX" altLang="es-SV" sz="2000" i="1" dirty="0"/>
              <a:t>Es la influencia sobrenatural del Espíritu Santo, ejercida sobre los escritores de la Biblia, con el propósito de guiarlos a escribir la palabra de Dios sin ningún margen de error.</a:t>
            </a:r>
          </a:p>
          <a:p>
            <a:pPr eaLnBrk="1" hangingPunct="1">
              <a:lnSpc>
                <a:spcPct val="80000"/>
              </a:lnSpc>
            </a:pPr>
            <a:endParaRPr lang="es-MX" altLang="es-SV" sz="2000" i="1" dirty="0"/>
          </a:p>
          <a:p>
            <a:pPr eaLnBrk="1" hangingPunct="1">
              <a:lnSpc>
                <a:spcPct val="80000"/>
              </a:lnSpc>
            </a:pPr>
            <a:r>
              <a:rPr lang="es-ES" altLang="es-SV" sz="2000" i="1" dirty="0"/>
              <a:t>En </a:t>
            </a:r>
            <a:r>
              <a:rPr lang="es-ES" altLang="es-SV" sz="2000" b="1" i="1" dirty="0"/>
              <a:t>2 Pedro 1:21</a:t>
            </a:r>
            <a:r>
              <a:rPr lang="es-ES" altLang="es-SV" sz="2000" i="1" dirty="0"/>
              <a:t> dice así: "Porque nunca la profecía fue traída por voluntad humana, sino que los santos hombres de Dios hablaron siendo inspirados por el Espíritu Santo. </a:t>
            </a:r>
          </a:p>
          <a:p>
            <a:pPr eaLnBrk="1" hangingPunct="1">
              <a:lnSpc>
                <a:spcPct val="80000"/>
              </a:lnSpc>
            </a:pPr>
            <a:endParaRPr lang="es-MX" altLang="es-SV" sz="2000" i="1" dirty="0"/>
          </a:p>
          <a:p>
            <a:pPr eaLnBrk="1" hangingPunct="1">
              <a:lnSpc>
                <a:spcPct val="80000"/>
              </a:lnSpc>
            </a:pPr>
            <a:r>
              <a:rPr lang="es-ES" altLang="es-SV" sz="2000" i="1" dirty="0"/>
              <a:t>En </a:t>
            </a:r>
            <a:r>
              <a:rPr lang="es-ES" altLang="es-SV" sz="2000" b="1" i="1" dirty="0"/>
              <a:t>2 Timoteo 3:16</a:t>
            </a:r>
            <a:r>
              <a:rPr lang="es-ES" altLang="es-SV" sz="2000" i="1" dirty="0"/>
              <a:t> dice: "Toda la Escritura es inspirada por Dios y útil para enseñar, para redargüir, para corregir, para instruir en justicia". </a:t>
            </a:r>
          </a:p>
          <a:p>
            <a:pPr eaLnBrk="1" hangingPunct="1">
              <a:lnSpc>
                <a:spcPct val="80000"/>
              </a:lnSpc>
            </a:pPr>
            <a:endParaRPr lang="es-MX" altLang="es-SV" sz="2000" i="1" dirty="0"/>
          </a:p>
          <a:p>
            <a:pPr eaLnBrk="1" hangingPunct="1">
              <a:lnSpc>
                <a:spcPct val="80000"/>
              </a:lnSpc>
            </a:pPr>
            <a:r>
              <a:rPr lang="es-MX" altLang="es-SV" sz="2000" i="1" dirty="0"/>
              <a:t>El Espíritu Santo inspiro sus pensamientos, mas no sus palabras.</a:t>
            </a:r>
          </a:p>
          <a:p>
            <a:pPr eaLnBrk="1" hangingPunct="1">
              <a:lnSpc>
                <a:spcPct val="80000"/>
              </a:lnSpc>
            </a:pPr>
            <a:endParaRPr lang="es-MX" altLang="es-SV" sz="2000" i="1" dirty="0"/>
          </a:p>
          <a:p>
            <a:pPr eaLnBrk="1" hangingPunct="1">
              <a:lnSpc>
                <a:spcPct val="80000"/>
              </a:lnSpc>
            </a:pPr>
            <a:r>
              <a:rPr lang="es-MX" altLang="es-SV" sz="2000" i="1" dirty="0"/>
              <a:t>La palabra de Dios es completa por lo tanto este tipo de inspiración ha cesado.</a:t>
            </a:r>
          </a:p>
          <a:p>
            <a:pPr eaLnBrk="1" hangingPunct="1">
              <a:lnSpc>
                <a:spcPct val="80000"/>
              </a:lnSpc>
              <a:buFontTx/>
              <a:buNone/>
            </a:pPr>
            <a:endParaRPr lang="es-MX" altLang="es-SV" sz="2000" i="1" dirty="0"/>
          </a:p>
          <a:p>
            <a:pPr eaLnBrk="1" hangingPunct="1">
              <a:lnSpc>
                <a:spcPct val="80000"/>
              </a:lnSpc>
            </a:pPr>
            <a:r>
              <a:rPr lang="es-MX" altLang="es-SV" sz="2000" i="1" dirty="0"/>
              <a:t>La inspiración no tiene grados</a:t>
            </a:r>
            <a:endParaRPr lang="es-ES" altLang="es-SV" sz="2000" i="1" dirty="0"/>
          </a:p>
        </p:txBody>
      </p:sp>
      <p:sp>
        <p:nvSpPr>
          <p:cNvPr id="5125" name="WordArt 5"/>
          <p:cNvSpPr>
            <a:spLocks noChangeArrowheads="1" noChangeShapeType="1" noTextEdit="1"/>
          </p:cNvSpPr>
          <p:nvPr/>
        </p:nvSpPr>
        <p:spPr bwMode="auto">
          <a:xfrm>
            <a:off x="1981200" y="228600"/>
            <a:ext cx="8229600" cy="1143000"/>
          </a:xfrm>
          <a:prstGeom prst="rect">
            <a:avLst/>
          </a:prstGeom>
        </p:spPr>
        <p:txBody>
          <a:bodyPr wrap="none" fromWordArt="1">
            <a:prstTxWarp prst="textPlain">
              <a:avLst>
                <a:gd name="adj" fmla="val 50000"/>
              </a:avLst>
            </a:prstTxWarp>
          </a:bodyPr>
          <a:lstStyle/>
          <a:p>
            <a:pPr algn="ctr"/>
            <a:r>
              <a:rPr lang="es-SV" sz="3600" kern="10">
                <a:ln w="9525">
                  <a:solidFill>
                    <a:srgbClr val="000066"/>
                  </a:solidFill>
                  <a:round/>
                  <a:headEnd/>
                  <a:tailEnd/>
                </a:ln>
                <a:solidFill>
                  <a:srgbClr val="6699FF"/>
                </a:solidFill>
                <a:effectLst>
                  <a:outerShdw dist="35921" dir="2700000" algn="ctr" rotWithShape="0">
                    <a:srgbClr val="C0C0C0">
                      <a:alpha val="79999"/>
                    </a:srgbClr>
                  </a:outerShdw>
                </a:effectLst>
                <a:latin typeface="Impact" panose="020B0806030902050204" pitchFamily="34" charset="0"/>
              </a:rPr>
              <a:t>INSPIRACIÓN DIVINA</a:t>
            </a:r>
          </a:p>
        </p:txBody>
      </p:sp>
    </p:spTree>
    <p:extLst>
      <p:ext uri="{BB962C8B-B14F-4D97-AF65-F5344CB8AC3E}">
        <p14:creationId xmlns:p14="http://schemas.microsoft.com/office/powerpoint/2010/main" val="2125440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1000"/>
                                        <p:tgtEl>
                                          <p:spTgt spid="5125"/>
                                        </p:tgtEl>
                                      </p:cBhvr>
                                    </p:animEffect>
                                    <p:anim calcmode="lin" valueType="num">
                                      <p:cBhvr>
                                        <p:cTn id="8" dur="1000" fill="hold"/>
                                        <p:tgtEl>
                                          <p:spTgt spid="5125"/>
                                        </p:tgtEl>
                                        <p:attrNameLst>
                                          <p:attrName>ppt_x</p:attrName>
                                        </p:attrNameLst>
                                      </p:cBhvr>
                                      <p:tavLst>
                                        <p:tav tm="0">
                                          <p:val>
                                            <p:strVal val="#ppt_x"/>
                                          </p:val>
                                        </p:tav>
                                        <p:tav tm="100000">
                                          <p:val>
                                            <p:strVal val="#ppt_x"/>
                                          </p:val>
                                        </p:tav>
                                      </p:tavLst>
                                    </p:anim>
                                    <p:anim calcmode="lin" valueType="num">
                                      <p:cBhvr>
                                        <p:cTn id="9" dur="1000" fill="hold"/>
                                        <p:tgtEl>
                                          <p:spTgt spid="512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5123">
                                            <p:txEl>
                                              <p:pRg st="0" end="0"/>
                                            </p:txEl>
                                          </p:spTgt>
                                        </p:tgtEl>
                                        <p:attrNameLst>
                                          <p:attrName>style.visibility</p:attrName>
                                        </p:attrNameLst>
                                      </p:cBhvr>
                                      <p:to>
                                        <p:strVal val="visible"/>
                                      </p:to>
                                    </p:set>
                                    <p:anim calcmode="discrete" valueType="clr">
                                      <p:cBhvr override="childStyle">
                                        <p:cTn id="14" dur="80"/>
                                        <p:tgtEl>
                                          <p:spTgt spid="51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12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5123">
                                            <p:txEl>
                                              <p:pRg st="0" end="0"/>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123">
                                            <p:txEl>
                                              <p:pRg st="2" end="2"/>
                                            </p:txEl>
                                          </p:spTgt>
                                        </p:tgtEl>
                                        <p:attrNameLst>
                                          <p:attrName>style.visibility</p:attrName>
                                        </p:attrNameLst>
                                      </p:cBhvr>
                                      <p:to>
                                        <p:strVal val="visible"/>
                                      </p:to>
                                    </p:set>
                                    <p:anim calcmode="discrete" valueType="clr">
                                      <p:cBhvr override="childStyle">
                                        <p:cTn id="21" dur="80"/>
                                        <p:tgtEl>
                                          <p:spTgt spid="51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12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123">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123">
                                            <p:txEl>
                                              <p:pRg st="4" end="4"/>
                                            </p:txEl>
                                          </p:spTgt>
                                        </p:tgtEl>
                                        <p:attrNameLst>
                                          <p:attrName>style.visibility</p:attrName>
                                        </p:attrNameLst>
                                      </p:cBhvr>
                                      <p:to>
                                        <p:strVal val="visible"/>
                                      </p:to>
                                    </p:set>
                                    <p:anim calcmode="discrete" valueType="clr">
                                      <p:cBhvr override="childStyle">
                                        <p:cTn id="28" dur="80"/>
                                        <p:tgtEl>
                                          <p:spTgt spid="512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123">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5123">
                                            <p:txEl>
                                              <p:pRg st="4" end="4"/>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5123">
                                            <p:txEl>
                                              <p:pRg st="6" end="6"/>
                                            </p:txEl>
                                          </p:spTgt>
                                        </p:tgtEl>
                                        <p:attrNameLst>
                                          <p:attrName>style.visibility</p:attrName>
                                        </p:attrNameLst>
                                      </p:cBhvr>
                                      <p:to>
                                        <p:strVal val="visible"/>
                                      </p:to>
                                    </p:set>
                                    <p:anim calcmode="discrete" valueType="clr">
                                      <p:cBhvr override="childStyle">
                                        <p:cTn id="35" dur="80"/>
                                        <p:tgtEl>
                                          <p:spTgt spid="512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123">
                                            <p:txEl>
                                              <p:pRg st="6" end="6"/>
                                            </p:txEl>
                                          </p:spTgt>
                                        </p:tgtEl>
                                        <p:attrNameLst>
                                          <p:attrName>fillcolor</p:attrName>
                                        </p:attrNameLst>
                                      </p:cBhvr>
                                      <p:tavLst>
                                        <p:tav tm="0">
                                          <p:val>
                                            <p:clrVal>
                                              <a:schemeClr val="accent2"/>
                                            </p:clrVal>
                                          </p:val>
                                        </p:tav>
                                        <p:tav tm="50000">
                                          <p:val>
                                            <p:clrVal>
                                              <a:schemeClr val="hlink"/>
                                            </p:clrVal>
                                          </p:val>
                                        </p:tav>
                                      </p:tavLst>
                                    </p:anim>
                                    <p:set>
                                      <p:cBhvr>
                                        <p:cTn id="37" dur="80"/>
                                        <p:tgtEl>
                                          <p:spTgt spid="5123">
                                            <p:txEl>
                                              <p:pRg st="6" end="6"/>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5123">
                                            <p:txEl>
                                              <p:pRg st="8" end="8"/>
                                            </p:txEl>
                                          </p:spTgt>
                                        </p:tgtEl>
                                        <p:attrNameLst>
                                          <p:attrName>style.visibility</p:attrName>
                                        </p:attrNameLst>
                                      </p:cBhvr>
                                      <p:to>
                                        <p:strVal val="visible"/>
                                      </p:to>
                                    </p:set>
                                    <p:anim calcmode="discrete" valueType="clr">
                                      <p:cBhvr override="childStyle">
                                        <p:cTn id="42" dur="80"/>
                                        <p:tgtEl>
                                          <p:spTgt spid="512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123">
                                            <p:txEl>
                                              <p:pRg st="8" end="8"/>
                                            </p:txEl>
                                          </p:spTgt>
                                        </p:tgtEl>
                                        <p:attrNameLst>
                                          <p:attrName>fillcolor</p:attrName>
                                        </p:attrNameLst>
                                      </p:cBhvr>
                                      <p:tavLst>
                                        <p:tav tm="0">
                                          <p:val>
                                            <p:clrVal>
                                              <a:schemeClr val="accent2"/>
                                            </p:clrVal>
                                          </p:val>
                                        </p:tav>
                                        <p:tav tm="50000">
                                          <p:val>
                                            <p:clrVal>
                                              <a:schemeClr val="hlink"/>
                                            </p:clrVal>
                                          </p:val>
                                        </p:tav>
                                      </p:tavLst>
                                    </p:anim>
                                    <p:set>
                                      <p:cBhvr>
                                        <p:cTn id="44" dur="80"/>
                                        <p:tgtEl>
                                          <p:spTgt spid="5123">
                                            <p:txEl>
                                              <p:pRg st="8" end="8"/>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5123">
                                            <p:txEl>
                                              <p:pRg st="10" end="10"/>
                                            </p:txEl>
                                          </p:spTgt>
                                        </p:tgtEl>
                                        <p:attrNameLst>
                                          <p:attrName>style.visibility</p:attrName>
                                        </p:attrNameLst>
                                      </p:cBhvr>
                                      <p:to>
                                        <p:strVal val="visible"/>
                                      </p:to>
                                    </p:set>
                                    <p:anim calcmode="discrete" valueType="clr">
                                      <p:cBhvr override="childStyle">
                                        <p:cTn id="49" dur="80"/>
                                        <p:tgtEl>
                                          <p:spTgt spid="512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5123">
                                            <p:txEl>
                                              <p:pRg st="10" end="10"/>
                                            </p:txEl>
                                          </p:spTgt>
                                        </p:tgtEl>
                                        <p:attrNameLst>
                                          <p:attrName>fillcolor</p:attrName>
                                        </p:attrNameLst>
                                      </p:cBhvr>
                                      <p:tavLst>
                                        <p:tav tm="0">
                                          <p:val>
                                            <p:clrVal>
                                              <a:schemeClr val="accent2"/>
                                            </p:clrVal>
                                          </p:val>
                                        </p:tav>
                                        <p:tav tm="50000">
                                          <p:val>
                                            <p:clrVal>
                                              <a:schemeClr val="hlink"/>
                                            </p:clrVal>
                                          </p:val>
                                        </p:tav>
                                      </p:tavLst>
                                    </p:anim>
                                    <p:set>
                                      <p:cBhvr>
                                        <p:cTn id="51" dur="80"/>
                                        <p:tgtEl>
                                          <p:spTgt spid="5123">
                                            <p:txEl>
                                              <p:pRg st="10" end="1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Rectangle 9"/>
          <p:cNvSpPr>
            <a:spLocks noGrp="1" noChangeArrowheads="1"/>
          </p:cNvSpPr>
          <p:nvPr>
            <p:ph type="body" idx="1"/>
          </p:nvPr>
        </p:nvSpPr>
        <p:spPr>
          <a:xfrm>
            <a:off x="581890" y="1773239"/>
            <a:ext cx="11122429" cy="4827066"/>
          </a:xfrm>
        </p:spPr>
        <p:txBody>
          <a:bodyPr/>
          <a:lstStyle/>
          <a:p>
            <a:pPr eaLnBrk="1" hangingPunct="1">
              <a:lnSpc>
                <a:spcPct val="80000"/>
              </a:lnSpc>
              <a:buClr>
                <a:schemeClr val="tx1"/>
              </a:buClr>
              <a:buFont typeface="Wingdings" panose="05000000000000000000" pitchFamily="2" charset="2"/>
              <a:buChar char="§"/>
            </a:pPr>
            <a:r>
              <a:rPr lang="es-MX" altLang="es-SV" sz="3600" dirty="0"/>
              <a:t>Es el acto por el cual el Espíritu Santo nos da la capacidad de entender la palabra de Dios.  </a:t>
            </a:r>
          </a:p>
          <a:p>
            <a:pPr eaLnBrk="1" hangingPunct="1">
              <a:lnSpc>
                <a:spcPct val="80000"/>
              </a:lnSpc>
              <a:buClr>
                <a:schemeClr val="tx1"/>
              </a:buClr>
              <a:buFont typeface="Wingdings" panose="05000000000000000000" pitchFamily="2" charset="2"/>
              <a:buChar char="§"/>
            </a:pPr>
            <a:endParaRPr lang="es-MX" altLang="es-SV" sz="3600" dirty="0"/>
          </a:p>
          <a:p>
            <a:pPr eaLnBrk="1" hangingPunct="1">
              <a:lnSpc>
                <a:spcPct val="80000"/>
              </a:lnSpc>
              <a:buClr>
                <a:schemeClr val="tx1"/>
              </a:buClr>
              <a:buFont typeface="Wingdings" panose="05000000000000000000" pitchFamily="2" charset="2"/>
              <a:buChar char="§"/>
            </a:pPr>
            <a:r>
              <a:rPr lang="es-MX" altLang="es-SV" sz="3600" dirty="0"/>
              <a:t> Generalmente los que recibían y escribían la palabra de Dios bajo inspiración Divina no la entendían y tuvieron que ser iluminados para entenderla.</a:t>
            </a:r>
          </a:p>
          <a:p>
            <a:pPr eaLnBrk="1" hangingPunct="1">
              <a:lnSpc>
                <a:spcPct val="80000"/>
              </a:lnSpc>
              <a:buClr>
                <a:schemeClr val="tx1"/>
              </a:buClr>
              <a:buFont typeface="Wingdings" panose="05000000000000000000" pitchFamily="2" charset="2"/>
              <a:buChar char="§"/>
            </a:pPr>
            <a:endParaRPr lang="es-MX" altLang="es-SV" sz="3600" dirty="0"/>
          </a:p>
          <a:p>
            <a:pPr eaLnBrk="1" hangingPunct="1">
              <a:lnSpc>
                <a:spcPct val="80000"/>
              </a:lnSpc>
              <a:buClr>
                <a:schemeClr val="tx1"/>
              </a:buClr>
              <a:buFont typeface="Wingdings" panose="05000000000000000000" pitchFamily="2" charset="2"/>
              <a:buChar char="§"/>
            </a:pPr>
            <a:r>
              <a:rPr lang="es-MX" altLang="es-SV" sz="3600" dirty="0"/>
              <a:t>La Iluminación tiene grados.</a:t>
            </a:r>
          </a:p>
          <a:p>
            <a:pPr eaLnBrk="1" hangingPunct="1">
              <a:lnSpc>
                <a:spcPct val="80000"/>
              </a:lnSpc>
              <a:buFontTx/>
              <a:buNone/>
            </a:pPr>
            <a:endParaRPr lang="es-ES" altLang="es-SV" dirty="0"/>
          </a:p>
        </p:txBody>
      </p:sp>
      <p:sp>
        <p:nvSpPr>
          <p:cNvPr id="6155" name="WordArt 11"/>
          <p:cNvSpPr>
            <a:spLocks noChangeArrowheads="1" noChangeShapeType="1" noTextEdit="1"/>
          </p:cNvSpPr>
          <p:nvPr/>
        </p:nvSpPr>
        <p:spPr bwMode="auto">
          <a:xfrm>
            <a:off x="1981200" y="228600"/>
            <a:ext cx="8229600" cy="1143000"/>
          </a:xfrm>
          <a:prstGeom prst="rect">
            <a:avLst/>
          </a:prstGeom>
        </p:spPr>
        <p:txBody>
          <a:bodyPr wrap="none" fromWordArt="1">
            <a:prstTxWarp prst="textPlain">
              <a:avLst>
                <a:gd name="adj" fmla="val 50000"/>
              </a:avLst>
            </a:prstTxWarp>
          </a:bodyPr>
          <a:lstStyle/>
          <a:p>
            <a:pPr algn="ctr"/>
            <a:r>
              <a:rPr lang="es-SV" sz="3600" kern="10">
                <a:ln w="9525">
                  <a:solidFill>
                    <a:srgbClr val="008000"/>
                  </a:solidFill>
                  <a:round/>
                  <a:headEnd/>
                  <a:tailEnd/>
                </a:ln>
                <a:solidFill>
                  <a:schemeClr val="hlink"/>
                </a:solidFill>
                <a:effectLst>
                  <a:outerShdw dist="35921" dir="2700000" algn="ctr" rotWithShape="0">
                    <a:srgbClr val="C0C0C0">
                      <a:alpha val="79999"/>
                    </a:srgbClr>
                  </a:outerShdw>
                </a:effectLst>
                <a:latin typeface="Impact" panose="020B0806030902050204" pitchFamily="34" charset="0"/>
              </a:rPr>
              <a:t>iluminación</a:t>
            </a:r>
          </a:p>
        </p:txBody>
      </p:sp>
    </p:spTree>
    <p:extLst>
      <p:ext uri="{BB962C8B-B14F-4D97-AF65-F5344CB8AC3E}">
        <p14:creationId xmlns:p14="http://schemas.microsoft.com/office/powerpoint/2010/main" val="25781832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6155"/>
                                        </p:tgtEl>
                                        <p:attrNameLst>
                                          <p:attrName>style.visibility</p:attrName>
                                        </p:attrNameLst>
                                      </p:cBhvr>
                                      <p:to>
                                        <p:strVal val="visible"/>
                                      </p:to>
                                    </p:set>
                                    <p:anim calcmode="lin" valueType="num">
                                      <p:cBhvr>
                                        <p:cTn id="7" dur="1000" fill="hold"/>
                                        <p:tgtEl>
                                          <p:spTgt spid="6155"/>
                                        </p:tgtEl>
                                        <p:attrNameLst>
                                          <p:attrName>ppt_w</p:attrName>
                                        </p:attrNameLst>
                                      </p:cBhvr>
                                      <p:tavLst>
                                        <p:tav tm="0">
                                          <p:val>
                                            <p:strVal val="#ppt_w*0.70"/>
                                          </p:val>
                                        </p:tav>
                                        <p:tav tm="100000">
                                          <p:val>
                                            <p:strVal val="#ppt_w"/>
                                          </p:val>
                                        </p:tav>
                                      </p:tavLst>
                                    </p:anim>
                                    <p:anim calcmode="lin" valueType="num">
                                      <p:cBhvr>
                                        <p:cTn id="8" dur="1000" fill="hold"/>
                                        <p:tgtEl>
                                          <p:spTgt spid="6155"/>
                                        </p:tgtEl>
                                        <p:attrNameLst>
                                          <p:attrName>ppt_h</p:attrName>
                                        </p:attrNameLst>
                                      </p:cBhvr>
                                      <p:tavLst>
                                        <p:tav tm="0">
                                          <p:val>
                                            <p:strVal val="#ppt_h"/>
                                          </p:val>
                                        </p:tav>
                                        <p:tav tm="100000">
                                          <p:val>
                                            <p:strVal val="#ppt_h"/>
                                          </p:val>
                                        </p:tav>
                                      </p:tavLst>
                                    </p:anim>
                                    <p:animEffect transition="in" filter="fade">
                                      <p:cBhvr>
                                        <p:cTn id="9" dur="1000"/>
                                        <p:tgtEl>
                                          <p:spTgt spid="615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153">
                                            <p:txEl>
                                              <p:pRg st="0" end="0"/>
                                            </p:txEl>
                                          </p:spTgt>
                                        </p:tgtEl>
                                        <p:attrNameLst>
                                          <p:attrName>style.visibility</p:attrName>
                                        </p:attrNameLst>
                                      </p:cBhvr>
                                      <p:to>
                                        <p:strVal val="visible"/>
                                      </p:to>
                                    </p:set>
                                    <p:anim calcmode="discrete" valueType="clr">
                                      <p:cBhvr override="childStyle">
                                        <p:cTn id="14" dur="80"/>
                                        <p:tgtEl>
                                          <p:spTgt spid="615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15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6153">
                                            <p:txEl>
                                              <p:pRg st="0" end="0"/>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6153">
                                            <p:txEl>
                                              <p:pRg st="2" end="2"/>
                                            </p:txEl>
                                          </p:spTgt>
                                        </p:tgtEl>
                                        <p:attrNameLst>
                                          <p:attrName>style.visibility</p:attrName>
                                        </p:attrNameLst>
                                      </p:cBhvr>
                                      <p:to>
                                        <p:strVal val="visible"/>
                                      </p:to>
                                    </p:set>
                                    <p:anim calcmode="discrete" valueType="clr">
                                      <p:cBhvr override="childStyle">
                                        <p:cTn id="21" dur="80"/>
                                        <p:tgtEl>
                                          <p:spTgt spid="615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615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6153">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6153">
                                            <p:txEl>
                                              <p:pRg st="4" end="4"/>
                                            </p:txEl>
                                          </p:spTgt>
                                        </p:tgtEl>
                                        <p:attrNameLst>
                                          <p:attrName>style.visibility</p:attrName>
                                        </p:attrNameLst>
                                      </p:cBhvr>
                                      <p:to>
                                        <p:strVal val="visible"/>
                                      </p:to>
                                    </p:set>
                                    <p:anim calcmode="discrete" valueType="clr">
                                      <p:cBhvr override="childStyle">
                                        <p:cTn id="28" dur="80"/>
                                        <p:tgtEl>
                                          <p:spTgt spid="615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53">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615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r>
              <a:rPr lang="es-SV" sz="2800" b="1" dirty="0"/>
              <a:t>LA BIBLIA Y LA REVELACIÓN DE DIOS </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lnSpcReduction="10000"/>
          </a:bodyPr>
          <a:lstStyle/>
          <a:p>
            <a:endParaRPr lang="es-SV" dirty="0"/>
          </a:p>
          <a:p>
            <a:pPr algn="just"/>
            <a:r>
              <a:rPr lang="es-SV" dirty="0"/>
              <a:t>La palabra “revelación” simplemente significa “ dar a conocer algo desconocido”, y es teológicamente aplicada a la revelación que Dios hace de Sí mismo a la humanidad. </a:t>
            </a:r>
          </a:p>
          <a:p>
            <a:pPr algn="just"/>
            <a:r>
              <a:rPr lang="es-SV" dirty="0"/>
              <a:t>Sin revelación, no sabríamos nada acerca de Dios — o ni siquiera la </a:t>
            </a:r>
            <a:r>
              <a:rPr lang="es-SV" i="1" dirty="0"/>
              <a:t>existencia </a:t>
            </a:r>
            <a:r>
              <a:rPr lang="es-SV" dirty="0"/>
              <a:t>de un Dios. </a:t>
            </a:r>
          </a:p>
          <a:p>
            <a:pPr algn="just"/>
            <a:r>
              <a:rPr lang="es-SV" dirty="0"/>
              <a:t>Por lo tanto, nosotros empezaremos este estudio con la premisa de que Dios desea hacerse conocer al hombre, y que de hecho se ha revelado muchas veces y de diferentes maneras. Vea: </a:t>
            </a:r>
            <a:r>
              <a:rPr lang="es-SV" i="1" dirty="0"/>
              <a:t>Hebreos 1:1,2.</a:t>
            </a:r>
            <a:endParaRPr lang="es-SV" dirty="0"/>
          </a:p>
          <a:p>
            <a:pPr algn="just"/>
            <a:endParaRPr lang="es-SV" dirty="0"/>
          </a:p>
          <a:p>
            <a:r>
              <a:rPr lang="es-ES" b="1" dirty="0" err="1"/>
              <a:t>Heb</a:t>
            </a:r>
            <a:r>
              <a:rPr lang="es-ES" b="1" dirty="0"/>
              <a:t> 1:1</a:t>
            </a:r>
            <a:r>
              <a:rPr lang="es-ES" dirty="0"/>
              <a:t>  Dios, habiendo hablado muchas veces y de muchas maneras </a:t>
            </a:r>
            <a:r>
              <a:rPr lang="es-ES" b="1" u="sng" dirty="0"/>
              <a:t>en otro tiempo a los padres por los profetas</a:t>
            </a:r>
            <a:r>
              <a:rPr lang="es-ES" dirty="0"/>
              <a:t>, </a:t>
            </a:r>
          </a:p>
          <a:p>
            <a:r>
              <a:rPr lang="es-ES" dirty="0" err="1"/>
              <a:t>Heb</a:t>
            </a:r>
            <a:r>
              <a:rPr lang="es-ES" dirty="0"/>
              <a:t> 1:2  en estos postreros días </a:t>
            </a:r>
            <a:r>
              <a:rPr lang="es-ES" b="1" u="sng" dirty="0"/>
              <a:t>nos ha hablado por el Hijo</a:t>
            </a:r>
            <a:r>
              <a:rPr lang="es-ES" dirty="0"/>
              <a:t>, a quien constituyó heredero de todo, y por quien asimismo hizo el universo; </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42327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r>
              <a:rPr lang="es-SV" sz="2800" b="1" dirty="0"/>
              <a:t>LA REVELACIÓN Y LA BIBLIA</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a:bodyPr>
          <a:lstStyle/>
          <a:p>
            <a:endParaRPr lang="es-SV" dirty="0"/>
          </a:p>
          <a:p>
            <a:r>
              <a:rPr lang="es-SV" b="1" dirty="0"/>
              <a:t>EXPLICANDO LA REVELACIÓN</a:t>
            </a:r>
          </a:p>
          <a:p>
            <a:r>
              <a:rPr lang="es-SV" dirty="0"/>
              <a:t>La revelación de Dios al hombre calza en una de dos categorías básicas:</a:t>
            </a:r>
          </a:p>
          <a:p>
            <a:endParaRPr lang="es-SV" dirty="0"/>
          </a:p>
          <a:p>
            <a:endParaRPr lang="es-SV" dirty="0"/>
          </a:p>
          <a:p>
            <a:endParaRPr lang="es-SV" dirty="0"/>
          </a:p>
          <a:p>
            <a:endParaRPr lang="es-SV" dirty="0"/>
          </a:p>
          <a:p>
            <a:endParaRPr lang="es-SV" dirty="0"/>
          </a:p>
          <a:p>
            <a:endParaRPr lang="es-SV" dirty="0"/>
          </a:p>
          <a:p>
            <a:endParaRPr lang="es-SV" b="1" dirty="0"/>
          </a:p>
          <a:p>
            <a:endParaRPr lang="es-SV" b="1" dirty="0"/>
          </a:p>
          <a:p>
            <a:endParaRPr lang="es-SV" b="1" dirty="0"/>
          </a:p>
          <a:p>
            <a:endParaRPr lang="es-SV" b="1" dirty="0"/>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Picture 4"/>
          <p:cNvPicPr>
            <a:picLocks noChangeAspect="1"/>
          </p:cNvPicPr>
          <p:nvPr/>
        </p:nvPicPr>
        <p:blipFill>
          <a:blip r:embed="rId3"/>
          <a:stretch>
            <a:fillRect/>
          </a:stretch>
        </p:blipFill>
        <p:spPr>
          <a:xfrm>
            <a:off x="1395326" y="2766508"/>
            <a:ext cx="9089568" cy="298350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57288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r>
              <a:rPr lang="es-SV" sz="2800" b="1" dirty="0"/>
              <a:t>LA REVELACIÓN GENERAL</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fontScale="62500" lnSpcReduction="20000"/>
          </a:bodyPr>
          <a:lstStyle/>
          <a:p>
            <a:endParaRPr lang="es-SV" dirty="0"/>
          </a:p>
          <a:p>
            <a:r>
              <a:rPr lang="es-SV" dirty="0"/>
              <a:t>La Revelación General (o natural) es el conocimiento que tenemos de Dios, que se ha derivado de la luz de las cosas naturales.</a:t>
            </a:r>
          </a:p>
          <a:p>
            <a:r>
              <a:rPr lang="es-SV" dirty="0"/>
              <a:t>La revelación general es accesible a todos los hombres, y es dirigida a todas las criaturas inteligentes. Es la revelación de Dios al hombre en:</a:t>
            </a:r>
          </a:p>
          <a:p>
            <a:r>
              <a:rPr lang="es-SV" dirty="0"/>
              <a:t>1. La Creación — </a:t>
            </a:r>
            <a:r>
              <a:rPr lang="es-SV" i="1" dirty="0"/>
              <a:t>Salmo 19:1-6</a:t>
            </a:r>
            <a:r>
              <a:rPr lang="es-SV" dirty="0"/>
              <a:t>. </a:t>
            </a:r>
          </a:p>
          <a:p>
            <a:r>
              <a:rPr lang="es-SV" dirty="0"/>
              <a:t>Salmo 19:1 Los cielos cuentan la gloria de Dios, </a:t>
            </a:r>
          </a:p>
          <a:p>
            <a:r>
              <a:rPr lang="es-SV" dirty="0"/>
              <a:t>Y el firmamento anuncia la obra de sus manos. </a:t>
            </a:r>
          </a:p>
          <a:p>
            <a:r>
              <a:rPr lang="es-SV" dirty="0"/>
              <a:t>Salmo 19:2  Un día emite palabra a otro día, </a:t>
            </a:r>
          </a:p>
          <a:p>
            <a:r>
              <a:rPr lang="es-SV" dirty="0"/>
              <a:t>Y una noche a otra noche declara sabiduría. </a:t>
            </a:r>
          </a:p>
          <a:p>
            <a:r>
              <a:rPr lang="es-SV" dirty="0"/>
              <a:t>Salmo 19:3  No hay lenguaje, ni palabras, </a:t>
            </a:r>
          </a:p>
          <a:p>
            <a:r>
              <a:rPr lang="es-SV" dirty="0"/>
              <a:t>Ni es oída su voz. </a:t>
            </a:r>
          </a:p>
          <a:p>
            <a:r>
              <a:rPr lang="es-SV" dirty="0"/>
              <a:t>Salmo 19:4  Por toda la tierra salió su voz, </a:t>
            </a:r>
          </a:p>
          <a:p>
            <a:r>
              <a:rPr lang="es-SV" dirty="0"/>
              <a:t>Y hasta el extremo del mundo sus palabras.</a:t>
            </a:r>
            <a:r>
              <a:rPr lang="es-SV" baseline="30000" dirty="0"/>
              <a:t>(A)</a:t>
            </a:r>
            <a:r>
              <a:rPr lang="es-SV" dirty="0"/>
              <a:t> </a:t>
            </a:r>
          </a:p>
          <a:p>
            <a:r>
              <a:rPr lang="es-SV" dirty="0"/>
              <a:t>En ellos puso tabernáculo para el sol; </a:t>
            </a:r>
          </a:p>
          <a:p>
            <a:r>
              <a:rPr lang="es-SV" dirty="0"/>
              <a:t>Salmo 19:5  Y éste, como esposo que sale de su tálamo, </a:t>
            </a:r>
          </a:p>
          <a:p>
            <a:r>
              <a:rPr lang="es-SV" dirty="0"/>
              <a:t>Se alegra cual gigante para correr el camino. </a:t>
            </a:r>
          </a:p>
          <a:p>
            <a:r>
              <a:rPr lang="es-SV" dirty="0"/>
              <a:t>Salmo 19:6  De un extremo de los cielos es su salida, </a:t>
            </a:r>
          </a:p>
          <a:p>
            <a:r>
              <a:rPr lang="es-SV" dirty="0"/>
              <a:t>Y su curso hasta el término de ellos; </a:t>
            </a:r>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051003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r>
              <a:rPr lang="es-SV" sz="2800" b="1" dirty="0"/>
              <a:t>LA REVELACIÓN GENERAL</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fontScale="77500" lnSpcReduction="20000"/>
          </a:bodyPr>
          <a:lstStyle/>
          <a:p>
            <a:endParaRPr lang="es-SV" dirty="0"/>
          </a:p>
          <a:p>
            <a:r>
              <a:rPr lang="es-SV" dirty="0"/>
              <a:t>La Revelación General (o natural) es el conocimiento que tenemos de Dios, que se ha derivado de la luz de las cosas naturales.</a:t>
            </a:r>
          </a:p>
          <a:p>
            <a:r>
              <a:rPr lang="es-SV" dirty="0"/>
              <a:t>La revelación general es accesible a todos los hombres, y es dirigida a todas las criaturas inteligentes. Es la revelación de Dios al hombre en:</a:t>
            </a:r>
          </a:p>
          <a:p>
            <a:r>
              <a:rPr lang="es-SV" dirty="0"/>
              <a:t>1. La Creación —</a:t>
            </a:r>
            <a:r>
              <a:rPr lang="es-SV" i="1" dirty="0"/>
              <a:t>Isaías 40:12, 26; 104:24</a:t>
            </a:r>
            <a:r>
              <a:rPr lang="es-SV" dirty="0"/>
              <a:t>.</a:t>
            </a:r>
          </a:p>
          <a:p>
            <a:r>
              <a:rPr lang="es-SV" dirty="0"/>
              <a:t>Isa 40:12  ¿Quién midió las aguas con el hueco de su mano y los cielos con su palmo, con tres dedos juntó el polvo de la tierra, y pesó los montes con balanza y con pesas los collados? </a:t>
            </a:r>
          </a:p>
          <a:p>
            <a:r>
              <a:rPr lang="es-SV" dirty="0"/>
              <a:t>Isa 40:26  Levantad en alto vuestros ojos, y mirad quién creó estas cosas; él saca y cuenta su ejército; a todas llama por sus nombres; ninguna faltará; tal es la grandeza de su fuerza, y el poder de su dominio. </a:t>
            </a:r>
          </a:p>
          <a:p>
            <a:r>
              <a:rPr lang="es-SV" dirty="0"/>
              <a:t>Job 38:4  ¿Dónde estabas tú cuando yo fundaba la tierra? </a:t>
            </a:r>
          </a:p>
          <a:p>
            <a:r>
              <a:rPr lang="es-SV" dirty="0"/>
              <a:t>Házmelo saber, si tienes inteligencia. </a:t>
            </a:r>
          </a:p>
          <a:p>
            <a:r>
              <a:rPr lang="es-SV" dirty="0"/>
              <a:t>Job 38:8  ¿Quién encerró con puertas el mar, </a:t>
            </a:r>
          </a:p>
          <a:p>
            <a:r>
              <a:rPr lang="es-SV" dirty="0"/>
              <a:t>Cuando se derramaba saliéndose de su seno, </a:t>
            </a:r>
          </a:p>
          <a:p>
            <a:r>
              <a:rPr lang="es-SV" dirty="0"/>
              <a:t>Job 38:9  Cuando puse yo nubes por vestidura suya, </a:t>
            </a:r>
          </a:p>
          <a:p>
            <a:r>
              <a:rPr lang="es-SV" dirty="0"/>
              <a:t>Y por su faja oscuridad, </a:t>
            </a:r>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0859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ED7E-4E95-43DC-BF33-54D17DB7560B}"/>
              </a:ext>
            </a:extLst>
          </p:cNvPr>
          <p:cNvSpPr>
            <a:spLocks noGrp="1"/>
          </p:cNvSpPr>
          <p:nvPr>
            <p:ph type="title"/>
          </p:nvPr>
        </p:nvSpPr>
        <p:spPr>
          <a:xfrm>
            <a:off x="771088" y="102981"/>
            <a:ext cx="10515600" cy="532496"/>
          </a:xfrm>
        </p:spPr>
        <p:txBody>
          <a:bodyPr>
            <a:normAutofit/>
          </a:bodyPr>
          <a:lstStyle/>
          <a:p>
            <a:r>
              <a:rPr lang="es-SV" sz="2800" b="1" dirty="0"/>
              <a:t>LA REVELACIÓN GENERAL</a:t>
            </a:r>
          </a:p>
        </p:txBody>
      </p:sp>
      <p:sp>
        <p:nvSpPr>
          <p:cNvPr id="3" name="Marcador de contenido 2">
            <a:extLst>
              <a:ext uri="{FF2B5EF4-FFF2-40B4-BE49-F238E27FC236}">
                <a16:creationId xmlns:a16="http://schemas.microsoft.com/office/drawing/2014/main" id="{BC48C860-4808-41A1-A75B-970DA6F3FB3C}"/>
              </a:ext>
            </a:extLst>
          </p:cNvPr>
          <p:cNvSpPr>
            <a:spLocks noGrp="1"/>
          </p:cNvSpPr>
          <p:nvPr>
            <p:ph idx="1"/>
          </p:nvPr>
        </p:nvSpPr>
        <p:spPr>
          <a:xfrm>
            <a:off x="352640" y="635477"/>
            <a:ext cx="11702643" cy="5924521"/>
          </a:xfrm>
        </p:spPr>
        <p:txBody>
          <a:bodyPr>
            <a:normAutofit fontScale="70000" lnSpcReduction="20000"/>
          </a:bodyPr>
          <a:lstStyle/>
          <a:p>
            <a:endParaRPr lang="es-SV" dirty="0"/>
          </a:p>
          <a:p>
            <a:r>
              <a:rPr lang="es-SV" dirty="0"/>
              <a:t>2. La Historia — </a:t>
            </a:r>
            <a:r>
              <a:rPr lang="es-SV" i="1" dirty="0"/>
              <a:t>Dan 2:21 – Mat 16:3 – Mat 2:2-5</a:t>
            </a:r>
            <a:endParaRPr lang="es-SV" dirty="0"/>
          </a:p>
          <a:p>
            <a:r>
              <a:rPr lang="es-SV" b="1" dirty="0"/>
              <a:t>Dan 2:21</a:t>
            </a:r>
            <a:r>
              <a:rPr lang="es-SV" dirty="0"/>
              <a:t>  El muda los tiempos y las edades; quita reyes, y pone reyes; da la sabiduría a los sabios, y la ciencia a los entendidos. </a:t>
            </a:r>
          </a:p>
          <a:p>
            <a:r>
              <a:rPr lang="es-SV" dirty="0"/>
              <a:t>Mat_16:3  Y por la mañana: Hoy habrá tempestad; porque tiene arreboles el cielo nublado. ¡Hipócritas! que sabéis distinguir el aspecto del cielo, ¡mas las señales de los tiempos no podéis! </a:t>
            </a:r>
          </a:p>
          <a:p>
            <a:r>
              <a:rPr lang="es-SV" b="1" dirty="0"/>
              <a:t>Mat 2:2</a:t>
            </a:r>
            <a:r>
              <a:rPr lang="es-SV" dirty="0"/>
              <a:t>  diciendo: ¿Dónde está el rey de los judíos, que ha nacido? Porque su estrella hemos visto en el oriente, y venimos a adorarle. </a:t>
            </a:r>
          </a:p>
          <a:p>
            <a:r>
              <a:rPr lang="es-SV" dirty="0"/>
              <a:t>Mat 2:3  Oyendo esto, el rey Herodes se turbó, y toda Jerusalén con él. </a:t>
            </a:r>
          </a:p>
          <a:p>
            <a:r>
              <a:rPr lang="es-SV" dirty="0"/>
              <a:t>Mat 2:4  Y convocados todos los principales sacerdotes, y los escribas del pueblo, les preguntó dónde había de nacer el Cristo. </a:t>
            </a:r>
          </a:p>
          <a:p>
            <a:r>
              <a:rPr lang="es-SV" dirty="0"/>
              <a:t>Mat 2:5  Ellos le dijeron: En Belén de Judea; porque así está escrito por el profeta: </a:t>
            </a:r>
          </a:p>
          <a:p>
            <a:endParaRPr lang="es-SV" dirty="0"/>
          </a:p>
          <a:p>
            <a:r>
              <a:rPr lang="es-SV" dirty="0"/>
              <a:t>3. La Conciencia — </a:t>
            </a:r>
            <a:r>
              <a:rPr lang="es-SV" i="1" dirty="0"/>
              <a:t>Romanos 2:15</a:t>
            </a:r>
            <a:r>
              <a:rPr lang="es-SV" dirty="0"/>
              <a:t>.</a:t>
            </a:r>
          </a:p>
          <a:p>
            <a:r>
              <a:rPr lang="es-SV" b="1" dirty="0" err="1"/>
              <a:t>Rom</a:t>
            </a:r>
            <a:r>
              <a:rPr lang="es-SV" b="1" dirty="0"/>
              <a:t> 2:14</a:t>
            </a:r>
            <a:r>
              <a:rPr lang="es-SV" dirty="0"/>
              <a:t>  Porque cuando los gentiles que no tienen ley, hacen por naturaleza lo que es de la ley, éstos, aunque no tengan ley, son ley para sí mismos, </a:t>
            </a:r>
          </a:p>
          <a:p>
            <a:r>
              <a:rPr lang="es-SV" dirty="0" err="1"/>
              <a:t>Rom</a:t>
            </a:r>
            <a:r>
              <a:rPr lang="es-SV" dirty="0"/>
              <a:t> 2:15  mostrando la obra de la ley escrita en sus corazones, </a:t>
            </a:r>
            <a:r>
              <a:rPr lang="es-SV" b="1" u="sng" dirty="0"/>
              <a:t>dando testimonio su conciencia</a:t>
            </a:r>
            <a:r>
              <a:rPr lang="es-SV" dirty="0"/>
              <a:t>, y acusándoles o defendiéndoles sus razonamientos, </a:t>
            </a:r>
          </a:p>
          <a:p>
            <a:r>
              <a:rPr lang="es-SV" dirty="0" err="1"/>
              <a:t>Rom</a:t>
            </a:r>
            <a:r>
              <a:rPr lang="es-SV" dirty="0"/>
              <a:t> 2:16  en el día en que Dios juzgará por Jesucristo los secretos de los hombres, conforme a mi evangelio. </a:t>
            </a:r>
          </a:p>
          <a:p>
            <a:endParaRPr lang="es-SV" dirty="0"/>
          </a:p>
          <a:p>
            <a:endParaRPr lang="es-SV" dirty="0"/>
          </a:p>
          <a:p>
            <a:endParaRPr lang="es-ES" dirty="0"/>
          </a:p>
        </p:txBody>
      </p:sp>
      <p:sp>
        <p:nvSpPr>
          <p:cNvPr id="4" name="Marcador de número de diapositiva 3">
            <a:extLst>
              <a:ext uri="{FF2B5EF4-FFF2-40B4-BE49-F238E27FC236}">
                <a16:creationId xmlns:a16="http://schemas.microsoft.com/office/drawing/2014/main" id="{9FAE9B03-62C1-48CB-866F-1990B3E75EC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200939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3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3059</TotalTime>
  <Words>6063</Words>
  <Application>Microsoft Office PowerPoint</Application>
  <PresentationFormat>Panorámica</PresentationFormat>
  <Paragraphs>758</Paragraphs>
  <Slides>42</Slides>
  <Notes>42</Notes>
  <HiddenSlides>0</HiddenSlides>
  <MMClips>0</MMClips>
  <ScaleCrop>false</ScaleCrop>
  <HeadingPairs>
    <vt:vector size="6" baseType="variant">
      <vt:variant>
        <vt:lpstr>Fuentes usadas</vt:lpstr>
      </vt:variant>
      <vt:variant>
        <vt:i4>9</vt:i4>
      </vt:variant>
      <vt:variant>
        <vt:lpstr>Tema</vt:lpstr>
      </vt:variant>
      <vt:variant>
        <vt:i4>4</vt:i4>
      </vt:variant>
      <vt:variant>
        <vt:lpstr>Títulos de diapositiva</vt:lpstr>
      </vt:variant>
      <vt:variant>
        <vt:i4>42</vt:i4>
      </vt:variant>
    </vt:vector>
  </HeadingPairs>
  <TitlesOfParts>
    <vt:vector size="55" baseType="lpstr">
      <vt:lpstr>Arial</vt:lpstr>
      <vt:lpstr>Arial Black</vt:lpstr>
      <vt:lpstr>Calibri</vt:lpstr>
      <vt:lpstr>Calibri Light</vt:lpstr>
      <vt:lpstr>Colonna MT</vt:lpstr>
      <vt:lpstr>Garamond</vt:lpstr>
      <vt:lpstr>Georgia</vt:lpstr>
      <vt:lpstr>Impact</vt:lpstr>
      <vt:lpstr>Wingdings</vt:lpstr>
      <vt:lpstr>Tema de Office</vt:lpstr>
      <vt:lpstr>Default Design</vt:lpstr>
      <vt:lpstr>Retrospección</vt:lpstr>
      <vt:lpstr>31_Tema de Office</vt:lpstr>
      <vt:lpstr>Presentación de PowerPoint</vt:lpstr>
      <vt:lpstr>Presentación de PowerPoint</vt:lpstr>
      <vt:lpstr>SUS NOMBRES Y TÍTULOS</vt:lpstr>
      <vt:lpstr>SUS NOMBRES Y TÍTULOS</vt:lpstr>
      <vt:lpstr> SUS NOMBRES Y TÍTULOS</vt:lpstr>
      <vt:lpstr>SUS NOMBRES Y TÍTULOS</vt:lpstr>
      <vt:lpstr>SUS NOMBRES Y TÍTULOS</vt:lpstr>
      <vt:lpstr>SUS NOMBRES Y TÍTULOS</vt:lpstr>
      <vt:lpstr>SU CONTENIDO</vt:lpstr>
      <vt:lpstr>ESCRITORES – PERIODO DE LA ESCRITURA – IDIOMAS</vt:lpstr>
      <vt:lpstr>ESCRITORES – PERIODO DE LA ESCRITURA – IDIOMAS</vt:lpstr>
      <vt:lpstr>LIBROS DEL ANTIGUO Y DEL NUEVO TESTAMENTO</vt:lpstr>
      <vt:lpstr>LIBROS DEL ANTIGUO Y DEL NUEVO TESTAMENTO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División Actual del Antiguo Testamento – La misma que la de los Judíos</vt:lpstr>
      <vt:lpstr>SÍMBOLOS UTILIZADOS PARA DESCRIBIR LA BIBLIA</vt:lpstr>
      <vt:lpstr>SÍMBOLOS UTILIZADOS PARA DESCRIBIR LA BIBLIA</vt:lpstr>
      <vt:lpstr>SÍMBOLOS UTILIZADOS PARA DESCRIBIR LA BIBLIA</vt:lpstr>
      <vt:lpstr>SÍMBOLOS UTILIZADOS PARA DESCRIBIR LA BIBLIA</vt:lpstr>
      <vt:lpstr>SÍMBOLOS UTILIZADOS PARA DESCRIBIR LA BIBLIA</vt:lpstr>
      <vt:lpstr>PRINCIPAL TEMA DE LA BIBLIA</vt:lpstr>
      <vt:lpstr>PRINCIPAL TEMA DE LA BIBLIA</vt:lpstr>
      <vt:lpstr>Presentación de PowerPoint</vt:lpstr>
      <vt:lpstr>Presentación de PowerPoint</vt:lpstr>
      <vt:lpstr>Presentación de PowerPoint</vt:lpstr>
      <vt:lpstr>Presentación de PowerPoint</vt:lpstr>
      <vt:lpstr>LA BIBLIA Y LA REVELACIÓN DE DIOS </vt:lpstr>
      <vt:lpstr>LA REVELACIÓN Y LA BIBLIA</vt:lpstr>
      <vt:lpstr>LA REVELACIÓN GENERAL</vt:lpstr>
      <vt:lpstr>LA REVELACIÓN GENERAL</vt:lpstr>
      <vt:lpstr>LA REVELACIÓN GENERAL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644</cp:revision>
  <dcterms:created xsi:type="dcterms:W3CDTF">2017-10-23T23:04:17Z</dcterms:created>
  <dcterms:modified xsi:type="dcterms:W3CDTF">2018-01-22T23:22:38Z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