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3" r:id="rId1"/>
    <p:sldMasterId id="2147484775" r:id="rId2"/>
    <p:sldMasterId id="2147484787" r:id="rId3"/>
    <p:sldMasterId id="2147484801" r:id="rId4"/>
    <p:sldMasterId id="2147484813" r:id="rId5"/>
    <p:sldMasterId id="2147484819" r:id="rId6"/>
    <p:sldMasterId id="2147484831" r:id="rId7"/>
  </p:sldMasterIdLst>
  <p:notesMasterIdLst>
    <p:notesMasterId r:id="rId39"/>
  </p:notesMasterIdLst>
  <p:sldIdLst>
    <p:sldId id="1478" r:id="rId8"/>
    <p:sldId id="1490" r:id="rId9"/>
    <p:sldId id="1614" r:id="rId10"/>
    <p:sldId id="1629" r:id="rId11"/>
    <p:sldId id="1630" r:id="rId12"/>
    <p:sldId id="1631" r:id="rId13"/>
    <p:sldId id="1632" r:id="rId14"/>
    <p:sldId id="1633" r:id="rId15"/>
    <p:sldId id="1634" r:id="rId16"/>
    <p:sldId id="1635" r:id="rId17"/>
    <p:sldId id="1636" r:id="rId18"/>
    <p:sldId id="1637" r:id="rId19"/>
    <p:sldId id="256" r:id="rId20"/>
    <p:sldId id="1616" r:id="rId21"/>
    <p:sldId id="1638" r:id="rId22"/>
    <p:sldId id="1617" r:id="rId23"/>
    <p:sldId id="1639" r:id="rId24"/>
    <p:sldId id="1640" r:id="rId25"/>
    <p:sldId id="1641" r:id="rId26"/>
    <p:sldId id="1642" r:id="rId27"/>
    <p:sldId id="1643" r:id="rId28"/>
    <p:sldId id="1644" r:id="rId29"/>
    <p:sldId id="1645" r:id="rId30"/>
    <p:sldId id="1646" r:id="rId31"/>
    <p:sldId id="1647" r:id="rId32"/>
    <p:sldId id="1648" r:id="rId33"/>
    <p:sldId id="1649" r:id="rId34"/>
    <p:sldId id="1650" r:id="rId35"/>
    <p:sldId id="391" r:id="rId36"/>
    <p:sldId id="1477" r:id="rId37"/>
    <p:sldId id="257" r:id="rId38"/>
  </p:sldIdLst>
  <p:sldSz cx="12192000" cy="6858000"/>
  <p:notesSz cx="7010400" cy="92964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ardo Hernandez" initials="RH" lastIdx="1" clrIdx="0">
    <p:extLst>
      <p:ext uri="{19B8F6BF-5375-455C-9EA6-DF929625EA0E}">
        <p15:presenceInfo xmlns:p15="http://schemas.microsoft.com/office/powerpoint/2012/main" userId="3890efa95130c24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6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7841" cy="466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2"/>
            <a:ext cx="3037841" cy="466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D9FE-ABB6-4955-AAE7-311B0BEF6914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4"/>
            <a:ext cx="5608320" cy="36604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70"/>
            <a:ext cx="3037841" cy="466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70"/>
            <a:ext cx="3037841" cy="466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AFD28-1A71-4440-A3BB-35BB7A2A0D49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6992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95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09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AEF234-04B0-42EB-8C2C-844F9F6216C5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093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38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FD28-1A71-4440-A3BB-35BB7A2A0D49}" type="slidenum">
              <a:rPr kumimoji="0" lang="es-S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S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60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FD28-1A71-4440-A3BB-35BB7A2A0D49}" type="slidenum">
              <a:rPr kumimoji="0" lang="es-S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S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039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467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80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26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A62768-C70A-4277-B6ED-9A400E7894B9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18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33AE6-747E-4447-BAD7-93F8A06DDA0C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39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B6917-2F22-4C52-84A3-8CFA549F1075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24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6B6081-2101-45BF-A234-B8683709EEFD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63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52E90-0FCE-45C3-81A6-39BF50E0B414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3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5CE9B-553E-4BDC-8D1E-759CC72520DC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71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0BFD6-D11F-4464-966B-44D304463DB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01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790CFD-B43B-4DC2-A861-71DA6AE7F7F5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22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D7AAC-DAB9-4F91-ADCF-DDB57C5861F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34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68E828-3CC1-47C8-BD6B-ED8BF250B7B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02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942679-B0F9-4D69-BA70-96F18663BC93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44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36881F1A-47E6-08A3-B06E-F99C942F40D5}"/>
              </a:ext>
            </a:extLst>
          </p:cNvPr>
          <p:cNvSpPr txBox="1"/>
          <p:nvPr userDrawn="1"/>
        </p:nvSpPr>
        <p:spPr>
          <a:xfrm>
            <a:off x="175637" y="29483"/>
            <a:ext cx="129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Bibliologַia</a:t>
            </a:r>
          </a:p>
        </p:txBody>
      </p:sp>
      <p:sp>
        <p:nvSpPr>
          <p:cNvPr id="2" name="Triángulo isósceles 1">
            <a:extLst>
              <a:ext uri="{FF2B5EF4-FFF2-40B4-BE49-F238E27FC236}">
                <a16:creationId xmlns:a16="http://schemas.microsoft.com/office/drawing/2014/main" id="{930241DC-EC91-5244-0F8B-08009D893087}"/>
              </a:ext>
            </a:extLst>
          </p:cNvPr>
          <p:cNvSpPr/>
          <p:nvPr userDrawn="1"/>
        </p:nvSpPr>
        <p:spPr>
          <a:xfrm rot="18930075">
            <a:off x="-489211" y="-137957"/>
            <a:ext cx="1634683" cy="837509"/>
          </a:xfrm>
          <a:custGeom>
            <a:avLst/>
            <a:gdLst>
              <a:gd name="connsiteX0" fmla="*/ 0 w 1563089"/>
              <a:gd name="connsiteY0" fmla="*/ 809043 h 809043"/>
              <a:gd name="connsiteX1" fmla="*/ 846256 w 1563089"/>
              <a:gd name="connsiteY1" fmla="*/ 0 h 809043"/>
              <a:gd name="connsiteX2" fmla="*/ 1563089 w 1563089"/>
              <a:gd name="connsiteY2" fmla="*/ 809043 h 809043"/>
              <a:gd name="connsiteX3" fmla="*/ 0 w 1563089"/>
              <a:gd name="connsiteY3" fmla="*/ 809043 h 809043"/>
              <a:gd name="connsiteX0" fmla="*/ 0 w 1681930"/>
              <a:gd name="connsiteY0" fmla="*/ 809043 h 831732"/>
              <a:gd name="connsiteX1" fmla="*/ 846256 w 1681930"/>
              <a:gd name="connsiteY1" fmla="*/ 0 h 831732"/>
              <a:gd name="connsiteX2" fmla="*/ 1681930 w 1681930"/>
              <a:gd name="connsiteY2" fmla="*/ 831732 h 831732"/>
              <a:gd name="connsiteX3" fmla="*/ 0 w 1681930"/>
              <a:gd name="connsiteY3" fmla="*/ 809043 h 831732"/>
              <a:gd name="connsiteX0" fmla="*/ 0 w 1693482"/>
              <a:gd name="connsiteY0" fmla="*/ 844737 h 844737"/>
              <a:gd name="connsiteX1" fmla="*/ 857808 w 1693482"/>
              <a:gd name="connsiteY1" fmla="*/ 0 h 844737"/>
              <a:gd name="connsiteX2" fmla="*/ 1693482 w 1693482"/>
              <a:gd name="connsiteY2" fmla="*/ 831732 h 844737"/>
              <a:gd name="connsiteX3" fmla="*/ 0 w 1693482"/>
              <a:gd name="connsiteY3" fmla="*/ 844737 h 844737"/>
              <a:gd name="connsiteX0" fmla="*/ 0 w 1593213"/>
              <a:gd name="connsiteY0" fmla="*/ 778607 h 831732"/>
              <a:gd name="connsiteX1" fmla="*/ 757539 w 1593213"/>
              <a:gd name="connsiteY1" fmla="*/ 0 h 831732"/>
              <a:gd name="connsiteX2" fmla="*/ 1593213 w 1593213"/>
              <a:gd name="connsiteY2" fmla="*/ 831732 h 831732"/>
              <a:gd name="connsiteX3" fmla="*/ 0 w 1593213"/>
              <a:gd name="connsiteY3" fmla="*/ 778607 h 831732"/>
              <a:gd name="connsiteX0" fmla="*/ 0 w 1628803"/>
              <a:gd name="connsiteY0" fmla="*/ 778919 h 831732"/>
              <a:gd name="connsiteX1" fmla="*/ 793129 w 1628803"/>
              <a:gd name="connsiteY1" fmla="*/ 0 h 831732"/>
              <a:gd name="connsiteX2" fmla="*/ 1628803 w 1628803"/>
              <a:gd name="connsiteY2" fmla="*/ 831732 h 831732"/>
              <a:gd name="connsiteX3" fmla="*/ 0 w 1628803"/>
              <a:gd name="connsiteY3" fmla="*/ 778919 h 831732"/>
              <a:gd name="connsiteX0" fmla="*/ 0 w 1628803"/>
              <a:gd name="connsiteY0" fmla="*/ 784799 h 837612"/>
              <a:gd name="connsiteX1" fmla="*/ 787146 w 1628803"/>
              <a:gd name="connsiteY1" fmla="*/ 0 h 837612"/>
              <a:gd name="connsiteX2" fmla="*/ 1628803 w 1628803"/>
              <a:gd name="connsiteY2" fmla="*/ 837612 h 837612"/>
              <a:gd name="connsiteX3" fmla="*/ 0 w 1628803"/>
              <a:gd name="connsiteY3" fmla="*/ 784799 h 837612"/>
              <a:gd name="connsiteX0" fmla="*/ 0 w 1634683"/>
              <a:gd name="connsiteY0" fmla="*/ 784799 h 831629"/>
              <a:gd name="connsiteX1" fmla="*/ 787146 w 1634683"/>
              <a:gd name="connsiteY1" fmla="*/ 0 h 831629"/>
              <a:gd name="connsiteX2" fmla="*/ 1634683 w 1634683"/>
              <a:gd name="connsiteY2" fmla="*/ 831629 h 831629"/>
              <a:gd name="connsiteX3" fmla="*/ 0 w 1634683"/>
              <a:gd name="connsiteY3" fmla="*/ 784799 h 831629"/>
              <a:gd name="connsiteX0" fmla="*/ 0 w 1634683"/>
              <a:gd name="connsiteY0" fmla="*/ 790679 h 837509"/>
              <a:gd name="connsiteX1" fmla="*/ 781162 w 1634683"/>
              <a:gd name="connsiteY1" fmla="*/ 0 h 837509"/>
              <a:gd name="connsiteX2" fmla="*/ 1634683 w 1634683"/>
              <a:gd name="connsiteY2" fmla="*/ 837509 h 837509"/>
              <a:gd name="connsiteX3" fmla="*/ 0 w 1634683"/>
              <a:gd name="connsiteY3" fmla="*/ 790679 h 83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4683" h="837509">
                <a:moveTo>
                  <a:pt x="0" y="790679"/>
                </a:moveTo>
                <a:lnTo>
                  <a:pt x="781162" y="0"/>
                </a:lnTo>
                <a:lnTo>
                  <a:pt x="1634683" y="837509"/>
                </a:lnTo>
                <a:lnTo>
                  <a:pt x="0" y="79067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F233A3-B3A6-2ABA-D2A3-4D7F10B77B31}"/>
              </a:ext>
            </a:extLst>
          </p:cNvPr>
          <p:cNvSpPr txBox="1"/>
          <p:nvPr userDrawn="1"/>
        </p:nvSpPr>
        <p:spPr>
          <a:xfrm rot="18997798">
            <a:off x="-317267" y="330205"/>
            <a:ext cx="1551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BIBLIOLOGIA</a:t>
            </a:r>
            <a:endParaRPr kumimoji="0" lang="es-SV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27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E8A2D-3EB6-4C98-9F96-807A31BC24CD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937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20E4A-810D-487E-916F-48725B1DFDA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073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B32F9-458E-44EA-B107-7289987594D3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133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20BD0-8C74-45C7-9EF2-0DFC1CEB5A37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671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5B24FE-E916-4EDA-8204-5DCD4FCBA391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902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4F5DF-102B-47E9-96B7-83F175045E4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823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C4442C-E5D4-44C9-A506-077DF84ACE9F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79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49B68-3F21-4B63-BACF-E7CDC4D2DFE6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529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A1FFD-690F-4523-AFE4-D84B321E3D8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137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252FDF-C35A-4E5C-9A23-47E9A8DD2081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855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82429-8534-4111-91E1-0D5D78D3C4B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222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1DC718-0AEE-4561-AD91-B0990B29CEB0}" type="datetime1">
              <a:rPr kumimoji="0" lang="es-E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15/08/2024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B4626-83F0-407E-B69E-30689F138DF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01791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DABE6-55EE-15BA-A271-3C6CC4C0E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7188A8-288E-BC1F-3DDF-58E0C4F9A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B257E-969E-3390-4DBE-D38141E0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1C1B-FDF2-4A32-81AE-DE46FCF18989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21D465-1640-160C-52DD-F4352277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CD662-52F3-7F6F-95E7-2B00A7DB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17864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20899-10C4-8AA9-F503-F89CECB7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861A2-F6CE-3E4F-CABF-2C6A3B40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3CAAC-0DEC-C8E7-E507-E785979E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C769-49A1-4F38-A051-834C2A6B38E6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60CCFE-81DA-D395-6172-B781E05F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3CAD8B-EFDD-5940-8990-A4AAFB0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2146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CFE41-FD65-7570-8034-97E191FF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AE4465-01F8-EB32-3F3F-8A1098E95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22743-F82C-DB17-2E86-C7AFAF4C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C8018-531E-465E-AC85-122C05FFC18C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3BF651-784D-3BC2-220D-FEEDFF9F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033218-5E46-6E93-05B7-6313B3F6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741371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B5B0E-7CB9-B355-28EF-184323DF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9C486-CD68-7D84-A1C9-0D1FA753F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08F5B9-AF10-4607-3091-F759C109B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668DD-147C-3743-D0C0-21CB39D4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9108-64B2-41BD-B4D5-02372C3BA554}" type="datetime1">
              <a:rPr lang="es-ES" smtClean="0"/>
              <a:t>15/08/2024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0CFA0E-6EEC-25C1-1EC1-A0973CE6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8EF804-BD65-372B-3D88-7834E82F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094322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F04DD-24A7-E806-F342-ACE9D8FD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9A86B3-AC9B-C1B5-1D27-45F8B1715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8496D0-E810-A120-6703-43172F275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576E2A-331B-838B-0B1E-EE2A0581F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550637-692F-18C0-EB88-D126930CD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2E5BE8-44AF-93D6-ED98-0537D2D7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BE72-4B4E-4AA6-BC12-08BAF44F0CCF}" type="datetime1">
              <a:rPr lang="es-ES" smtClean="0"/>
              <a:t>15/08/2024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F7FA3B-3769-FD04-0D5E-A2E79C6F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D50CC2-B1C9-8ADC-949A-8CB0D5AD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7257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C65D-9F44-642C-3497-1D8A4BFF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04AF2B-DD9A-B54E-6E08-A3FDE391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D025-1A5D-49F6-8D00-5958A91CDEAA}" type="datetime1">
              <a:rPr lang="es-ES" smtClean="0"/>
              <a:t>15/08/2024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49B497-699E-74E1-51EF-18F4EAD5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1FE358-D752-CECC-4169-D42BB183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97930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E46193-C194-A19D-4FB3-7533E777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1BFA-F529-41CF-B38D-7DDB4E292C9F}" type="datetime1">
              <a:rPr lang="es-ES" smtClean="0"/>
              <a:t>15/08/2024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6EC723-1160-5FDD-216F-643A8D4F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CBE897-22CA-65F6-1032-95964574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15028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0B582-D5CB-9C2C-0CF5-C01171FF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88320-11A4-3F4C-9986-F8DA87306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F530F7-7BC9-F455-1049-288FBF0CB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159D18-8AD6-D257-0BA2-9EAA8722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4E540-6385-4846-A880-848BEACA1DC3}" type="datetime1">
              <a:rPr lang="es-ES" smtClean="0"/>
              <a:t>15/08/2024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B2051-A875-50A6-FB7B-2571B63B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B13AC-06D0-AFA0-2F1A-4BD048770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05455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4D5B0-47A4-FA5F-FDDB-6E07CEA2C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ADC26E-7C70-49FE-9664-8B4919FB0A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3262B7-3130-4B69-A81B-B9BF0C770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236371-8E4E-842F-36AE-E22D74AE4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6B3F-E2CF-4093-882B-C7F50BB4F6A8}" type="datetime1">
              <a:rPr lang="es-ES" smtClean="0"/>
              <a:t>15/08/2024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56B0B0-AD3C-E4C0-4AC8-F91467A6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447245-E92C-EA4E-4570-B336688F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87133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EB054-D62F-08C1-0F66-2C186A3F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D4A589-DB07-36D2-BD20-315F3F289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36616-F33F-BAEC-D707-01863C16F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5004-AC57-46A4-AA5A-31D2C9C0FACB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98FE69-E7C4-BDB6-B21A-835AA0B0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ECC96-8588-3087-B1DB-A2D6CC16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232412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1EABE-5BDB-6F11-3BE3-41657F068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CDA03C-91FF-9E63-E8E4-4E310B159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F337A2-965F-A276-F49D-98632B7E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3C35-A41D-4B07-827B-97819EB3455C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77DCB-9D3F-032D-03B9-B7AB193A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5A8C1D-9F3E-D4C4-401C-5E6BABAD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554646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31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7260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9812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95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90DD41-D895-4732-B464-39DB1E396215}"/>
              </a:ext>
            </a:extLst>
          </p:cNvPr>
          <p:cNvSpPr txBox="1"/>
          <p:nvPr userDrawn="1"/>
        </p:nvSpPr>
        <p:spPr>
          <a:xfrm>
            <a:off x="2838734" y="6407624"/>
            <a:ext cx="6121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/>
              <a:t>JESUCRISTO MI DIOS Y MI REY</a:t>
            </a:r>
          </a:p>
        </p:txBody>
      </p:sp>
    </p:spTree>
    <p:extLst>
      <p:ext uri="{BB962C8B-B14F-4D97-AF65-F5344CB8AC3E}">
        <p14:creationId xmlns:p14="http://schemas.microsoft.com/office/powerpoint/2010/main" val="42262836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C188-2FA7-4F6B-B994-F3E0F73FF760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07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42B6B-5824-4E5D-BD19-4A89953B2A95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7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08DC-A1A8-4AC7-8474-9726C8456571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0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81FA-EB5A-405F-940E-55ED753CAC3A}" type="datetime1">
              <a:rPr lang="es-ES" smtClean="0"/>
              <a:t>15/08/2024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58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D9D4-BFAD-4D86-A9BA-3565D1479849}" type="datetime1">
              <a:rPr lang="es-ES" smtClean="0"/>
              <a:t>15/08/2024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82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5484-671F-4145-962F-46755939548E}" type="datetime1">
              <a:rPr lang="es-ES" smtClean="0"/>
              <a:t>15/08/2024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52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959F-2EA6-42B2-B6C2-35F6433B8936}" type="datetime1">
              <a:rPr lang="es-ES" smtClean="0"/>
              <a:t>15/08/2024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17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68CD-7D0A-4152-8CDC-D5E84E5D7754}" type="datetime1">
              <a:rPr lang="es-ES" smtClean="0"/>
              <a:t>15/08/2024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173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C75D-60A6-44C0-B285-B61B717B7B7B}" type="datetime1">
              <a:rPr lang="es-ES" smtClean="0"/>
              <a:t>15/08/2024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66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C270-C86C-46B4-8227-3CA78C4DD1FD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34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F89B-F6AC-4C9B-892B-3D43E1D34AAB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779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852176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75703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496925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20231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24712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047247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562306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2880582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969253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043872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9991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video" Target="../media/media1.mp4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RAC ACEP CRISTO PARA DOCTRINAS">
            <a:hlinkClick r:id="" action="ppaction://media"/>
            <a:extLst>
              <a:ext uri="{FF2B5EF4-FFF2-40B4-BE49-F238E27FC236}">
                <a16:creationId xmlns:a16="http://schemas.microsoft.com/office/drawing/2014/main" id="{1199AB5B-078E-4BE9-BA46-A480F5411AC5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4534" y="6318607"/>
            <a:ext cx="2870200" cy="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8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defTabSz="91438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6" indent="-228596" algn="l" defTabSz="9143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8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9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1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52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3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4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2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4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5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7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9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186A5-B178-42AF-A8FB-20675025382F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23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22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8" r:id="rId1"/>
    <p:sldLayoutId id="2147484789" r:id="rId2"/>
    <p:sldLayoutId id="2147484790" r:id="rId3"/>
    <p:sldLayoutId id="2147484791" r:id="rId4"/>
    <p:sldLayoutId id="2147484792" r:id="rId5"/>
    <p:sldLayoutId id="2147484793" r:id="rId6"/>
    <p:sldLayoutId id="2147484794" r:id="rId7"/>
    <p:sldLayoutId id="2147484795" r:id="rId8"/>
    <p:sldLayoutId id="2147484796" r:id="rId9"/>
    <p:sldLayoutId id="2147484797" r:id="rId10"/>
    <p:sldLayoutId id="2147484798" r:id="rId11"/>
    <p:sldLayoutId id="2147484799" r:id="rId12"/>
    <p:sldLayoutId id="214748480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EB2B5A0-4A9E-0716-39F6-CE0F5076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363A69-8529-F96D-0BB2-5E410CF3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E4A4C-097C-9EA0-6F1E-16F4E73FD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1C366-1B2A-4A78-AD93-FC8B28245831}" type="datetime1">
              <a:rPr lang="es-ES" smtClean="0"/>
              <a:t>15/08/2024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EAA30-7D12-CC3D-1103-5A8D0F327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4A18D-2D50-B0E2-F43B-5B67FEAC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0340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65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0F673-4DF3-4801-8C5D-B7524AD673A0}" type="datetime1">
              <a:rPr lang="es-ES" smtClean="0"/>
              <a:t>15/08/2024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6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  <p:sldLayoutId id="2147484821" r:id="rId2"/>
    <p:sldLayoutId id="2147484822" r:id="rId3"/>
    <p:sldLayoutId id="2147484823" r:id="rId4"/>
    <p:sldLayoutId id="2147484824" r:id="rId5"/>
    <p:sldLayoutId id="2147484825" r:id="rId6"/>
    <p:sldLayoutId id="2147484826" r:id="rId7"/>
    <p:sldLayoutId id="2147484827" r:id="rId8"/>
    <p:sldLayoutId id="2147484828" r:id="rId9"/>
    <p:sldLayoutId id="2147484829" r:id="rId10"/>
    <p:sldLayoutId id="21474848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15/8/2024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3078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2" r:id="rId1"/>
    <p:sldLayoutId id="2147484833" r:id="rId2"/>
    <p:sldLayoutId id="2147484834" r:id="rId3"/>
    <p:sldLayoutId id="2147484835" r:id="rId4"/>
    <p:sldLayoutId id="2147484836" r:id="rId5"/>
    <p:sldLayoutId id="2147484837" r:id="rId6"/>
    <p:sldLayoutId id="2147484838" r:id="rId7"/>
    <p:sldLayoutId id="2147484839" r:id="rId8"/>
    <p:sldLayoutId id="2147484840" r:id="rId9"/>
    <p:sldLayoutId id="2147484841" r:id="rId10"/>
    <p:sldLayoutId id="2147484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B7126F0-2865-45E3-9F92-9825A4C143D0}"/>
              </a:ext>
            </a:extLst>
          </p:cNvPr>
          <p:cNvSpPr txBox="1"/>
          <p:nvPr/>
        </p:nvSpPr>
        <p:spPr>
          <a:xfrm>
            <a:off x="511728" y="285226"/>
            <a:ext cx="11216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IGLESIA     XXXX </a:t>
            </a:r>
            <a:r>
              <a:rPr kumimoji="0" lang="es-MX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XXXX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5E183884-0FB6-D27A-167B-05CDDEA21C1C}"/>
              </a:ext>
            </a:extLst>
          </p:cNvPr>
          <p:cNvSpPr txBox="1"/>
          <p:nvPr/>
        </p:nvSpPr>
        <p:spPr>
          <a:xfrm>
            <a:off x="611481" y="1125129"/>
            <a:ext cx="1121608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SEMINARIO DE DISCIPULADO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DOCTRINA DE DIOS – TEOLOGIA PROPIA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FECHA: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PRESENTACIÓN </a:t>
            </a:r>
            <a:r>
              <a:rPr kumimoji="0" lang="es-MX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#: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MATERIAL TOTALMENTE EDITABLE – VER EN MODO DE PRESENTACIÓN O SLIDE SHOW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3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03B4-2D1E-4C16-99A4-7B8B890ECA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983" y="85100"/>
            <a:ext cx="11862033" cy="39775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800" b="1" dirty="0">
                <a:latin typeface="Bookman Old Style" panose="02050604050505020204" pitchFamily="18" charset="0"/>
              </a:rPr>
              <a:t>TEOLOGIA PROPIA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0D2E-6623-4ED3-8642-2A7AD613C06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649" y="535405"/>
            <a:ext cx="12027056" cy="62374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 fontScale="47500" lnSpcReduction="20000"/>
          </a:bodyPr>
          <a:lstStyle/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OMNIPRESENTE Y ABARCA TODO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OMNISCIENTE - conocimiento de TODO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OMNIPOTENTE - TODOPODEROSO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SANTIDAD DE DIOS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JUSTICIA DE DIOS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IRA DE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1C27A-32E2-498D-B587-CB364CDE30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31026" y="6274523"/>
            <a:ext cx="39599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36ADFB-8E85-4504-9400-D1C83FAA956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404A9-9CA7-DFF3-B7E1-93F81C2E5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15" y="6517922"/>
            <a:ext cx="5230821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5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45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abarca todos los espacios creados por ÉL, y lo maravilloso es que Dios está presente en todos esos espacios,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este misterio se le llama Omnipresencia de Dios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Este misterio solo lo sabremos cuando estemos ante su presencia: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16:22  También vosotros ahora tenéis tristeza; pero os volveré a ver, y se gozará vuestro corazón, y nadie os quitará vuestro gozo.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16:23 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aquel día no me preguntaréis nada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De cierto, de cierto os digo, que todo cuanto pidiereis al Padre en mi nombre, os lo dará.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  Amados, ahora somos hijos de Dios, y aún no se ha manifestado lo que hemos de ser; pero sabemos que cuando él se manifieste,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seremos semejantes a él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porque le veremos tal como él es.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Su omnipresencia indica que está presente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con todo su ser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cada punto del espacio; es decir, en todos lados al mismo tiempo, lo cual realmente es maravilloso.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54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Él es el Creador y poseedor de todas las cosas 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4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Dt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10:14; Col. 1:16; Ap. 10:6).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Deut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10:14  He aquí, </a:t>
            </a: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Jehová tu Dios son los cielos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los cielos de los cielos, la tierra, y todas las cosas que hay en ella.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7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Col 1:16 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en él fueron creadas todas las cosas,</a:t>
            </a:r>
            <a:r>
              <a:rPr kumimoji="0" lang="es-ES" sz="49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49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que hay en los cielos y las que hay en la tierra, visibles e invisibles; sean tronos, sean dominios, sean principados, sean potestades;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fue creado por medio de él y para él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10:6  y juró por el que vive por los siglos de los siglos,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creó el cielo y las cosas que están en él, y la tierra y las cosas que están en ella, y el mar y las cosas que están en él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que el tiempo no sería más, </a:t>
            </a:r>
          </a:p>
        </p:txBody>
      </p:sp>
    </p:spTree>
    <p:extLst>
      <p:ext uri="{BB962C8B-B14F-4D97-AF65-F5344CB8AC3E}">
        <p14:creationId xmlns:p14="http://schemas.microsoft.com/office/powerpoint/2010/main" val="347255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cielo y la tierra no pueden contenerlo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8:27; 2 Cr. 2:6; </a:t>
            </a: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66:1).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8:27  Pero ¿es verdad que Dios morará sobre la tierra?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 aquí que los cielos, los cielos de los cielos, no te pueden contener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¿cuánto menos esta casa que yo he edificado?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2:6  Mas ¿quién será capaz de edificarle casa,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que los cielos y los cielos de los cielos no pueden contenerlo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¿Quién, pues, soy yo, para que le edifique casa, sino tan sólo para quemar incienso delante de él?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66:1 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Jehová dijo así: El cielo es mi trono, y la tierra estrado de mis pies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¿dónde está la casa que me habréis de edificar, y dónde el lugar de mi reposo? </a:t>
            </a:r>
          </a:p>
        </p:txBody>
      </p:sp>
    </p:spTree>
    <p:extLst>
      <p:ext uri="{BB962C8B-B14F-4D97-AF65-F5344CB8AC3E}">
        <p14:creationId xmlns:p14="http://schemas.microsoft.com/office/powerpoint/2010/main" val="10592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cielo y la tierra no pueden contenerlo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8:27; 2 Cr. 2:6; </a:t>
            </a: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66:1).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8:27  Pero ¿es verdad que Dios morará sobre la tierra?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 aquí que los cielos, los cielos de los cielos, no te pueden contener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¿cuánto menos esta casa que yo he edificado?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2:6  Mas ¿quién será capaz de edificarle casa,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que los cielos y los cielos de los cielos no pueden contenerlo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¿Quién, pues, soy yo, para que le edifique casa, sino tan sólo para quemar incienso delante de él?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66:1 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Jehová dijo así: El cielo es mi trono, y la tierra estrado de mis pies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¿dónde está la casa que me habréis de edificar, y dónde el lugar de mi reposo? </a:t>
            </a:r>
          </a:p>
        </p:txBody>
      </p:sp>
    </p:spTree>
    <p:extLst>
      <p:ext uri="{BB962C8B-B14F-4D97-AF65-F5344CB8AC3E}">
        <p14:creationId xmlns:p14="http://schemas.microsoft.com/office/powerpoint/2010/main" val="25540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786A1A9-3783-F113-55E5-A1205406096F}"/>
              </a:ext>
            </a:extLst>
          </p:cNvPr>
          <p:cNvSpPr txBox="1">
            <a:spLocks/>
          </p:cNvSpPr>
          <p:nvPr/>
        </p:nvSpPr>
        <p:spPr>
          <a:xfrm>
            <a:off x="508761" y="1585001"/>
            <a:ext cx="5940665" cy="351074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139:7 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 dónde me iré de tu Espíritu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dónde huiré de tu presencia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139:8  Si subiere a los cielos,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allí estás tú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si en el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Seol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hiciere mi estrado, he aquí,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allí tú estás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139:9  Si tomare las alas del alba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habitare en el extremo del mar, 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FDDBF89-C734-2B9C-D928-2AF8366EB8AB}"/>
              </a:ext>
            </a:extLst>
          </p:cNvPr>
          <p:cNvSpPr txBox="1">
            <a:spLocks/>
          </p:cNvSpPr>
          <p:nvPr/>
        </p:nvSpPr>
        <p:spPr>
          <a:xfrm>
            <a:off x="6449426" y="1585001"/>
            <a:ext cx="5580446" cy="351074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139:10 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allí me guiará tu mano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me asirá tu diestra.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139:11  Si dijere: Ciertamente las tinieblas me encubrirán;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 noche resplandecerá alrededor de mí.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139:12 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las tinieblas no encubren de ti,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la noche resplandece como el día;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 mismo te son las tinieblas que la luz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4DFF96B9-022C-C7B2-1757-C6509C37DE16}"/>
              </a:ext>
            </a:extLst>
          </p:cNvPr>
          <p:cNvSpPr txBox="1">
            <a:spLocks/>
          </p:cNvSpPr>
          <p:nvPr/>
        </p:nvSpPr>
        <p:spPr>
          <a:xfrm>
            <a:off x="508762" y="590249"/>
            <a:ext cx="11521110" cy="9920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llena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cielo y la tierra, de modo que nada está oculto de su presencia, y está a la vez cerca y lejos (Sal. 139:7-12; Jer. 23:23-24).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6359B23D-6147-BD71-269E-53BA5E75427D}"/>
              </a:ext>
            </a:extLst>
          </p:cNvPr>
          <p:cNvSpPr txBox="1">
            <a:spLocks/>
          </p:cNvSpPr>
          <p:nvPr/>
        </p:nvSpPr>
        <p:spPr>
          <a:xfrm>
            <a:off x="508761" y="5104054"/>
            <a:ext cx="11521111" cy="159252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 23:23 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Soy yo Dios de cerca solamente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dice Jehová,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Dios desde muy lejos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 23:24  ¿Se ocultará alguno, dice Jehová, en escondrijos que yo no lo vea?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No lleno yo, dice Jehová,</a:t>
            </a:r>
            <a:r>
              <a:rPr kumimoji="0" lang="es-ES" sz="28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cielo y la tierra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50249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habita en la iglesia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14:23; 1 Co. 3:16; 6:19).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14:23  Respondió Jesús y le dijo: El que me ama, mi palabra guardará; y mi Padre le amará, y vendremos a él,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haremos morada con él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1Co 3:16  ¿No sabéis que sois templo de Dios,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que el Espíritu de Dios mora en vosotros?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1Co 6:19  ¿O ignoráis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vuestro cuerpo es templo del Espíritu Santo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el cual está en vosotros, el cual tenéis de Dios, y que no sois vuestros? </a:t>
            </a:r>
          </a:p>
        </p:txBody>
      </p:sp>
    </p:spTree>
    <p:extLst>
      <p:ext uri="{BB962C8B-B14F-4D97-AF65-F5344CB8AC3E}">
        <p14:creationId xmlns:p14="http://schemas.microsoft.com/office/powerpoint/2010/main" val="230486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Todas las cosas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(2 Cr. 16:9; He. 4:13; 1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16:9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los ojos de Jehová contemplan toda la tierra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mostrar su poder a favor de los que tienen corazón perfecto para con él. Locamente has hecho en esto; porque de aquí en adelante habrá más guerra contra ti.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4:13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hay cosa creada que no sea manifiesta en su presencia; antes bien todas las cosas están desnudas y abiertas a los ojos de aquel a quien tenemos que dar cuenta.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3:20  pues si nuestro corazón nos reprende, mayor que nuestro corazón es Dios,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sabe todas las cosas.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Todas las necesidades</a:t>
            </a:r>
            <a:r>
              <a:rPr kumimoji="0" lang="es-ES" sz="2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(Mt. 6:8).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6:8  No os hagáis, pues, semejantes a ellos;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vuestro Padre sabe de qué cosas tenéis necesidad, antes que vosotros le pidáis.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las cosas físicas más pequeñas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(Mt. 10:30).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10:30  Pues aun vuestros cabellos están todos contados. </a:t>
            </a:r>
          </a:p>
        </p:txBody>
      </p:sp>
    </p:spTree>
    <p:extLst>
      <p:ext uri="{BB962C8B-B14F-4D97-AF65-F5344CB8AC3E}">
        <p14:creationId xmlns:p14="http://schemas.microsoft.com/office/powerpoint/2010/main" val="146661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52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corazón del hombre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8:39;  Pr. 15:11;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11:20; 20:12;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Lc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16:15; 1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8:39  tú oirás en los cielos, en el lugar de tu morada, y perdonarás, y actuarás, y darás a cada uno conforme a sus caminos,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cuyo corazón tú conoces (porque sólo tú conoces el corazón de todos los hijos de los hombres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);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 15:11  El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Seol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el Abadón están delante de Jehová;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¡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Cuánto más los corazones de los hombres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!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11:20  Pero, oh Jehová de los ejércitos, que juzgas con justicia,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escudriñas la mente y el corazón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vea yo tu venganza de ellos; porque ante ti he expuesto mi causa.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20:12  Oh Jehová de los ejércitos, que pruebas a los justos,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ves los pensamientos y el corazón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vea yo tu venganza de ellos; porque a ti he encomendado mi causa.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Luc 16:15  Entonces les dijo: Vosotros sois los que os justificáis a vosotros mismos delante de los hombres;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mas Dios conoce vuestros corazones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porque lo que los hombres tienen por sublime, delante de Dios es abominación.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3:20  pues si nuestro corazón nos reprende, mayor que nuestro corazón es Dios,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sabe todas las cosas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3246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53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Los pensamientos y las meditaciones del hombre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139:2; 1 Co.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139:2 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Tú has conocido mi sentarme y mi levantarme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Has entendido desde lejos mis pensamientos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1Co 3:20  Y otra vez: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Señor conoce los pensamientos de los sabios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que son vanos.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hombre en todo su ser y actos</a:t>
            </a:r>
            <a:r>
              <a:rPr kumimoji="0" lang="es-ES" sz="1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139:4-7).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139:4  Pues aún no está la palabra en mi lengua,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he aquí, oh Jehová, tú la sabes toda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139:5  Detrás y delante me rodeaste,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sobre mí pusiste tu mano.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139:6 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Tal conocimiento es demasiado maravilloso para mí;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Alto es, no lo puedo comprender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139:7  ¿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dónde me iré de tu Espíritu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¿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dónde huiré de tu presencia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11893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54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pecado y la maldad del hombre</a:t>
            </a:r>
            <a:r>
              <a:rPr kumimoji="0" lang="es-ES" sz="3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69:5;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16:17;  32:19).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69:5  Dios, tú conoces mi insensatez,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mis pecados no te son ocultos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16:17  Porque mis ojos están sobre todos sus caminos, los cuales no se me ocultaron,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ni su maldad se esconde de la presencia de mis ojos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32:19  grande en consejo, y magnífico en hechos;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tus ojos están abiertos sobre todos los caminos de los hijos de los hombre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s, para dar a cada uno según sus caminos, y según el fruto de sus obras. </a:t>
            </a:r>
          </a:p>
        </p:txBody>
      </p:sp>
    </p:spTree>
    <p:extLst>
      <p:ext uri="{BB962C8B-B14F-4D97-AF65-F5344CB8AC3E}">
        <p14:creationId xmlns:p14="http://schemas.microsoft.com/office/powerpoint/2010/main" val="20851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2ABC6FFA-43B9-EA05-7FEC-F74A2A5C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352" y="114005"/>
            <a:ext cx="4368054" cy="597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188299" y="144485"/>
            <a:ext cx="8700652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CUANDO ESTEMOS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LISTOS PARA CONFESAR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NUESTROS PECADOS, </a:t>
            </a: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</a:t>
            </a:r>
            <a:endParaRPr kumimoji="0" lang="en-US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ESTARÁ LISTO PARA QUITARLOS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423209" y="44866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727131" y="3768192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10:30 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2833534" y="3129620"/>
            <a:ext cx="28456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Isaías 1:18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8BC0232-B2F5-9C3D-232B-B46847E0B3A4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826126"/>
                </a:solidFill>
                <a:effectLst/>
                <a:uLnTx/>
                <a:uFillTx/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FED7E-4E95-43DC-BF33-54D17DB7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36772"/>
            <a:ext cx="11887200" cy="40952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DIOS ES OMNISCIENTE - conocimiento de TODO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48C860-4808-41A1-A75B-970DA6F3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55" y="1039091"/>
            <a:ext cx="5705570" cy="421455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endParaRPr lang="es-ES" sz="2000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sz="2000" dirty="0" err="1">
                <a:latin typeface="Century Gothic" panose="020B0502020202020204" pitchFamily="34" charset="0"/>
              </a:rPr>
              <a:t>Salm</a:t>
            </a:r>
            <a:r>
              <a:rPr lang="es-ES" sz="2000" dirty="0">
                <a:latin typeface="Century Gothic" panose="020B0502020202020204" pitchFamily="34" charset="0"/>
              </a:rPr>
              <a:t> 139:13  </a:t>
            </a:r>
            <a:r>
              <a:rPr lang="es-ES" sz="2000" b="1" u="sng" dirty="0">
                <a:latin typeface="Century Gothic" panose="020B0502020202020204" pitchFamily="34" charset="0"/>
              </a:rPr>
              <a:t>Porque tú formaste mis entrañas; </a:t>
            </a:r>
          </a:p>
          <a:p>
            <a:pPr algn="just">
              <a:lnSpc>
                <a:spcPct val="120000"/>
              </a:lnSpc>
            </a:pPr>
            <a:r>
              <a:rPr lang="es-ES" sz="2000" b="1" u="sng" dirty="0">
                <a:latin typeface="Century Gothic" panose="020B0502020202020204" pitchFamily="34" charset="0"/>
              </a:rPr>
              <a:t>Tú me hiciste en el vientre de mi madre</a:t>
            </a:r>
            <a:r>
              <a:rPr lang="es-ES" sz="2000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Salm 139:14  Te alabaré; porque formidables, maravillosas son tus obras;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Estoy maravillado,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Y mi alma lo sabe muy bien.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AE9B03-62C1-48CB-866F-1990B3E7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7CF69AD-C1FC-93A3-40F2-FA4D44FA8876}"/>
              </a:ext>
            </a:extLst>
          </p:cNvPr>
          <p:cNvSpPr txBox="1">
            <a:spLocks/>
          </p:cNvSpPr>
          <p:nvPr/>
        </p:nvSpPr>
        <p:spPr>
          <a:xfrm>
            <a:off x="6181724" y="1039091"/>
            <a:ext cx="5674831" cy="421455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Salm 139:15  No fue encubierto de ti mi cuerpo,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b="1" dirty="0">
                <a:latin typeface="Century Gothic" panose="020B0502020202020204" pitchFamily="34" charset="0"/>
              </a:rPr>
              <a:t>Bien que en oculto fui formado</a:t>
            </a:r>
            <a:r>
              <a:rPr lang="es-ES" sz="3700" dirty="0">
                <a:latin typeface="Century Gothic" panose="020B0502020202020204" pitchFamily="34" charset="0"/>
              </a:rPr>
              <a:t>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b="1" dirty="0">
                <a:latin typeface="Century Gothic" panose="020B0502020202020204" pitchFamily="34" charset="0"/>
              </a:rPr>
              <a:t>Y entretejido en lo más profundo de la tierra</a:t>
            </a:r>
            <a:r>
              <a:rPr lang="es-ES" sz="3700" dirty="0">
                <a:latin typeface="Century Gothic" panose="020B0502020202020204" pitchFamily="34" charset="0"/>
              </a:rPr>
              <a:t>.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Salm 139:16  </a:t>
            </a:r>
            <a:r>
              <a:rPr lang="es-ES" sz="3700" b="1" u="sng" dirty="0">
                <a:latin typeface="Century Gothic" panose="020B0502020202020204" pitchFamily="34" charset="0"/>
              </a:rPr>
              <a:t>Mi embrión vieron tus ojos</a:t>
            </a:r>
            <a:r>
              <a:rPr lang="es-ES" sz="3700" dirty="0">
                <a:latin typeface="Century Gothic" panose="020B0502020202020204" pitchFamily="34" charset="0"/>
              </a:rPr>
              <a:t>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Y en tu libro estaban escritas todas aquellas cosas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Que fueron luego formadas,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Sin faltar una de ellas.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D7E7D0E-F69F-165F-E769-29421F879DF0}"/>
              </a:ext>
            </a:extLst>
          </p:cNvPr>
          <p:cNvSpPr txBox="1">
            <a:spLocks/>
          </p:cNvSpPr>
          <p:nvPr/>
        </p:nvSpPr>
        <p:spPr>
          <a:xfrm>
            <a:off x="476155" y="502024"/>
            <a:ext cx="11380400" cy="53706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personas antes y desde su concepción</a:t>
            </a:r>
            <a:r>
              <a:rPr kumimoji="0" lang="es-E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139:13-16 y Jer. 1:5).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F0C29CA-0563-868E-61C5-0DB6E10D5766}"/>
              </a:ext>
            </a:extLst>
          </p:cNvPr>
          <p:cNvSpPr txBox="1">
            <a:spLocks/>
          </p:cNvSpPr>
          <p:nvPr/>
        </p:nvSpPr>
        <p:spPr>
          <a:xfrm>
            <a:off x="476155" y="5253644"/>
            <a:ext cx="11380400" cy="146783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1:5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Antes que te formase en el vientre te conocí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antes que nacieses te santifiqué, te di por profeta a las naciones.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A358DC-89A8-9230-6504-17F03F9E7B82}"/>
              </a:ext>
            </a:extLst>
          </p:cNvPr>
          <p:cNvGrpSpPr/>
          <p:nvPr/>
        </p:nvGrpSpPr>
        <p:grpSpPr>
          <a:xfrm>
            <a:off x="27816" y="1103351"/>
            <a:ext cx="402488" cy="4148903"/>
            <a:chOff x="15071" y="1091377"/>
            <a:chExt cx="402488" cy="4148903"/>
          </a:xfrm>
        </p:grpSpPr>
        <p:grpSp>
          <p:nvGrpSpPr>
            <p:cNvPr id="9" name="Grupo 5">
              <a:extLst>
                <a:ext uri="{FF2B5EF4-FFF2-40B4-BE49-F238E27FC236}">
                  <a16:creationId xmlns:a16="http://schemas.microsoft.com/office/drawing/2014/main" id="{CF28FD5C-DAEA-06FC-CBBA-79F07EB98AD5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1" name="Forma en L 12">
                <a:extLst>
                  <a:ext uri="{FF2B5EF4-FFF2-40B4-BE49-F238E27FC236}">
                    <a16:creationId xmlns:a16="http://schemas.microsoft.com/office/drawing/2014/main" id="{107363F7-1F83-6A96-F776-4A13716B615B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CuadroTexto 2">
                <a:extLst>
                  <a:ext uri="{FF2B5EF4-FFF2-40B4-BE49-F238E27FC236}">
                    <a16:creationId xmlns:a16="http://schemas.microsoft.com/office/drawing/2014/main" id="{555E28EA-EAEF-F9C5-135F-47994715123F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3" name="Forma en L 12">
                <a:extLst>
                  <a:ext uri="{FF2B5EF4-FFF2-40B4-BE49-F238E27FC236}">
                    <a16:creationId xmlns:a16="http://schemas.microsoft.com/office/drawing/2014/main" id="{962ED3FF-599B-1A2B-8153-84BE26D12D62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CuadroTexto 2">
                <a:extLst>
                  <a:ext uri="{FF2B5EF4-FFF2-40B4-BE49-F238E27FC236}">
                    <a16:creationId xmlns:a16="http://schemas.microsoft.com/office/drawing/2014/main" id="{EC4EEED2-6935-37A1-9410-22B11A37F242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55</a:t>
                </a:r>
              </a:p>
            </p:txBody>
          </p:sp>
          <p:sp>
            <p:nvSpPr>
              <p:cNvPr id="15" name="Forma en L 12">
                <a:extLst>
                  <a:ext uri="{FF2B5EF4-FFF2-40B4-BE49-F238E27FC236}">
                    <a16:creationId xmlns:a16="http://schemas.microsoft.com/office/drawing/2014/main" id="{5EAB1172-3A3C-6662-D9A7-DDA77B1EAD09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CuadroTexto 2">
              <a:extLst>
                <a:ext uri="{FF2B5EF4-FFF2-40B4-BE49-F238E27FC236}">
                  <a16:creationId xmlns:a16="http://schemas.microsoft.com/office/drawing/2014/main" id="{AD92C7A6-6B35-46F0-9B72-AB9D5CE0CB1C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310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Cosas futuras (</a:t>
            </a:r>
            <a:r>
              <a:rPr kumimoji="0" lang="es-ES" sz="3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42:8-9; 46:9-10).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42:8  Yo Jehová; este es mi nombre;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otro no daré mi gloria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ni mi alabanza a esculturas.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42:9  He aquí se cumplieron las cosas primeras,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yo anuncio cosas nuevas; antes que salgan a luz, yo os las haré notorias.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46:9  Acordaos de las cosas pasadas desde los tiempos antiguos;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yo soy Dios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hay otro Dios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nada hay semejante a mí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46:10 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anuncio lo por venir desde el principio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desde la antigüedad lo que aún no era hecho; que digo: Mi consejo permanecerá,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haré todo lo que quiero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8506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FED7E-4E95-43DC-BF33-54D17DB7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36772"/>
            <a:ext cx="11887200" cy="40952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DIOS ES OMNISCIENTE -conocimiento de TODO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48C860-4808-41A1-A75B-970DA6F3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47" y="1000123"/>
            <a:ext cx="5742827" cy="5713359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31:15  </a:t>
            </a:r>
            <a:r>
              <a:rPr lang="es-ES" sz="1800" b="1" u="sng" dirty="0">
                <a:latin typeface="Century Gothic" panose="020B0502020202020204" pitchFamily="34" charset="0"/>
              </a:rPr>
              <a:t>En tu mano están mis tiempos</a:t>
            </a:r>
            <a:r>
              <a:rPr lang="es-ES" sz="1800" dirty="0">
                <a:latin typeface="Century Gothic" panose="020B0502020202020204" pitchFamily="34" charset="0"/>
              </a:rPr>
              <a:t>;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Líbrame de la mano de mis enemigos y de mis perseguidores. </a:t>
            </a:r>
          </a:p>
          <a:p>
            <a:pPr algn="just">
              <a:lnSpc>
                <a:spcPct val="120000"/>
              </a:lnSpc>
            </a:pPr>
            <a:endParaRPr lang="es-ES" sz="1800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39:4  </a:t>
            </a:r>
            <a:r>
              <a:rPr lang="es-ES" sz="1800" b="1" dirty="0">
                <a:latin typeface="Century Gothic" panose="020B0502020202020204" pitchFamily="34" charset="0"/>
              </a:rPr>
              <a:t>Hazme saber, Jehová, mi fin, </a:t>
            </a:r>
          </a:p>
          <a:p>
            <a:pPr algn="just">
              <a:lnSpc>
                <a:spcPct val="120000"/>
              </a:lnSpc>
            </a:pPr>
            <a:r>
              <a:rPr lang="es-ES" sz="1800" b="1" dirty="0">
                <a:latin typeface="Century Gothic" panose="020B0502020202020204" pitchFamily="34" charset="0"/>
              </a:rPr>
              <a:t>Y cuánta sea la medida de mis días; </a:t>
            </a:r>
          </a:p>
          <a:p>
            <a:pPr algn="just">
              <a:lnSpc>
                <a:spcPct val="120000"/>
              </a:lnSpc>
            </a:pPr>
            <a:r>
              <a:rPr lang="es-ES" sz="1800" b="1" dirty="0">
                <a:latin typeface="Century Gothic" panose="020B0502020202020204" pitchFamily="34" charset="0"/>
              </a:rPr>
              <a:t>Sepa yo cuán frágil soy</a:t>
            </a:r>
            <a:r>
              <a:rPr lang="es-ES" sz="1800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39:5  </a:t>
            </a:r>
            <a:r>
              <a:rPr lang="es-ES" sz="1800" b="1" u="sng" dirty="0">
                <a:latin typeface="Century Gothic" panose="020B0502020202020204" pitchFamily="34" charset="0"/>
              </a:rPr>
              <a:t>He aquí, diste a mis días término corto, </a:t>
            </a:r>
          </a:p>
          <a:p>
            <a:pPr algn="just">
              <a:lnSpc>
                <a:spcPct val="120000"/>
              </a:lnSpc>
            </a:pPr>
            <a:r>
              <a:rPr lang="es-ES" sz="1800" b="1" u="sng" dirty="0">
                <a:latin typeface="Century Gothic" panose="020B0502020202020204" pitchFamily="34" charset="0"/>
              </a:rPr>
              <a:t>Y mi edad es como nada delante de ti</a:t>
            </a:r>
            <a:r>
              <a:rPr lang="es-ES" sz="1800" dirty="0">
                <a:latin typeface="Century Gothic" panose="020B0502020202020204" pitchFamily="34" charset="0"/>
              </a:rPr>
              <a:t>;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Ciertamente es completa vanidad todo hombre que vive. </a:t>
            </a:r>
            <a:r>
              <a:rPr lang="es-ES" sz="1800" dirty="0" err="1">
                <a:latin typeface="Century Gothic" panose="020B0502020202020204" pitchFamily="34" charset="0"/>
              </a:rPr>
              <a:t>Selah</a:t>
            </a:r>
            <a:r>
              <a:rPr lang="es-ES" sz="18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AE9B03-62C1-48CB-866F-1990B3E7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881E605-E72F-92CE-0952-23052AFBDD34}"/>
              </a:ext>
            </a:extLst>
          </p:cNvPr>
          <p:cNvSpPr txBox="1">
            <a:spLocks/>
          </p:cNvSpPr>
          <p:nvPr/>
        </p:nvSpPr>
        <p:spPr>
          <a:xfrm>
            <a:off x="6238875" y="1000123"/>
            <a:ext cx="5831206" cy="572135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Salm 139:7  ¿</a:t>
            </a:r>
            <a:r>
              <a:rPr lang="es-ES" b="1" u="sng" dirty="0">
                <a:latin typeface="Century Gothic" panose="020B0502020202020204" pitchFamily="34" charset="0"/>
              </a:rPr>
              <a:t>A dónde me iré de tu Espíritu</a:t>
            </a:r>
            <a:r>
              <a:rPr lang="es-ES" dirty="0">
                <a:latin typeface="Century Gothic" panose="020B0502020202020204" pitchFamily="34" charset="0"/>
              </a:rPr>
              <a:t>? </a:t>
            </a: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¿</a:t>
            </a:r>
            <a:r>
              <a:rPr lang="es-ES" b="1" u="sng" dirty="0">
                <a:latin typeface="Century Gothic" panose="020B0502020202020204" pitchFamily="34" charset="0"/>
              </a:rPr>
              <a:t>Y a dónde huiré de tu presencia</a:t>
            </a:r>
            <a:r>
              <a:rPr lang="es-ES" dirty="0">
                <a:latin typeface="Century Gothic" panose="020B0502020202020204" pitchFamily="34" charset="0"/>
              </a:rPr>
              <a:t>? </a:t>
            </a:r>
          </a:p>
          <a:p>
            <a:pPr algn="just">
              <a:lnSpc>
                <a:spcPct val="120000"/>
              </a:lnSpc>
            </a:pPr>
            <a:r>
              <a:rPr lang="es-ES" dirty="0" err="1">
                <a:latin typeface="Century Gothic" panose="020B0502020202020204" pitchFamily="34" charset="0"/>
              </a:rPr>
              <a:t>Salm</a:t>
            </a:r>
            <a:r>
              <a:rPr lang="es-ES" dirty="0">
                <a:latin typeface="Century Gothic" panose="020B0502020202020204" pitchFamily="34" charset="0"/>
              </a:rPr>
              <a:t> 139:8  Si subiere a los cielos, allí estás tú; </a:t>
            </a: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Y si en el </a:t>
            </a:r>
            <a:r>
              <a:rPr lang="es-ES" dirty="0" err="1">
                <a:latin typeface="Century Gothic" panose="020B0502020202020204" pitchFamily="34" charset="0"/>
              </a:rPr>
              <a:t>Seol</a:t>
            </a:r>
            <a:r>
              <a:rPr lang="es-ES" dirty="0">
                <a:latin typeface="Century Gothic" panose="020B0502020202020204" pitchFamily="34" charset="0"/>
              </a:rPr>
              <a:t> hiciere mi estrado, he aquí, allí tú estás.</a:t>
            </a:r>
          </a:p>
          <a:p>
            <a:pPr algn="just">
              <a:lnSpc>
                <a:spcPct val="120000"/>
              </a:lnSpc>
            </a:pPr>
            <a:endParaRPr lang="es-ES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Job 14:5  </a:t>
            </a:r>
            <a:r>
              <a:rPr lang="es-ES" b="1" u="sng" dirty="0">
                <a:latin typeface="Century Gothic" panose="020B0502020202020204" pitchFamily="34" charset="0"/>
              </a:rPr>
              <a:t>Ciertamente sus días están determinados,</a:t>
            </a:r>
          </a:p>
          <a:p>
            <a:pPr algn="just">
              <a:lnSpc>
                <a:spcPct val="120000"/>
              </a:lnSpc>
            </a:pPr>
            <a:r>
              <a:rPr lang="es-ES" b="1" u="sng" dirty="0">
                <a:latin typeface="Century Gothic" panose="020B0502020202020204" pitchFamily="34" charset="0"/>
              </a:rPr>
              <a:t>Y el número de sus meses está cerca de ti; </a:t>
            </a:r>
          </a:p>
          <a:p>
            <a:pPr algn="just">
              <a:lnSpc>
                <a:spcPct val="120000"/>
              </a:lnSpc>
            </a:pPr>
            <a:r>
              <a:rPr lang="es-ES" b="1" u="sng" dirty="0">
                <a:latin typeface="Century Gothic" panose="020B0502020202020204" pitchFamily="34" charset="0"/>
              </a:rPr>
              <a:t>Le pusiste límites, de los cuales no pasará</a:t>
            </a:r>
            <a:r>
              <a:rPr lang="es-ES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endParaRPr lang="es-ES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dirty="0" err="1">
                <a:latin typeface="Century Gothic" panose="020B0502020202020204" pitchFamily="34" charset="0"/>
              </a:rPr>
              <a:t>Hech</a:t>
            </a:r>
            <a:r>
              <a:rPr lang="es-ES" dirty="0">
                <a:latin typeface="Century Gothic" panose="020B0502020202020204" pitchFamily="34" charset="0"/>
              </a:rPr>
              <a:t> 17:26  Y de una sangre ha hecho todo el linaje de los hombres, para que habiten sobre toda la faz de la tierra; </a:t>
            </a:r>
            <a:r>
              <a:rPr lang="es-ES" b="1" u="sng" dirty="0">
                <a:latin typeface="Century Gothic" panose="020B0502020202020204" pitchFamily="34" charset="0"/>
              </a:rPr>
              <a:t>y les ha prefijado el orden de los tiempos, y los límites de su habitación</a:t>
            </a:r>
            <a:r>
              <a:rPr lang="es-ES" dirty="0">
                <a:latin typeface="Century Gothic" panose="020B0502020202020204" pitchFamily="34" charset="0"/>
              </a:rPr>
              <a:t>;</a:t>
            </a:r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CE286A2-1C56-2AD2-D24A-78767E02A042}"/>
              </a:ext>
            </a:extLst>
          </p:cNvPr>
          <p:cNvSpPr txBox="1">
            <a:spLocks/>
          </p:cNvSpPr>
          <p:nvPr/>
        </p:nvSpPr>
        <p:spPr>
          <a:xfrm>
            <a:off x="496047" y="590594"/>
            <a:ext cx="11574034" cy="4095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Los días y límites geográficos ordenados para cada ser humano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31:15; 39:4-5; 139:7-16; Job 14:5;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Hch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17:26).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24EC3F-969C-86E0-B37B-C9DACDAC5C38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8" name="Grupo 5">
              <a:extLst>
                <a:ext uri="{FF2B5EF4-FFF2-40B4-BE49-F238E27FC236}">
                  <a16:creationId xmlns:a16="http://schemas.microsoft.com/office/drawing/2014/main" id="{2298C9FE-4CB7-D8E6-A831-DF5B713C00C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41E50BC-5B31-4D87-A375-7D64C53A2B16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369F8CCC-9034-785A-9801-5DF65985F93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86376D60-4967-D288-DC22-B959928EA66D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C94A09DF-3631-FB23-AC1E-6D413DBEE36F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E35D945E-A5BE-2266-E948-38C21125DE43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CuadroTexto 2">
              <a:extLst>
                <a:ext uri="{FF2B5EF4-FFF2-40B4-BE49-F238E27FC236}">
                  <a16:creationId xmlns:a16="http://schemas.microsoft.com/office/drawing/2014/main" id="{B8E5CCE7-22D3-6C56-8F62-9F1C7FCD0B60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851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omnipotencia de Dios describe su capacidad de poder para hacer y crear lo que Dios quiera. Evidencias bíblicas: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Nada es imposible para Dios 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Gn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18:14; Job 42:2;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32:27; Mt. 3:9; 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Lc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1:37).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18:14  ¿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Hay para Dios alguna cosa difícil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Al tiempo señalado volveré a ti, y según el tiempo de la vida, Sara tendrá un hijo.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Job 42:2 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Yo conozco que todo lo puedes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que no hay pensamiento que se esconda de ti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32:27  He aquí que yo soy Jehová, Dios de toda carne; ¿</a:t>
            </a: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habrá algo que sea difícil para mí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3:9  y no penséis decir dentro de vosotros mismos: A Abraham tenemos por padre;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yo os digo que Dios puede levantar hijos a Abraham aun de estas piedras.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Luc 1:37 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nada hay imposible para Dios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5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hace lo que quiere</a:t>
            </a:r>
            <a:r>
              <a:rPr kumimoji="0" lang="es-ES" sz="4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115:3; </a:t>
            </a: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14:24, 27; 46:10; 55:11; </a:t>
            </a: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Dn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4:35).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115:3  Nuestro Dios está en los cielos;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lo que quiso ha hecho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14:24  Jehová de los ejércitos juró diciendo: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Ciertamente se hará de la manera que lo he pensado, y será confirmado como lo he determinado;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14:27 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Jehová de los ejércitos lo ha determinado, ¿y quién lo impedirá? Y su mano extendida, ¿quién la hará retroceder?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46:10  que anuncio lo por venir desde el principio, y desde la antigüedad lo que aún no era hecho; que digo: Mi consejo permanecerá,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haré todo lo que quiero;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55:11  así será mi palabra que sale de mi boca; no volverá a mí vacía,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sino que hará lo que yo quiero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será prosperada en aquello para que la envié.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Dan 4:35  Todos los habitantes de la tierra son considerados como nada;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hace según su voluntad en el ejército del cielo, y en los habitantes de la tierra, y no hay quien detenga su mano, y le diga: ¿Qué haces? </a:t>
            </a:r>
          </a:p>
        </p:txBody>
      </p:sp>
    </p:spTree>
    <p:extLst>
      <p:ext uri="{BB962C8B-B14F-4D97-AF65-F5344CB8AC3E}">
        <p14:creationId xmlns:p14="http://schemas.microsoft.com/office/powerpoint/2010/main" val="8609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obras de Dios revelan su omnipotencia</a:t>
            </a:r>
            <a:r>
              <a:rPr kumimoji="0" lang="es-ES" sz="51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Gn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1:1; Sal. 8:3; </a:t>
            </a: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24:1; Col 1:16).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1:1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el principio creó Dios los cielos y la tierra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8:3  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Cuando veo tus cielos, obra de tus dedos,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luna y las estrellas que tú formaste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24:1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Jehová es la tierra y su plenitud;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mundo, y los que en él habitan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Col 1:16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en él fueron creadas todas las cosas, las que hay en los cielos y las que hay en la tierra, visibles e invisibles; sean tronos, sean dominios, sean principados, sean potestades; todo fue creado por medio de él y para él.</a:t>
            </a:r>
          </a:p>
        </p:txBody>
      </p:sp>
    </p:spTree>
    <p:extLst>
      <p:ext uri="{BB962C8B-B14F-4D97-AF65-F5344CB8AC3E}">
        <p14:creationId xmlns:p14="http://schemas.microsoft.com/office/powerpoint/2010/main" val="393969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61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poder pertenece a Dios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62:11; Ap. 4:11; 19:1).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62:11  Una vez habló Dios;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Dos veces he oído esto: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de Dios es el poder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4:11  Señor,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digno eres de recibir la gloria y la honra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el poder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tú creaste todas las cosas, y por tu voluntad existen y fueron creadas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19:1  Después de esto oí una gran voz de gran multitud en el cielo, que decía: ¡Aleluya!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Salvación y honra y gloria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poder son del Señor Dios nuestro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55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1:8  Yo soy el Alfa y la Omega, principio y fin, dice el Señor, el que es y que era y que ha de venir,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Todopoderoso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92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62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comunicables son perfectas únicamente en Dios, las cuales ha transferido o comunicado al hombre, quien no las ha cumplido por el pecado que mora en la carne del creyente – pero su alma es salva (en el caso del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no creyente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pecado mora en su alma y en su carne; es decir, está condenado).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Estas perfecciones comunicables serán perfectas en el hombre, solamente cuando resucite con el cuerpo semejante al de Cristo – sin arruga y sin mancha (Efesios 5:27).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estos tiempos el creyente lucha por cumplir estas perfecciones que le han sido comunicadas y transferidas por Dios, </a:t>
            </a: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si se pueden lograr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pero únicamente cuando somos llenos del Espíritu Santo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ponemos nuestro cuerpo en sacrificio vivo, santo y agradable a Dios.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12:1  Así que, hermanos, os ruego por las misericordias de Dios,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presentéis vuestros cuerpos en sacrificio vivo, santo, agradable a Dios, que es vuestro culto racional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6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63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SIGNIFICADO DE LA PALABRA “SANTIDAD:”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palabra “santidad,” al igual que “santificación,” significa “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ser apartado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”.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está infinitamente separado del pecado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Él es infinitamente perfecto en todo sentido.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DEMONSTRACIONES DE LA SANTIDAD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Isaías — Isaías 6:3.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6:3  Y el uno al otro daba voces, diciendo: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Santo, santo, santo, Jehová de los ejércitos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toda la tierra está llena de su gloria.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Pedro — 1 </a:t>
            </a:r>
            <a:r>
              <a:rPr kumimoji="0" lang="es-ES" sz="6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Ped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1:16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1Pe 1:16  porque escrito está: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Sed santos, porque yo soy santo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49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64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SIGNIFICADO DE LA JUSTICIA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rectitud de Dios ha sido definida como “santidad legislativa”. Esta santidad es devuelta al creyente (convertido y arrepentido de sus pecados), en donde Dios mismo hace justicia por medio de Jesucristo en el creyente (2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Cor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5:21), eliminando el pecado para siempre. Y los que no aceptan esta justicia provista por Dios, quedan condenados con su pecado para siempre.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2Co 5:21  Al que no conoció pecado, por nosotros lo hizo pecado, </a:t>
            </a:r>
            <a:r>
              <a:rPr lang="es-ES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para que nosotros fuésemos hechos justicia de Dios en él.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Este atributo revela el amor de Dios por la santidad,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la paga de una retribución justa de Dios a aquellos que cumplen o no las leyes de Dios.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VERSICULOS BIBLICOS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LA JUSTICIA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Clemente es Jehová,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justo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Sí, misericordioso es nuestro Dios” — Salmo 116:5.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Justo es Jehová en todos sus caminos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misericordioso en todas sus obras” — Salmo 145:17. </a:t>
            </a:r>
          </a:p>
        </p:txBody>
      </p:sp>
    </p:spTree>
    <p:extLst>
      <p:ext uri="{BB962C8B-B14F-4D97-AF65-F5344CB8AC3E}">
        <p14:creationId xmlns:p14="http://schemas.microsoft.com/office/powerpoint/2010/main" val="26469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65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MANIFESTACIONES DE LA JUSTICIA DE DIOS:  Dios es justo en que: Castiga la injusticia.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pecado DEBE ser, y será castigado — Romanos 6:23; Daniel 9:11-16; 2 Tesalonicenses 1:8,9; Romanos 2:9; 12:19; Mateo 7:23.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6:23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la paga del pecado es muerte, mas la dádiva de Dios es vida eterna en Cristo Jesús Señor nuestro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Dan 9:11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Israel traspasó tu ley apartándose para no obedecer tu voz; por lo cual ha caído sobre nosotros la maldición y el juramento que está escrito en la ley de Moisés, siervo de Dios; porque contra él pecamos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2Tes 1:7  y a vosotros que sois atribulados, daros reposo con nosotros, cuando se manifieste el Señor Jesús desde el cielo con los ángeles de su poder,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2Tes 1:8  en llama de fuego,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para dar retribución a los que no conocieron a Dios, ni obedecen al evangelio de nuestro Señor Jesucristo;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2:8  pero ira y enojo a los que son contenciosos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obedecen a la verdad, sino que obedecen a la injusticia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2:9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tribulación y angustia sobre todo ser humano que hace lo malo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el judío primeramente y también el griego, </a:t>
            </a:r>
          </a:p>
        </p:txBody>
      </p:sp>
    </p:spTree>
    <p:extLst>
      <p:ext uri="{BB962C8B-B14F-4D97-AF65-F5344CB8AC3E}">
        <p14:creationId xmlns:p14="http://schemas.microsoft.com/office/powerpoint/2010/main" val="417892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perdona a aquéllos que confían en Cristo.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b="1" u="sng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Esta justicia se ejecutó en la cruz del calvario por Cristo, quien pagó la sentencia total del pecado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sería injusto si Él requiriera que el creyente tuviera que pagar algo más (porque es imposible que los hombres eliminen el pecado por si mismos)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— 1 Juan 1:9; Romanos 3:25,26.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1:9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 confesamos nuestros pecados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él es fiel y justo para perdonar nuestros pecados, y limpiarnos de toda maldad.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3:24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justificados gratuitamente por su gracia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mediante la redención que es en Cristo Jesús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3:25 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quien Dios puso como propiciación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 medio de la fe en su sangre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manifestar su justicia, a causa de haber pasado por alto, en su paciencia, los pecados pasados,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3:26  con la mira de manifestar en este tiempo su justicia,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fin de que él sea el justo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el que justifica al que es de la fe de Jesús.</a:t>
            </a:r>
          </a:p>
        </p:txBody>
      </p:sp>
    </p:spTree>
    <p:extLst>
      <p:ext uri="{BB962C8B-B14F-4D97-AF65-F5344CB8AC3E}">
        <p14:creationId xmlns:p14="http://schemas.microsoft.com/office/powerpoint/2010/main" val="75452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mantiene y cumple su Palabra y sus promesas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— Nehemías 9:7,8.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9:6  Tú solo eres Jehová; tú hiciste los cielos, y los cielos de los cielos, con todo su ejército, la tierra y todo lo que está en ella, los mares y todo lo que hay en ellos;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tú vivificas todas estas cosas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los ejércitos de los cielos te adoran.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9:7  Tú eres, oh Jehová, el Dios que escogiste a Abram, y lo sacaste de </a:t>
            </a: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Ur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 los caldeos, y le pusiste el nombre Abraham;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9:8 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hallaste fiel su corazón delante de ti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 hiciste pacto con él para darle la tierra del cananeo, del heteo, del amorreo, del ferezeo, del jebuseo y del </a:t>
            </a: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gergeseo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darla a su descendencia;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cumpliste tu palabra, porque eres justo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Hebreos 6:13-15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13 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cuando Dios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hizo la promesa a Abraham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no pudiendo jurar por otro mayor, juró por sí mismo,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14 diciendo: De cierto te bendeciré con abundancia y te multiplicaré grandemente.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15 Y habiendo esperado con paciencia,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alcanzó la promesa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436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recompensa al justo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— 2 Timoteo 4:8; Hebreos 6:10, Isa 3:10,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Prov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12:7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2Ti 4:8  Por lo demás,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me está guardada la corona de justicia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la cual me dará el Señor,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juez justo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en aquel día; y no sólo a mí,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sino también a todos los que aman su venida.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6:10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Dios no es injusto para olvidar vuestra obra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el trabajo de amor que habéis mostrado hacia su nombre, habiendo servido a los santos y sirviéndoles aún.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3:10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Decid al justo que le irá bien, porque comerá de los frutos de sus manos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 12:7  Dios trastornará a los impíos, y no serán más;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Pero la casa de los justos permanecerá firme</a:t>
            </a:r>
          </a:p>
        </p:txBody>
      </p:sp>
    </p:spTree>
    <p:extLst>
      <p:ext uri="{BB962C8B-B14F-4D97-AF65-F5344CB8AC3E}">
        <p14:creationId xmlns:p14="http://schemas.microsoft.com/office/powerpoint/2010/main" val="29014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ira de Dios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 su eterna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abominación de toda injusticia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(Todo lo que está en contra de las leyes de Dios).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santidad demanda acciones y actitudes justas.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Salmo 7:11 - “Dios es juez justo,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Dios está airado contra el impío todos los días”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3:36 - “El que cree en el Hijo tiene vida eterna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pero el que rehúsa creer en el Hijo no verá la vida, sino que la ira de Dios está sobre él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”.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Romanos 1:18 - “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la ira de Dios se revela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desde el cielo contra toda impiedad e injusticia de los hombres que detienen con injusticia la verdad...”</a:t>
            </a:r>
          </a:p>
        </p:txBody>
      </p:sp>
    </p:spTree>
    <p:extLst>
      <p:ext uri="{BB962C8B-B14F-4D97-AF65-F5344CB8AC3E}">
        <p14:creationId xmlns:p14="http://schemas.microsoft.com/office/powerpoint/2010/main" val="181662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194275" y="181957"/>
            <a:ext cx="11803450" cy="64940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DESARROLLO DE ESTA PRESENTACIÓN, DEPENDE DEL CADA EXPOSITOR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EXPOSICION PUEDE SER DE DOS HORAS O MUCHO MAS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PRESENTACIÓN PUEDE EFECTUARSE EN DOS REUNIONES DE DOS HORAS, PERO DEPENDE DEL CONOCIMIENTO BIBLICO DEL EXPOSITOR, PARA EXPLICAR CON MAYOR PROFUNDIDAD CADA TEMA.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SUGIEREN ENTRE 15 O 30 MINUTOS DE RECESO, DEPENDIENDO DEL NÚMERO DE LA AUDIENCIA. </a:t>
            </a:r>
          </a:p>
        </p:txBody>
      </p:sp>
    </p:spTree>
    <p:extLst>
      <p:ext uri="{BB962C8B-B14F-4D97-AF65-F5344CB8AC3E}">
        <p14:creationId xmlns:p14="http://schemas.microsoft.com/office/powerpoint/2010/main" val="5225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264322" y="181958"/>
            <a:ext cx="11663355" cy="6272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norm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PRESENTACION ES GRATIS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PUEDE COMPARTIR GRATUITAMENTE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TOTALMENTE EDITABLE A CRITERIO DEL USUARIO QUE UTILIZARA LA PRESENTACIÓN EN EL DISCIPULADO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 typeface="Calibri" panose="020F0502020204030204" pitchFamily="34" charset="0"/>
              <a:buChar char="†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SOLO SE SUGIERE QUE SE ORE AL SEÑOR JESUCRISTO Y PEDIR LA DIRECCIÓN DEL ESPIRITU SANTO, PARA QUE LAS EDICIONES SEAN PARA ENRIQUECER ESTE MATERIAL DOCTRINAL</a:t>
            </a:r>
          </a:p>
        </p:txBody>
      </p:sp>
    </p:spTree>
    <p:extLst>
      <p:ext uri="{BB962C8B-B14F-4D97-AF65-F5344CB8AC3E}">
        <p14:creationId xmlns:p14="http://schemas.microsoft.com/office/powerpoint/2010/main" val="41493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1" name="Rectangle 11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113810" y="2127922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TEOLOGIAS SISTEMATICAS CONSULTADAS</a:t>
            </a:r>
          </a:p>
        </p:txBody>
      </p:sp>
      <p:grpSp>
        <p:nvGrpSpPr>
          <p:cNvPr id="182" name="Group 12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3" name="Rectangle 12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Rectangle 1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Rectangle 1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6" name="Rectangle 12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1098E96-1F45-EE69-49DA-01E71961D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693" y="666728"/>
            <a:ext cx="4577599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RISTIA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15742</TotalTime>
  <Words>4606</Words>
  <Application>Microsoft Office PowerPoint</Application>
  <PresentationFormat>Widescreen</PresentationFormat>
  <Paragraphs>409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</vt:lpstr>
      <vt:lpstr>Avenir Next LT Pro</vt:lpstr>
      <vt:lpstr>Bookman Old Style</vt:lpstr>
      <vt:lpstr>Calibri</vt:lpstr>
      <vt:lpstr>Calibri Light</vt:lpstr>
      <vt:lpstr>Century Gothic</vt:lpstr>
      <vt:lpstr>Georgia</vt:lpstr>
      <vt:lpstr>Wingdings</vt:lpstr>
      <vt:lpstr>Office Theme</vt:lpstr>
      <vt:lpstr>Tema de Office</vt:lpstr>
      <vt:lpstr>3_Tema de Office</vt:lpstr>
      <vt:lpstr>2_Tema de Office</vt:lpstr>
      <vt:lpstr>CRISTIANO</vt:lpstr>
      <vt:lpstr>1_Office Theme</vt:lpstr>
      <vt:lpstr>2_Office Theme</vt:lpstr>
      <vt:lpstr>PowerPoint Presentation</vt:lpstr>
      <vt:lpstr>TEOLOGIA PROPIA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DIOS ES OMNISCIENTE - conocimiento de TODO </vt:lpstr>
      <vt:lpstr>PowerPoint Presentation</vt:lpstr>
      <vt:lpstr>DIOS ES OMNISCIENTE -conocimiento de TODO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Biblia: Generalidades</dc:title>
  <dc:creator>Ricardo Hernandez</dc:creator>
  <cp:lastModifiedBy>Ricardo Hernandez</cp:lastModifiedBy>
  <cp:revision>2334</cp:revision>
  <cp:lastPrinted>2023-08-25T23:32:00Z</cp:lastPrinted>
  <dcterms:created xsi:type="dcterms:W3CDTF">2017-10-23T23:04:17Z</dcterms:created>
  <dcterms:modified xsi:type="dcterms:W3CDTF">2024-08-15T19:05:16Z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2304aa-e72d-450f-bbb5-96348bf7644c_Enabled">
    <vt:lpwstr>True</vt:lpwstr>
  </property>
  <property fmtid="{D5CDD505-2E9C-101B-9397-08002B2CF9AE}" pid="3" name="MSIP_Label_a42304aa-e72d-450f-bbb5-96348bf7644c_SiteId">
    <vt:lpwstr>7c5437cb-1f95-4268-96ec-e7c338e3c423</vt:lpwstr>
  </property>
  <property fmtid="{D5CDD505-2E9C-101B-9397-08002B2CF9AE}" pid="4" name="MSIP_Label_a42304aa-e72d-450f-bbb5-96348bf7644c_Ref">
    <vt:lpwstr>https://api.informationprotection.azure.com/api/7c5437cb-1f95-4268-96ec-e7c338e3c423</vt:lpwstr>
  </property>
  <property fmtid="{D5CDD505-2E9C-101B-9397-08002B2CF9AE}" pid="5" name="MSIP_Label_a42304aa-e72d-450f-bbb5-96348bf7644c_Owner">
    <vt:lpwstr>ricardo.hernandez@grupopoma.com</vt:lpwstr>
  </property>
  <property fmtid="{D5CDD505-2E9C-101B-9397-08002B2CF9AE}" pid="6" name="MSIP_Label_a42304aa-e72d-450f-bbb5-96348bf7644c_SetDate">
    <vt:lpwstr>2018-01-22T17:22:04.7416906-06:00</vt:lpwstr>
  </property>
  <property fmtid="{D5CDD505-2E9C-101B-9397-08002B2CF9AE}" pid="7" name="MSIP_Label_a42304aa-e72d-450f-bbb5-96348bf7644c_Name">
    <vt:lpwstr>Personal</vt:lpwstr>
  </property>
  <property fmtid="{D5CDD505-2E9C-101B-9397-08002B2CF9AE}" pid="8" name="MSIP_Label_a42304aa-e72d-450f-bbb5-96348bf7644c_Application">
    <vt:lpwstr>Microsoft Azure Information Protection</vt:lpwstr>
  </property>
  <property fmtid="{D5CDD505-2E9C-101B-9397-08002B2CF9AE}" pid="9" name="MSIP_Label_a42304aa-e72d-450f-bbb5-96348bf7644c_Extended_MSFT_Method">
    <vt:lpwstr>Automatic</vt:lpwstr>
  </property>
  <property fmtid="{D5CDD505-2E9C-101B-9397-08002B2CF9AE}" pid="10" name="Sensitivity">
    <vt:lpwstr>Personal</vt:lpwstr>
  </property>
</Properties>
</file>