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8" r:id="rId2"/>
    <p:sldMasterId id="2147484800" r:id="rId3"/>
    <p:sldMasterId id="2147484806" r:id="rId4"/>
    <p:sldMasterId id="2147484818" r:id="rId5"/>
  </p:sldMasterIdLst>
  <p:notesMasterIdLst>
    <p:notesMasterId r:id="rId39"/>
  </p:notesMasterIdLst>
  <p:sldIdLst>
    <p:sldId id="1478" r:id="rId6"/>
    <p:sldId id="1490" r:id="rId7"/>
    <p:sldId id="1683" r:id="rId8"/>
    <p:sldId id="1684" r:id="rId9"/>
    <p:sldId id="1685" r:id="rId10"/>
    <p:sldId id="1686" r:id="rId11"/>
    <p:sldId id="1687" r:id="rId12"/>
    <p:sldId id="1688" r:id="rId13"/>
    <p:sldId id="1689" r:id="rId14"/>
    <p:sldId id="1690" r:id="rId15"/>
    <p:sldId id="1691" r:id="rId16"/>
    <p:sldId id="1692" r:id="rId17"/>
    <p:sldId id="1693" r:id="rId18"/>
    <p:sldId id="1694" r:id="rId19"/>
    <p:sldId id="1695" r:id="rId20"/>
    <p:sldId id="304" r:id="rId21"/>
    <p:sldId id="1696" r:id="rId22"/>
    <p:sldId id="1697" r:id="rId23"/>
    <p:sldId id="1698" r:id="rId24"/>
    <p:sldId id="1700" r:id="rId25"/>
    <p:sldId id="1701" r:id="rId26"/>
    <p:sldId id="1702" r:id="rId27"/>
    <p:sldId id="1703" r:id="rId28"/>
    <p:sldId id="1704" r:id="rId29"/>
    <p:sldId id="1706" r:id="rId30"/>
    <p:sldId id="1707" r:id="rId31"/>
    <p:sldId id="1708" r:id="rId32"/>
    <p:sldId id="1709" r:id="rId33"/>
    <p:sldId id="1710" r:id="rId34"/>
    <p:sldId id="1711" r:id="rId35"/>
    <p:sldId id="391" r:id="rId36"/>
    <p:sldId id="1477" r:id="rId37"/>
    <p:sldId id="257" r:id="rId38"/>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67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61735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21145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53873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44098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069705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714724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24366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097109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364734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943263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209718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52910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9975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64746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330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363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129984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78245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264559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94003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88727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7628012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5553298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214183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39645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36599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24360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4462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971202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833059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239303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A3427E-F05B-4C92-A27A-5DFE83DF554E}"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2220247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A3427E-F05B-4C92-A27A-5DFE83DF554E}"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7067049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A3427E-F05B-4C92-A27A-5DFE83DF554E}"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6979597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3427E-F05B-4C92-A27A-5DFE83DF554E}"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2993463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4941171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5847251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7549778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1328535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 id="2147484787"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995491755"/>
      </p:ext>
    </p:extLst>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402939"/>
      </p:ext>
    </p:extLst>
  </p:cSld>
  <p:clrMap bg1="lt1" tx1="dk1" bg2="lt2" tx2="dk2" accent1="accent1" accent2="accent2" accent3="accent3" accent4="accent4" accent5="accent5" accent6="accent6" hlink="hlink" folHlink="folHlink"/>
  <p:sldLayoutIdLst>
    <p:sldLayoutId id="2147484801" r:id="rId1"/>
    <p:sldLayoutId id="2147484802" r:id="rId2"/>
    <p:sldLayoutId id="2147484803" r:id="rId3"/>
    <p:sldLayoutId id="2147484804" r:id="rId4"/>
    <p:sldLayoutId id="2147484805"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1981993580"/>
      </p:ext>
    </p:extLst>
  </p:cSld>
  <p:clrMap bg1="lt1" tx1="dk1" bg2="lt2" tx2="dk2" accent1="accent1" accent2="accent2" accent3="accent3" accent4="accent4" accent5="accent5" accent6="accent6" hlink="hlink" folHlink="folHlink"/>
  <p:sldLayoutIdLst>
    <p:sldLayoutId id="2147484807" r:id="rId1"/>
    <p:sldLayoutId id="2147484808" r:id="rId2"/>
    <p:sldLayoutId id="2147484809" r:id="rId3"/>
    <p:sldLayoutId id="2147484810" r:id="rId4"/>
    <p:sldLayoutId id="2147484811" r:id="rId5"/>
    <p:sldLayoutId id="2147484812" r:id="rId6"/>
    <p:sldLayoutId id="2147484813" r:id="rId7"/>
    <p:sldLayoutId id="2147484814" r:id="rId8"/>
    <p:sldLayoutId id="2147484815" r:id="rId9"/>
    <p:sldLayoutId id="2147484816" r:id="rId10"/>
    <p:sldLayoutId id="214748481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3427E-F05B-4C92-A27A-5DFE83DF554E}" type="datetimeFigureOut">
              <a:rPr lang="en-US" smtClean="0"/>
              <a:t>8/15/2024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116C8-45AA-4133-A187-EDC5EB61BE2D}" type="slidenum">
              <a:rPr lang="en-US" smtClean="0"/>
              <a:t>‹#›</a:t>
            </a:fld>
            <a:endParaRPr lang="en-US"/>
          </a:p>
        </p:txBody>
      </p:sp>
    </p:spTree>
    <p:extLst>
      <p:ext uri="{BB962C8B-B14F-4D97-AF65-F5344CB8AC3E}">
        <p14:creationId xmlns:p14="http://schemas.microsoft.com/office/powerpoint/2010/main" val="650599058"/>
      </p:ext>
    </p:extLst>
  </p:cSld>
  <p:clrMap bg1="lt1" tx1="dk1" bg2="lt2" tx2="dk2" accent1="accent1" accent2="accent2" accent3="accent3" accent4="accent4" accent5="accent5" accent6="accent6" hlink="hlink" folHlink="folHlink"/>
  <p:sldLayoutIdLst>
    <p:sldLayoutId id="2147484819" r:id="rId1"/>
    <p:sldLayoutId id="2147484820" r:id="rId2"/>
    <p:sldLayoutId id="2147484821" r:id="rId3"/>
    <p:sldLayoutId id="2147484822" r:id="rId4"/>
    <p:sldLayoutId id="2147484823" r:id="rId5"/>
    <p:sldLayoutId id="2147484824" r:id="rId6"/>
    <p:sldLayoutId id="2147484825" r:id="rId7"/>
    <p:sldLayoutId id="2147484826" r:id="rId8"/>
    <p:sldLayoutId id="2147484827" r:id="rId9"/>
    <p:sldLayoutId id="2147484828" r:id="rId10"/>
    <p:sldLayoutId id="21474848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834174"/>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endParaRPr kumimoji="0" lang="es-E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47500" lnSpcReduction="20000"/>
          </a:bodyPr>
          <a:lstStyle/>
          <a:p>
            <a:pPr marL="1217613" lvl="2" indent="-857250" algn="just">
              <a:lnSpc>
                <a:spcPct val="150000"/>
              </a:lnSpc>
              <a:spcBef>
                <a:spcPts val="1000"/>
              </a:spcBef>
              <a:buFontTx/>
              <a:buChar char="-"/>
            </a:pPr>
            <a:r>
              <a:rPr lang="es-ES" sz="6000" b="1" dirty="0">
                <a:latin typeface="Century Gothic" panose="020B0502020202020204" pitchFamily="34" charset="0"/>
              </a:rPr>
              <a:t>LOS NOMBRES DE DIOS - ELOHIM </a:t>
            </a:r>
          </a:p>
          <a:p>
            <a:pPr marL="1217613" lvl="2" indent="-857250" algn="just">
              <a:lnSpc>
                <a:spcPct val="150000"/>
              </a:lnSpc>
              <a:spcBef>
                <a:spcPts val="1000"/>
              </a:spcBef>
              <a:buFontTx/>
              <a:buChar char="-"/>
            </a:pPr>
            <a:r>
              <a:rPr lang="es-ES" sz="6000" b="1" dirty="0">
                <a:latin typeface="Century Gothic" panose="020B0502020202020204" pitchFamily="34" charset="0"/>
              </a:rPr>
              <a:t>LOS NOMBRES DE DIOS – JEHOVÁ</a:t>
            </a:r>
          </a:p>
          <a:p>
            <a:pPr marL="1217613" lvl="2" indent="-857250" algn="just">
              <a:lnSpc>
                <a:spcPct val="150000"/>
              </a:lnSpc>
              <a:spcBef>
                <a:spcPts val="1000"/>
              </a:spcBef>
              <a:buFontTx/>
              <a:buChar char="-"/>
            </a:pPr>
            <a:r>
              <a:rPr lang="es-ES" sz="6000" b="1" dirty="0">
                <a:latin typeface="Century Gothic" panose="020B0502020202020204" pitchFamily="34" charset="0"/>
              </a:rPr>
              <a:t>LOS NOMBRES DE DIOS – ADONAI</a:t>
            </a:r>
          </a:p>
          <a:p>
            <a:pPr marL="1217613" lvl="2" indent="-857250" algn="just">
              <a:lnSpc>
                <a:spcPct val="150000"/>
              </a:lnSpc>
              <a:spcBef>
                <a:spcPts val="1000"/>
              </a:spcBef>
              <a:buFontTx/>
              <a:buChar char="-"/>
            </a:pPr>
            <a:r>
              <a:rPr lang="es-ES" sz="6000" b="1" dirty="0">
                <a:latin typeface="Century Gothic" panose="020B0502020202020204" pitchFamily="34" charset="0"/>
              </a:rPr>
              <a:t>NOMBRES COMPUESTOS DE DIOS - EJEMPLOS</a:t>
            </a:r>
          </a:p>
          <a:p>
            <a:pPr marL="1217613" lvl="2" indent="-857250" algn="just">
              <a:lnSpc>
                <a:spcPct val="150000"/>
              </a:lnSpc>
              <a:spcBef>
                <a:spcPts val="1000"/>
              </a:spcBef>
              <a:buFontTx/>
              <a:buChar char="-"/>
            </a:pPr>
            <a:r>
              <a:rPr lang="es-ES" sz="6000" b="1" dirty="0">
                <a:latin typeface="Century Gothic" panose="020B0502020202020204" pitchFamily="34" charset="0"/>
              </a:rPr>
              <a:t>FORMAS DE REFERIRSE A DIOS EN EL ANTIGUO TESTAMENTO</a:t>
            </a:r>
          </a:p>
          <a:p>
            <a:pPr marL="1217613" lvl="2" indent="-857250" algn="just">
              <a:lnSpc>
                <a:spcPct val="150000"/>
              </a:lnSpc>
              <a:spcBef>
                <a:spcPts val="1000"/>
              </a:spcBef>
              <a:buFontTx/>
              <a:buChar char="-"/>
            </a:pPr>
            <a:r>
              <a:rPr lang="es-ES" sz="6000" b="1" dirty="0">
                <a:latin typeface="Century Gothic" panose="020B0502020202020204" pitchFamily="34" charset="0"/>
              </a:rPr>
              <a:t>NOMBRES DE LA DEIDAD EN EL NUEVO TESTAMENTO</a:t>
            </a:r>
          </a:p>
          <a:p>
            <a:pPr marL="1217613" lvl="2" indent="-857250" algn="just">
              <a:lnSpc>
                <a:spcPct val="150000"/>
              </a:lnSpc>
              <a:spcBef>
                <a:spcPts val="1000"/>
              </a:spcBef>
              <a:buFontTx/>
              <a:buChar char="-"/>
            </a:pPr>
            <a:r>
              <a:rPr lang="es-ES" sz="6000" b="1" dirty="0">
                <a:latin typeface="Century Gothic" panose="020B0502020202020204" pitchFamily="34" charset="0"/>
              </a:rPr>
              <a:t>REFERENCIAS A LA PERSONA DE JESÚS EN EL ANTIGUO Y NUEVO TESTAMENTO</a:t>
            </a:r>
          </a:p>
          <a:p>
            <a:pPr marL="1217613" lvl="2" indent="-857250" algn="just">
              <a:lnSpc>
                <a:spcPct val="150000"/>
              </a:lnSpc>
              <a:spcBef>
                <a:spcPts val="1000"/>
              </a:spcBef>
              <a:buFontTx/>
              <a:buChar char="-"/>
            </a:pPr>
            <a:r>
              <a:rPr lang="es-ES" sz="6000" b="1" dirty="0">
                <a:latin typeface="Century Gothic" panose="020B0502020202020204" pitchFamily="34" charset="0"/>
              </a:rPr>
              <a:t>LA TRINIDAD </a:t>
            </a:r>
          </a:p>
          <a:p>
            <a:pPr marL="1217613" lvl="2" indent="-857250" algn="just">
              <a:lnSpc>
                <a:spcPct val="150000"/>
              </a:lnSpc>
              <a:spcBef>
                <a:spcPts val="1000"/>
              </a:spcBef>
              <a:buFontTx/>
              <a:buChar char="-"/>
            </a:pPr>
            <a:endParaRPr lang="es-ES" sz="6000" b="1" dirty="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475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nombre de Dios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es en sí una combinación de “El” (El Fuerte) y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Elah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(jurar), y literalmente significa “El Fuerte, Fiel”,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con un significado singular como plural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Los eruditos hebreos nos dicen que la palabra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es “</a:t>
            </a:r>
            <a:r>
              <a:rPr kumimoji="0" lang="es-ES" sz="2000" b="1" i="0" u="sng" strike="noStrike" kern="1200" cap="none" spc="0" normalizeH="0" baseline="0" noProof="0" dirty="0" err="1">
                <a:ln>
                  <a:noFill/>
                </a:ln>
                <a:solidFill>
                  <a:prstClr val="black"/>
                </a:solidFill>
                <a:effectLst/>
                <a:uLnTx/>
                <a:uFillTx/>
                <a:latin typeface="Century Gothic" panose="020B0502020202020204" pitchFamily="34" charset="0"/>
              </a:rPr>
              <a:t>uni-plural</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lo cual significa que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la misma palabra es usada en un sentido singular y plural a la vez.</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Génesis 1:26 — plural.</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La palabra hebrea utilizada en este versículo para Dios es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Elohim</a:t>
            </a: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Gen 1:26  Entonces </a:t>
            </a:r>
            <a:r>
              <a:rPr kumimoji="0" lang="es-ES" sz="2000" b="1" i="0" strike="noStrike" kern="1200" cap="none" spc="0" normalizeH="0" baseline="0" noProof="0" dirty="0">
                <a:ln>
                  <a:noFill/>
                </a:ln>
                <a:solidFill>
                  <a:prstClr val="black"/>
                </a:solidFill>
                <a:effectLst/>
                <a:uLnTx/>
                <a:uFillTx/>
                <a:latin typeface="Century Gothic" panose="020B0502020202020204" pitchFamily="34" charset="0"/>
              </a:rPr>
              <a:t>dijo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al hombre a nuestra imagen, conforme a nuestra semejanza; y señoree en los peces del mar, en las aves de los cielos, en las bestias, en toda la tierra, y en todo animal que se arrastra sobre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Génesis 1:27 — singular.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Gen 1:27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Y creó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al hombre a su imagen,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a imagen de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lo creó; varón y hembra los creó.  </a:t>
            </a:r>
          </a:p>
        </p:txBody>
      </p:sp>
      <p:pic>
        <p:nvPicPr>
          <p:cNvPr id="7" name="Imagen 6">
            <a:extLst>
              <a:ext uri="{FF2B5EF4-FFF2-40B4-BE49-F238E27FC236}">
                <a16:creationId xmlns:a16="http://schemas.microsoft.com/office/drawing/2014/main" id="{0C8D3551-5E8E-6F6D-FAD2-2585A8785DF3}"/>
              </a:ext>
            </a:extLst>
          </p:cNvPr>
          <p:cNvPicPr>
            <a:picLocks noChangeAspect="1"/>
          </p:cNvPicPr>
          <p:nvPr/>
        </p:nvPicPr>
        <p:blipFill>
          <a:blip r:embed="rId2"/>
          <a:stretch>
            <a:fillRect/>
          </a:stretch>
        </p:blipFill>
        <p:spPr>
          <a:xfrm>
            <a:off x="3302796" y="2637401"/>
            <a:ext cx="1651590" cy="745879"/>
          </a:xfrm>
          <a:prstGeom prst="rect">
            <a:avLst/>
          </a:prstGeom>
        </p:spPr>
      </p:pic>
      <p:pic>
        <p:nvPicPr>
          <p:cNvPr id="9" name="Imagen 8">
            <a:extLst>
              <a:ext uri="{FF2B5EF4-FFF2-40B4-BE49-F238E27FC236}">
                <a16:creationId xmlns:a16="http://schemas.microsoft.com/office/drawing/2014/main" id="{CB3B10E7-C77E-5C9B-7AC9-D20CD04BB9EB}"/>
              </a:ext>
            </a:extLst>
          </p:cNvPr>
          <p:cNvPicPr>
            <a:picLocks noChangeAspect="1"/>
          </p:cNvPicPr>
          <p:nvPr/>
        </p:nvPicPr>
        <p:blipFill>
          <a:blip r:embed="rId3"/>
          <a:stretch>
            <a:fillRect/>
          </a:stretch>
        </p:blipFill>
        <p:spPr>
          <a:xfrm>
            <a:off x="3509652" y="5088285"/>
            <a:ext cx="1651590" cy="772518"/>
          </a:xfrm>
          <a:prstGeom prst="rect">
            <a:avLst/>
          </a:prstGeom>
        </p:spPr>
      </p:pic>
      <p:pic>
        <p:nvPicPr>
          <p:cNvPr id="17" name="Imagen 16">
            <a:extLst>
              <a:ext uri="{FF2B5EF4-FFF2-40B4-BE49-F238E27FC236}">
                <a16:creationId xmlns:a16="http://schemas.microsoft.com/office/drawing/2014/main" id="{D6061595-B1CF-98D2-6328-13A94ABFB729}"/>
              </a:ext>
            </a:extLst>
          </p:cNvPr>
          <p:cNvPicPr>
            <a:picLocks noChangeAspect="1"/>
          </p:cNvPicPr>
          <p:nvPr/>
        </p:nvPicPr>
        <p:blipFill>
          <a:blip r:embed="rId4"/>
          <a:stretch>
            <a:fillRect/>
          </a:stretch>
        </p:blipFill>
        <p:spPr>
          <a:xfrm>
            <a:off x="6791885" y="5078550"/>
            <a:ext cx="1761911" cy="791988"/>
          </a:xfrm>
          <a:prstGeom prst="rect">
            <a:avLst/>
          </a:prstGeom>
        </p:spPr>
      </p:pic>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Consideraciones importantes: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Biblia inicia indicando que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es el Creador, y que en esa creación se usa la forma plural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singular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"Entonces dijo Dios: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al hombre a nuestra imagen, conforme a nuestra semejanza"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l :26); otra vez, "y creó Dios al hombre a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imagen, a imagen de Dios lo creó; varón y hembra los creó" (1:27).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pronombre plural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en un caso y el singular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en el otro es legítimo en que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puede servir para indicar la pluralidad de Personas, o la unidad en una Esencia.</a:t>
            </a:r>
          </a:p>
        </p:txBody>
      </p:sp>
    </p:spTree>
    <p:extLst>
      <p:ext uri="{BB962C8B-B14F-4D97-AF65-F5344CB8AC3E}">
        <p14:creationId xmlns:p14="http://schemas.microsoft.com/office/powerpoint/2010/main" val="34788544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otros versículos bíblicos, la Palabra de Dios asigna la obra de la creación a cada una de las tres Personas separadamente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 1,2; Col.1: 16).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Gen 1:1  En el principio creó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los cielos y la tierra.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Gen 1:2  Y la tierra estaba desordenada y vacía, y las tinieblas estaban sobre la faz del abismo, y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Espíritu de Dios </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se movía sobre la faz de las aguas.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Col 1:16  Porque en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él</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fueron creadas todas las cosas, las que hay en los cielos y las que hay en la tierra, visibles e invisibles; sean tronos, sean dominios, sean principados, sean potestades; todo fue creado por medio de él y para él.</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Por tanto, es razonable que el plural de las Personas divinas se indicara en el relato de la creación en Génesis, porque en la creación participaron las 3 personalidades de Dios. </a:t>
            </a:r>
          </a:p>
        </p:txBody>
      </p:sp>
    </p:spTree>
    <p:extLst>
      <p:ext uri="{BB962C8B-B14F-4D97-AF65-F5344CB8AC3E}">
        <p14:creationId xmlns:p14="http://schemas.microsoft.com/office/powerpoint/2010/main" val="11678141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El Salmo 100: 3 es de gran significado sobre este punto, siendo que le asigna a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la creación: "Reconoced 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Dios (</a:t>
            </a:r>
            <a:r>
              <a:rPr kumimoji="0" lang="es-ES" sz="2200" b="1" i="0" u="sng"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nos hizo, y no nosotros a nosotros mismos; pueblo suyo somos, y ovejas de Su prado."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En este versículo claramente se menciona que Jehová es </a:t>
            </a:r>
            <a:r>
              <a:rPr lang="es-ES" sz="2200" dirty="0" err="1">
                <a:solidFill>
                  <a:prstClr val="black"/>
                </a:solidFill>
                <a:latin typeface="Century Gothic" panose="020B0502020202020204" pitchFamily="34" charset="0"/>
              </a:rPr>
              <a:t>Elohim</a:t>
            </a: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pic>
        <p:nvPicPr>
          <p:cNvPr id="7" name="Imagen 6">
            <a:extLst>
              <a:ext uri="{FF2B5EF4-FFF2-40B4-BE49-F238E27FC236}">
                <a16:creationId xmlns:a16="http://schemas.microsoft.com/office/drawing/2014/main" id="{839EA1BD-173E-1A03-55B6-AECE70838BE4}"/>
              </a:ext>
            </a:extLst>
          </p:cNvPr>
          <p:cNvPicPr>
            <a:picLocks noChangeAspect="1"/>
          </p:cNvPicPr>
          <p:nvPr/>
        </p:nvPicPr>
        <p:blipFill>
          <a:blip r:embed="rId2"/>
          <a:stretch>
            <a:fillRect/>
          </a:stretch>
        </p:blipFill>
        <p:spPr>
          <a:xfrm>
            <a:off x="3475354" y="2216749"/>
            <a:ext cx="4609524" cy="1742857"/>
          </a:xfrm>
          <a:prstGeom prst="rect">
            <a:avLst/>
          </a:prstGeom>
        </p:spPr>
      </p:pic>
    </p:spTree>
    <p:extLst>
      <p:ext uri="{BB962C8B-B14F-4D97-AF65-F5344CB8AC3E}">
        <p14:creationId xmlns:p14="http://schemas.microsoft.com/office/powerpoint/2010/main" val="19563472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Deuteronomio 6:4 es un pasaje de gran importancia porque demuestra que Jehová es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"Oye, Israel: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nuestro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Jehová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uno 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Jehová está en singular y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(Dios) está en plural, lo que indica claramente el cumplimiento total de 1 Juan 5:7</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1Jn 5:7  Porque tres son los que dan testimonio en el cielo: el Padre, el Verbo y el Espíritu Santo;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estos tres son uno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 decir, lo que el versículo afirma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es que Jehová nuestro </a:t>
            </a:r>
            <a:r>
              <a:rPr kumimoji="0" lang="es-ES" sz="2700" b="1" i="0" u="sng"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 UNO 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en el sentido de que no hay otro DIOS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SINO UN DIOS QUE TOMA TRES PERSONALIDADES DIFERENTES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u="none" strike="noStrike" kern="1200" cap="none" spc="0" normalizeH="0" baseline="0" noProof="0" dirty="0">
                <a:ln>
                  <a:noFill/>
                </a:ln>
                <a:solidFill>
                  <a:prstClr val="black"/>
                </a:solidFill>
                <a:effectLst/>
                <a:uLnTx/>
                <a:uFillTx/>
                <a:latin typeface="Century Gothic" panose="020B0502020202020204" pitchFamily="34" charset="0"/>
              </a:rPr>
              <a:t>PARA EJECUTAR SU PLAN DE SALVACION. </a:t>
            </a:r>
          </a:p>
        </p:txBody>
      </p:sp>
      <p:pic>
        <p:nvPicPr>
          <p:cNvPr id="7" name="Imagen 6">
            <a:extLst>
              <a:ext uri="{FF2B5EF4-FFF2-40B4-BE49-F238E27FC236}">
                <a16:creationId xmlns:a16="http://schemas.microsoft.com/office/drawing/2014/main" id="{AC96002A-BC1D-2333-CD70-4BA033C2CF33}"/>
              </a:ext>
            </a:extLst>
          </p:cNvPr>
          <p:cNvPicPr>
            <a:picLocks noChangeAspect="1"/>
          </p:cNvPicPr>
          <p:nvPr/>
        </p:nvPicPr>
        <p:blipFill>
          <a:blip r:embed="rId2"/>
          <a:stretch>
            <a:fillRect/>
          </a:stretch>
        </p:blipFill>
        <p:spPr>
          <a:xfrm>
            <a:off x="4186485" y="1454186"/>
            <a:ext cx="2519116" cy="1396136"/>
          </a:xfrm>
          <a:prstGeom prst="rect">
            <a:avLst/>
          </a:prstGeom>
        </p:spPr>
      </p:pic>
    </p:spTree>
    <p:extLst>
      <p:ext uri="{BB962C8B-B14F-4D97-AF65-F5344CB8AC3E}">
        <p14:creationId xmlns:p14="http://schemas.microsoft.com/office/powerpoint/2010/main" val="4479926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La palabra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se usa en la Biblia para referirse a dioses paganos durante la historia de la humanidad, pero hay aclarar lo siguiente: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No había dioses paganos en el tiempo en que Satanás apareció a Adán</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ni se le había ocurrido a mente alguna la idea de "muchos dioses“ en Gen 1 al 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Una interpretación de que la palabra ELOHIM utilizado en Genesis 1 y 3 pudiera referirse a dioses paganos, ES IMPOSIBLE, debido a que </a:t>
            </a:r>
            <a:r>
              <a:rPr lang="es-ES" sz="2500" b="1" u="sng" dirty="0">
                <a:solidFill>
                  <a:prstClr val="black"/>
                </a:solidFill>
                <a:latin typeface="Century Gothic" panose="020B0502020202020204" pitchFamily="34" charset="0"/>
              </a:rPr>
              <a:t>en ese momento solo estaban </a:t>
            </a:r>
            <a:r>
              <a:rPr lang="es-ES" sz="2500" b="1" u="sng" dirty="0" err="1">
                <a:solidFill>
                  <a:prstClr val="black"/>
                </a:solidFill>
                <a:latin typeface="Century Gothic" panose="020B0502020202020204" pitchFamily="34" charset="0"/>
              </a:rPr>
              <a:t>Adan</a:t>
            </a:r>
            <a:r>
              <a:rPr lang="es-ES" sz="2500" b="1" u="sng" dirty="0">
                <a:solidFill>
                  <a:prstClr val="black"/>
                </a:solidFill>
                <a:latin typeface="Century Gothic" panose="020B0502020202020204" pitchFamily="34" charset="0"/>
              </a:rPr>
              <a:t> y Eva, p</a:t>
            </a:r>
            <a:r>
              <a:rPr kumimoji="0" lang="es-ES" sz="2500" b="1" i="0" u="sng" strike="noStrike" kern="1200" cap="none" spc="0" normalizeH="0" baseline="0" noProof="0" dirty="0" err="1">
                <a:ln>
                  <a:noFill/>
                </a:ln>
                <a:solidFill>
                  <a:prstClr val="black"/>
                </a:solidFill>
                <a:effectLst/>
                <a:uLnTx/>
                <a:uFillTx/>
                <a:latin typeface="Century Gothic" panose="020B0502020202020204" pitchFamily="34" charset="0"/>
              </a:rPr>
              <a:t>or</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 lo que la palabra ELOHIM solo puede referirse a la trinidad de 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La palabra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ocurre dos veces en Génesis 3:5 y no hay razón alguna para traducirla como dioses.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Gen 3:5  sino que sabe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que el día que comáis de él, serán abiertos vuestros ojos, y seréis como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sabiendo el bien y el mal.</a:t>
            </a:r>
          </a:p>
        </p:txBody>
      </p:sp>
    </p:spTree>
    <p:extLst>
      <p:ext uri="{BB962C8B-B14F-4D97-AF65-F5344CB8AC3E}">
        <p14:creationId xmlns:p14="http://schemas.microsoft.com/office/powerpoint/2010/main" val="15031906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JEHOVÁ</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El nombre de Dios más común en el Antiguo Testamento es Jehová, que aparece más de 6800 veces y se deriva del tetragrámaton (las cuatro consonantes hebreas transliteradas en español como “YHWH”).</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La palabra hebrea en realidad se ve de la siguiente manera:  (“JHWH”). A esta palabra se le llama tetragrámaton.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Debido a que los hebreos por temor no pronunciaban el Nombre de Dios, se perdió la correcta vocalización de la misma. Por lo que se le agregaron vocales a “JHWH” y la “W” se cambió por la “V” y la última “H” por “A”, y al final el tetragrámaton quedó como “Jehová.” El cambio se hizo para facilitar la pronunciación del nombre original de Dios JHWH, el cual no tiene vocales.</a:t>
            </a:r>
          </a:p>
        </p:txBody>
      </p:sp>
    </p:spTree>
    <p:extLst>
      <p:ext uri="{BB962C8B-B14F-4D97-AF65-F5344CB8AC3E}">
        <p14:creationId xmlns:p14="http://schemas.microsoft.com/office/powerpoint/2010/main" val="42131282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JEHOVÁ</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“Jehová” aparece primero en Génesis 2:4 en una forma compuesta con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Gen 2:4  Estos son los orígenes de los cielos y de la tierra cuando fueron creados, el día que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 Dios</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hizo la tierra y los cielos,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“Jehová” es también el Nombre del Pacto de Dios, y en el sentido estricto de la palabra, el único “Nombre” de la Deidad, indicado en el Antiguo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Entre tanto que el Nombre “Jehová” se usa a través del Libro del Génesis, su significado no nos fue revelado sino en Éxodo 3:13,14. Vea: Éxodo 6:3.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3:13  Dijo Moisés a Dios: He aquí que llego yo a los hijos de Israel, y les digo: El Dios de vuestros padres me ha enviado a vosotros. Si ellos me preguntaren: ¿Cuál es su nombre?, ¿qué les responderé?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3:14  Y respondió Dios a Moisés: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 EL QUE SOY</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Y dijo: Así dirás a los hijos de Israel: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me envió a vosotros.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6:3  Y aparecí a Abraham, a Isaac y a Jacob como Dios Omnipotente, mas en mi nombre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no me di a conocer a ellos.</a:t>
            </a:r>
          </a:p>
        </p:txBody>
      </p:sp>
    </p:spTree>
    <p:extLst>
      <p:ext uri="{BB962C8B-B14F-4D97-AF65-F5344CB8AC3E}">
        <p14:creationId xmlns:p14="http://schemas.microsoft.com/office/powerpoint/2010/main" val="11788612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JEHOVÁ</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“YO SOY EL QUE SOY”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es el significado del Nombre Jehová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En otras palabras, Jehová es el “que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existe por Sí mismo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el “Que no tiene principio ni fin,” “el Alfa y la Omega.”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Por lo tanto podemos definir “Jehová” como “El que existe en Sí mismo y que se revela a Sí mismo.” Éste es el Nombre que describe el carácter de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Todo lo que el Nombre “Jesús” significa para nosotros, “Jehová” lo significó para Israel.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De hecho, el Nuevo Testamento enseña muy claramente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que Jesús es Jehová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Juan 8:58.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Juan 8:58  Jesús les dijo: De cierto, de cierto os digo: Antes que Abraham fuese,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2221059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ADONAI</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Este nombre de la Deidad aparece con gran frecuencia en el Antiguo Testamento, y expresa dominio y posesión.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significado primario de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Adón</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Adonai es Señor, y se aplica en las Escrituras del Antiguo Testamento a la Deidad.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Siendo que el servicio a Dios por parte de Moisés está en juego, se dirige a Jehová como Señor (Adonai):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4:10  Entonces dijo Moisés a Jehová: ¡Ay,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Señor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nunca he sido hombre de fácil palabra, ni antes, ni desde que tú hablas a tu siervo; porque soy tardo en el habla y torpe de lengua.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Pero luego en el versículo siguiente 4:11, se menciona Jehová y no Adonai, ya que ahora está en juego el poder, y por eso es Jehová quien contesta (refiriéndose al poder de la creación) - Y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le respondió, ¿quién dio la boca al hombre? ... </a:t>
            </a:r>
          </a:p>
        </p:txBody>
      </p:sp>
    </p:spTree>
    <p:extLst>
      <p:ext uri="{BB962C8B-B14F-4D97-AF65-F5344CB8AC3E}">
        <p14:creationId xmlns:p14="http://schemas.microsoft.com/office/powerpoint/2010/main" val="32355808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COMPUESTOS DE DIOS - EJEMPLOS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El nombre supremo Jehová, se acompaña en varias ocasiones con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como Jehová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traducido como Jehová Dios.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Gen 2:4  Estos son los orígenes de los cielos y de la tierra cuando fueron creados, el día que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 Dios</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hizo la tierra y los cielos,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Cuando se menciona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se está diciendo JHWH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lo cual da a entender: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 TRES PERSONALIDADES.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1Jn 5:7  Porque tres son los que dan testimonio en el cielo: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el Padre, el Verbo y el Espíritu Santo; y estos tres son uno. </a:t>
            </a:r>
          </a:p>
        </p:txBody>
      </p:sp>
      <p:sp>
        <p:nvSpPr>
          <p:cNvPr id="4" name="Rectángulo 3">
            <a:extLst>
              <a:ext uri="{FF2B5EF4-FFF2-40B4-BE49-F238E27FC236}">
                <a16:creationId xmlns:a16="http://schemas.microsoft.com/office/drawing/2014/main" id="{2BBA19F7-649C-10DF-AEF5-666516D0FDED}"/>
              </a:ext>
            </a:extLst>
          </p:cNvPr>
          <p:cNvSpPr/>
          <p:nvPr/>
        </p:nvSpPr>
        <p:spPr>
          <a:xfrm>
            <a:off x="3905250" y="2664988"/>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JEHOVÁ</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7" name="Rectángulo 6">
            <a:extLst>
              <a:ext uri="{FF2B5EF4-FFF2-40B4-BE49-F238E27FC236}">
                <a16:creationId xmlns:a16="http://schemas.microsoft.com/office/drawing/2014/main" id="{CA4A687B-AB2A-3A6B-91AC-25D07F74A349}"/>
              </a:ext>
            </a:extLst>
          </p:cNvPr>
          <p:cNvSpPr/>
          <p:nvPr/>
        </p:nvSpPr>
        <p:spPr>
          <a:xfrm>
            <a:off x="6553200" y="2664988"/>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DIOS</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8" name="Rectángulo 7">
            <a:extLst>
              <a:ext uri="{FF2B5EF4-FFF2-40B4-BE49-F238E27FC236}">
                <a16:creationId xmlns:a16="http://schemas.microsoft.com/office/drawing/2014/main" id="{B7BABE00-6D29-51E7-66A6-E931695E9CCC}"/>
              </a:ext>
            </a:extLst>
          </p:cNvPr>
          <p:cNvSpPr/>
          <p:nvPr/>
        </p:nvSpPr>
        <p:spPr>
          <a:xfrm>
            <a:off x="3905250" y="3725304"/>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YO SOY</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9" name="Rectángulo 8">
            <a:extLst>
              <a:ext uri="{FF2B5EF4-FFF2-40B4-BE49-F238E27FC236}">
                <a16:creationId xmlns:a16="http://schemas.microsoft.com/office/drawing/2014/main" id="{227256F3-7308-DC62-B9C6-4759271E05EA}"/>
              </a:ext>
            </a:extLst>
          </p:cNvPr>
          <p:cNvSpPr/>
          <p:nvPr/>
        </p:nvSpPr>
        <p:spPr>
          <a:xfrm>
            <a:off x="5762624" y="3725304"/>
            <a:ext cx="3228975"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TRES PERSONALIDADES</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16" name="Rectángulo 15">
            <a:extLst>
              <a:ext uri="{FF2B5EF4-FFF2-40B4-BE49-F238E27FC236}">
                <a16:creationId xmlns:a16="http://schemas.microsoft.com/office/drawing/2014/main" id="{804850FD-BAB4-4FD8-DB03-16F7C610904A}"/>
              </a:ext>
            </a:extLst>
          </p:cNvPr>
          <p:cNvSpPr/>
          <p:nvPr/>
        </p:nvSpPr>
        <p:spPr>
          <a:xfrm>
            <a:off x="3905250" y="4917315"/>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JHWH</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17" name="Rectángulo 16">
            <a:extLst>
              <a:ext uri="{FF2B5EF4-FFF2-40B4-BE49-F238E27FC236}">
                <a16:creationId xmlns:a16="http://schemas.microsoft.com/office/drawing/2014/main" id="{F8549FD3-F365-6333-407B-5FAFBE898974}"/>
              </a:ext>
            </a:extLst>
          </p:cNvPr>
          <p:cNvSpPr/>
          <p:nvPr/>
        </p:nvSpPr>
        <p:spPr>
          <a:xfrm>
            <a:off x="6553200" y="4917315"/>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ELOHIM</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18" name="Flecha: hacia abajo 17">
            <a:extLst>
              <a:ext uri="{FF2B5EF4-FFF2-40B4-BE49-F238E27FC236}">
                <a16:creationId xmlns:a16="http://schemas.microsoft.com/office/drawing/2014/main" id="{4FED24A3-CA2C-8051-E752-2C2291A66B2D}"/>
              </a:ext>
            </a:extLst>
          </p:cNvPr>
          <p:cNvSpPr/>
          <p:nvPr/>
        </p:nvSpPr>
        <p:spPr>
          <a:xfrm>
            <a:off x="4410075" y="3183362"/>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Flecha: hacia abajo 18">
            <a:extLst>
              <a:ext uri="{FF2B5EF4-FFF2-40B4-BE49-F238E27FC236}">
                <a16:creationId xmlns:a16="http://schemas.microsoft.com/office/drawing/2014/main" id="{FE8553A5-A308-B691-58E8-39EFA69C98A9}"/>
              </a:ext>
            </a:extLst>
          </p:cNvPr>
          <p:cNvSpPr/>
          <p:nvPr/>
        </p:nvSpPr>
        <p:spPr>
          <a:xfrm>
            <a:off x="7134227" y="3189645"/>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Flecha: hacia abajo 19">
            <a:extLst>
              <a:ext uri="{FF2B5EF4-FFF2-40B4-BE49-F238E27FC236}">
                <a16:creationId xmlns:a16="http://schemas.microsoft.com/office/drawing/2014/main" id="{868B85D9-1D1C-CCA0-EA18-9BCFCE84F2B3}"/>
              </a:ext>
            </a:extLst>
          </p:cNvPr>
          <p:cNvSpPr/>
          <p:nvPr/>
        </p:nvSpPr>
        <p:spPr>
          <a:xfrm>
            <a:off x="4410075" y="4338571"/>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Flecha: hacia abajo 20">
            <a:extLst>
              <a:ext uri="{FF2B5EF4-FFF2-40B4-BE49-F238E27FC236}">
                <a16:creationId xmlns:a16="http://schemas.microsoft.com/office/drawing/2014/main" id="{4A7D7D73-3A64-A66F-B97A-64F6F16EA725}"/>
              </a:ext>
            </a:extLst>
          </p:cNvPr>
          <p:cNvSpPr/>
          <p:nvPr/>
        </p:nvSpPr>
        <p:spPr>
          <a:xfrm>
            <a:off x="7134227" y="4338570"/>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574986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COMPUESTOS DE DIOS - EJEMPLOS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nombre primario El-</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ohim</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es El, el cual cuando se acompaña con Shaddai: El-Shaddai, se traduce como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Todopoderoso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17: 1); con El-</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yon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como </a:t>
            </a:r>
            <a:r>
              <a:rPr kumimoji="0" lang="es-ES" sz="3200" b="1" i="0" u="sng" strike="noStrike" kern="1200" cap="none" spc="0" normalizeH="0" baseline="0" noProof="0" dirty="0" err="1">
                <a:ln>
                  <a:noFill/>
                </a:ln>
                <a:solidFill>
                  <a:prstClr val="black"/>
                </a:solidFill>
                <a:effectLst/>
                <a:uLnTx/>
                <a:uFillTx/>
                <a:latin typeface="Century Gothic" panose="020B0502020202020204" pitchFamily="34" charset="0"/>
              </a:rPr>
              <a:t>Elyon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se traduce como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Altísimo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14:18); y  El-</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ojei</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olám</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que se traduce como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eterno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21:33).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Gen 17:1  Era Abram de edad de noventa y nueve años, cuando le apareció Jehová y le dijo: Yo soy el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Todopoderoso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anda delante de mí y sé perfecto.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Gen 14:18  Entonces Melquisedec, rey de Salem y sacerdote del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Altísimo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sacó pan y vino;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Gen 21:33  Y plantó Abraham un árbol tamarisco en Beerseba, e invocó allí el nombre de Jehová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eterno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9195244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COMPUESTOS DE DIOS - EJEMPLOS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El nombre de Jehová se combina con varios atributos, ejemplos: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(a)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Jehová-Jire, "Jehová proveerá</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22:14);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Gen 22:14  Y llamó Abraham el nombre de aquel lugar,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proveerá</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Por tanto se dice hoy: En el monte de Jehová será provisto.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(b)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100" b="1" i="0" u="sng" strike="noStrike" kern="1200" cap="none" spc="0" normalizeH="0" baseline="0" noProof="0" dirty="0" err="1">
                <a:ln>
                  <a:noFill/>
                </a:ln>
                <a:solidFill>
                  <a:prstClr val="black"/>
                </a:solidFill>
                <a:effectLst/>
                <a:uLnTx/>
                <a:uFillTx/>
                <a:latin typeface="Century Gothic" panose="020B0502020202020204" pitchFamily="34" charset="0"/>
              </a:rPr>
              <a:t>Rapha</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tu sanador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(Ex. 15:26);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15:26  y dijo: Si oyeres atentamente la voz de Jehová tu Dios, e hicieres lo recto delante de sus ojos, y dieres oído a sus mandamientos, y guardares todos sus estatutos, ninguna enfermedad de las que envié a los egipcios te enviaré a ti; porque yo soy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tu sanador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(c)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100" b="1" i="0" u="sng" strike="noStrike" kern="1200" cap="none" spc="0" normalizeH="0" baseline="0" noProof="0" dirty="0" err="1">
                <a:ln>
                  <a:noFill/>
                </a:ln>
                <a:solidFill>
                  <a:prstClr val="black"/>
                </a:solidFill>
                <a:effectLst/>
                <a:uLnTx/>
                <a:uFillTx/>
                <a:latin typeface="Century Gothic" panose="020B0502020202020204" pitchFamily="34" charset="0"/>
              </a:rPr>
              <a:t>ra</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-ah, "Jehová mi pastor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(Sal. 23:1);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Salmo 23:1  Salmo de David.</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es mi pastor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nada me faltará.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(d)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100" b="1" i="0" u="sng" strike="noStrike" kern="1200" cap="none" spc="0" normalizeH="0" baseline="0" noProof="0" dirty="0" err="1">
                <a:ln>
                  <a:noFill/>
                </a:ln>
                <a:solidFill>
                  <a:prstClr val="black"/>
                </a:solidFill>
                <a:effectLst/>
                <a:uLnTx/>
                <a:uFillTx/>
                <a:latin typeface="Century Gothic" panose="020B0502020202020204" pitchFamily="34" charset="0"/>
              </a:rPr>
              <a:t>tsidkenu</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 "Jehová justicia nuestra</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23:6);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23:6  En sus días será salvo Judá, e Israel habitará confiado; y este será su nombre con el cual le llamarán: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justicia nuestra. </a:t>
            </a:r>
          </a:p>
        </p:txBody>
      </p:sp>
    </p:spTree>
    <p:extLst>
      <p:ext uri="{BB962C8B-B14F-4D97-AF65-F5344CB8AC3E}">
        <p14:creationId xmlns:p14="http://schemas.microsoft.com/office/powerpoint/2010/main" val="30743311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209">
            <a:extLst>
              <a:ext uri="{FF2B5EF4-FFF2-40B4-BE49-F238E27FC236}">
                <a16:creationId xmlns:a16="http://schemas.microsoft.com/office/drawing/2014/main" id="{83429BF9-99C4-4B9C-B2D9-6D90BFE57B88}"/>
              </a:ext>
            </a:extLst>
          </p:cNvPr>
          <p:cNvSpPr/>
          <p:nvPr/>
        </p:nvSpPr>
        <p:spPr>
          <a:xfrm>
            <a:off x="0" y="290880"/>
            <a:ext cx="4164037" cy="533400"/>
          </a:xfrm>
          <a:prstGeom prst="rect">
            <a:avLst/>
          </a:prstGeom>
          <a:solidFill>
            <a:srgbClr val="AA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TextBox 208">
            <a:extLst>
              <a:ext uri="{FF2B5EF4-FFF2-40B4-BE49-F238E27FC236}">
                <a16:creationId xmlns:a16="http://schemas.microsoft.com/office/drawing/2014/main" id="{AF6F88D9-2EB7-473C-93D2-50E0AB04B253}"/>
              </a:ext>
            </a:extLst>
          </p:cNvPr>
          <p:cNvSpPr txBox="1"/>
          <p:nvPr/>
        </p:nvSpPr>
        <p:spPr>
          <a:xfrm>
            <a:off x="862613" y="17523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orbel" panose="020B0503020204020204" pitchFamily="34" charset="0"/>
                <a:ea typeface="Cambria" panose="02040503050406030204" pitchFamily="18" charset="0"/>
                <a:cs typeface="+mn-cs"/>
              </a:rPr>
              <a:t>RECESO</a:t>
            </a:r>
            <a:endParaRPr kumimoji="0" lang="en-US" sz="4000" b="1" i="0" u="none" strike="noStrike" kern="1200" cap="none" spc="0" normalizeH="0" baseline="0" noProof="0" dirty="0">
              <a:ln>
                <a:noFill/>
              </a:ln>
              <a:solidFill>
                <a:prstClr val="black"/>
              </a:solidFill>
              <a:effectLst/>
              <a:uLnTx/>
              <a:uFillTx/>
              <a:latin typeface="Corbel" panose="020B0503020204020204" pitchFamily="34" charset="0"/>
              <a:ea typeface="Cambria" panose="02040503050406030204" pitchFamily="18" charset="0"/>
              <a:cs typeface="+mn-cs"/>
            </a:endParaRPr>
          </a:p>
        </p:txBody>
      </p:sp>
      <p:graphicFrame>
        <p:nvGraphicFramePr>
          <p:cNvPr id="6" name="Objeto 5">
            <a:extLst>
              <a:ext uri="{FF2B5EF4-FFF2-40B4-BE49-F238E27FC236}">
                <a16:creationId xmlns:a16="http://schemas.microsoft.com/office/drawing/2014/main" id="{9AED4868-AE86-B538-CCD8-4C0C1CD03BDE}"/>
              </a:ext>
            </a:extLst>
          </p:cNvPr>
          <p:cNvGraphicFramePr>
            <a:graphicFrameLocks noChangeAspect="1"/>
          </p:cNvGraphicFramePr>
          <p:nvPr/>
        </p:nvGraphicFramePr>
        <p:xfrm>
          <a:off x="6428579" y="-1"/>
          <a:ext cx="5540375" cy="4974005"/>
        </p:xfrm>
        <a:graphic>
          <a:graphicData uri="http://schemas.openxmlformats.org/presentationml/2006/ole">
            <mc:AlternateContent xmlns:mc="http://schemas.openxmlformats.org/markup-compatibility/2006">
              <mc:Choice xmlns:v="urn:schemas-microsoft-com:vml" Requires="v">
                <p:oleObj name="Document" r:id="rId2" imgW="4762440" imgH="4762440" progId="XaraX.Document">
                  <p:embed/>
                </p:oleObj>
              </mc:Choice>
              <mc:Fallback>
                <p:oleObj name="Document" r:id="rId2" imgW="4762440" imgH="4762440" progId="XaraX.Document">
                  <p:embed/>
                  <p:pic>
                    <p:nvPicPr>
                      <p:cNvPr id="6" name="Objeto 5">
                        <a:extLst>
                          <a:ext uri="{FF2B5EF4-FFF2-40B4-BE49-F238E27FC236}">
                            <a16:creationId xmlns:a16="http://schemas.microsoft.com/office/drawing/2014/main" id="{9AED4868-AE86-B538-CCD8-4C0C1CD03BDE}"/>
                          </a:ext>
                        </a:extLst>
                      </p:cNvPr>
                      <p:cNvPicPr/>
                      <p:nvPr/>
                    </p:nvPicPr>
                    <p:blipFill>
                      <a:blip r:embed="rId3"/>
                      <a:stretch>
                        <a:fillRect/>
                      </a:stretch>
                    </p:blipFill>
                    <p:spPr>
                      <a:xfrm>
                        <a:off x="6428579" y="-1"/>
                        <a:ext cx="5540375" cy="4974005"/>
                      </a:xfrm>
                      <a:prstGeom prst="rect">
                        <a:avLst/>
                      </a:prstGeom>
                    </p:spPr>
                  </p:pic>
                </p:oleObj>
              </mc:Fallback>
            </mc:AlternateContent>
          </a:graphicData>
        </a:graphic>
      </p:graphicFrame>
      <p:pic>
        <p:nvPicPr>
          <p:cNvPr id="11" name="Imagen 10">
            <a:extLst>
              <a:ext uri="{FF2B5EF4-FFF2-40B4-BE49-F238E27FC236}">
                <a16:creationId xmlns:a16="http://schemas.microsoft.com/office/drawing/2014/main" id="{7AA17D73-CC04-27A4-9ABE-FB36783E2F0D}"/>
              </a:ext>
            </a:extLst>
          </p:cNvPr>
          <p:cNvPicPr>
            <a:picLocks noChangeAspect="1"/>
          </p:cNvPicPr>
          <p:nvPr/>
        </p:nvPicPr>
        <p:blipFill>
          <a:blip r:embed="rId4"/>
          <a:stretch>
            <a:fillRect/>
          </a:stretch>
        </p:blipFill>
        <p:spPr>
          <a:xfrm>
            <a:off x="7167561" y="4029474"/>
            <a:ext cx="4062413" cy="795306"/>
          </a:xfrm>
          <a:prstGeom prst="rect">
            <a:avLst/>
          </a:prstGeom>
        </p:spPr>
      </p:pic>
      <p:sp>
        <p:nvSpPr>
          <p:cNvPr id="12" name="CuadroTexto 11">
            <a:extLst>
              <a:ext uri="{FF2B5EF4-FFF2-40B4-BE49-F238E27FC236}">
                <a16:creationId xmlns:a16="http://schemas.microsoft.com/office/drawing/2014/main" id="{82F0CC77-DEC4-45C4-6DC1-CDFFA4B9E6FF}"/>
              </a:ext>
            </a:extLst>
          </p:cNvPr>
          <p:cNvSpPr txBox="1"/>
          <p:nvPr/>
        </p:nvSpPr>
        <p:spPr>
          <a:xfrm>
            <a:off x="7698578" y="2276160"/>
            <a:ext cx="300037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REGRESAMOS</a:t>
            </a:r>
            <a:r>
              <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 LAS</a:t>
            </a:r>
            <a:endParaRPr kumimoji="0" lang="es-SV"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7" name="TextBox 208">
            <a:extLst>
              <a:ext uri="{FF2B5EF4-FFF2-40B4-BE49-F238E27FC236}">
                <a16:creationId xmlns:a16="http://schemas.microsoft.com/office/drawing/2014/main" id="{2F9CE536-F4AF-ABC1-6856-548826A3D955}"/>
              </a:ext>
            </a:extLst>
          </p:cNvPr>
          <p:cNvSpPr txBox="1"/>
          <p:nvPr/>
        </p:nvSpPr>
        <p:spPr>
          <a:xfrm>
            <a:off x="8034938" y="393916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rPr>
              <a:t>10:30 a.m.</a:t>
            </a:r>
            <a:endPar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endParaRPr>
          </a:p>
        </p:txBody>
      </p:sp>
      <p:sp>
        <p:nvSpPr>
          <p:cNvPr id="69" name="CuadroTexto 68">
            <a:extLst>
              <a:ext uri="{FF2B5EF4-FFF2-40B4-BE49-F238E27FC236}">
                <a16:creationId xmlns:a16="http://schemas.microsoft.com/office/drawing/2014/main" id="{C1158DBB-BD32-0C04-826D-4DB3CF0B2184}"/>
              </a:ext>
            </a:extLst>
          </p:cNvPr>
          <p:cNvSpPr txBox="1"/>
          <p:nvPr/>
        </p:nvSpPr>
        <p:spPr>
          <a:xfrm>
            <a:off x="223046" y="1145213"/>
            <a:ext cx="6626649" cy="4339650"/>
          </a:xfrm>
          <a:prstGeom prst="rect">
            <a:avLst/>
          </a:prstGeom>
          <a:gradFill>
            <a:gsLst>
              <a:gs pos="0">
                <a:srgbClr val="FFE1E1"/>
              </a:gs>
              <a:gs pos="100000">
                <a:srgbClr val="FF9F9F"/>
              </a:gs>
            </a:gsLst>
            <a:lin ang="5400000" scaled="1"/>
          </a:gradFill>
          <a:ln w="57150">
            <a:gradFill>
              <a:gsLst>
                <a:gs pos="100000">
                  <a:srgbClr val="C00000"/>
                </a:gs>
                <a:gs pos="0">
                  <a:srgbClr val="FF9F9F"/>
                </a:gs>
              </a:gsLst>
              <a:lin ang="5400000" scaled="1"/>
            </a:gra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Una señal de que somos salvos es perseverar en la doctrina de Cristo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2 JUAN 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Cualquiera que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uLnTx/>
                <a:uFillTx/>
                <a:latin typeface="Calibri" panose="020F0502020204030204"/>
                <a:ea typeface="+mn-ea"/>
                <a:cs typeface="+mn-cs"/>
              </a:rPr>
              <a:t>persevera 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tiene a Dios</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el que persevera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ése sí tiene al Padre y al Hijo</a:t>
            </a:r>
            <a:endParaRPr kumimoji="0" lang="es-SV"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4" name="Rectángulo 13">
            <a:extLst>
              <a:ext uri="{FF2B5EF4-FFF2-40B4-BE49-F238E27FC236}">
                <a16:creationId xmlns:a16="http://schemas.microsoft.com/office/drawing/2014/main" id="{B93BD3C6-50EF-2B84-6847-86D78DF248D4}"/>
              </a:ext>
            </a:extLst>
          </p:cNvPr>
          <p:cNvSpPr/>
          <p:nvPr/>
        </p:nvSpPr>
        <p:spPr>
          <a:xfrm>
            <a:off x="8120960" y="4742159"/>
            <a:ext cx="2577993"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Jesucristo te acepto como mi Dios y mi Salvador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Amén</a:t>
            </a:r>
          </a:p>
        </p:txBody>
      </p:sp>
    </p:spTree>
    <p:extLst>
      <p:ext uri="{BB962C8B-B14F-4D97-AF65-F5344CB8AC3E}">
        <p14:creationId xmlns:p14="http://schemas.microsoft.com/office/powerpoint/2010/main" val="420204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250"/>
                                  </p:stCondLst>
                                  <p:childTnLst>
                                    <p:set>
                                      <p:cBhvr>
                                        <p:cTn id="6" dur="1" fill="hold">
                                          <p:stCondLst>
                                            <p:cond delay="0"/>
                                          </p:stCondLst>
                                        </p:cTn>
                                        <p:tgtEl>
                                          <p:spTgt spid="69"/>
                                        </p:tgtEl>
                                        <p:attrNameLst>
                                          <p:attrName>style.visibility</p:attrName>
                                        </p:attrNameLst>
                                      </p:cBhvr>
                                      <p:to>
                                        <p:strVal val="visible"/>
                                      </p:to>
                                    </p:set>
                                    <p:anim calcmode="lin" valueType="num">
                                      <p:cBhvr>
                                        <p:cTn id="7" dur="5500" fill="hold"/>
                                        <p:tgtEl>
                                          <p:spTgt spid="69"/>
                                        </p:tgtEl>
                                        <p:attrNameLst>
                                          <p:attrName>ppt_w</p:attrName>
                                        </p:attrNameLst>
                                      </p:cBhvr>
                                      <p:tavLst>
                                        <p:tav tm="0">
                                          <p:val>
                                            <p:strVal val="#ppt_w*0.70"/>
                                          </p:val>
                                        </p:tav>
                                        <p:tav tm="100000">
                                          <p:val>
                                            <p:strVal val="#ppt_w"/>
                                          </p:val>
                                        </p:tav>
                                      </p:tavLst>
                                    </p:anim>
                                    <p:anim calcmode="lin" valueType="num">
                                      <p:cBhvr>
                                        <p:cTn id="8" dur="5500" fill="hold"/>
                                        <p:tgtEl>
                                          <p:spTgt spid="69"/>
                                        </p:tgtEl>
                                        <p:attrNameLst>
                                          <p:attrName>ppt_h</p:attrName>
                                        </p:attrNameLst>
                                      </p:cBhvr>
                                      <p:tavLst>
                                        <p:tav tm="0">
                                          <p:val>
                                            <p:strVal val="#ppt_h"/>
                                          </p:val>
                                        </p:tav>
                                        <p:tav tm="100000">
                                          <p:val>
                                            <p:strVal val="#ppt_h"/>
                                          </p:val>
                                        </p:tav>
                                      </p:tavLst>
                                    </p:anim>
                                    <p:animEffect transition="in" filter="fade">
                                      <p:cBhvr>
                                        <p:cTn id="9" dur="5500"/>
                                        <p:tgtEl>
                                          <p:spTgt spid="69"/>
                                        </p:tgtEl>
                                      </p:cBhvr>
                                    </p:animEffect>
                                  </p:childTnLst>
                                </p:cTn>
                              </p:par>
                            </p:childTnLst>
                          </p:cTn>
                        </p:par>
                        <p:par>
                          <p:cTn id="10" fill="hold">
                            <p:stCondLst>
                              <p:cond delay="5750"/>
                            </p:stCondLst>
                            <p:childTnLst>
                              <p:par>
                                <p:cTn id="11" presetID="1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plus(in)">
                                      <p:cBhvr>
                                        <p:cTn id="13" dur="4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rPr>
              <a:t>FORMAS DE REFERIRSE A DIOS EN EL ANTIGUO TESTAMENTO</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Dios es mencionado de varias formas en el Antiguo Testamento, ejemplos: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Rey – Isaías</a:t>
            </a:r>
            <a:r>
              <a:rPr lang="es-ES" sz="3200" dirty="0">
                <a:solidFill>
                  <a:prstClr val="black"/>
                </a:solidFill>
                <a:latin typeface="Century Gothic" panose="020B0502020202020204" pitchFamily="34" charset="0"/>
              </a:rPr>
              <a:t> 6:5</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10000"/>
              </a:lnSpc>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Legislador - Isaías</a:t>
            </a:r>
            <a:r>
              <a:rPr lang="es-ES" sz="3200" dirty="0">
                <a:solidFill>
                  <a:prstClr val="black"/>
                </a:solidFill>
                <a:latin typeface="Century Gothic" panose="020B0502020202020204" pitchFamily="34" charset="0"/>
              </a:rPr>
              <a:t> 33:22</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Juez - Isaías</a:t>
            </a:r>
            <a:r>
              <a:rPr lang="es-ES" sz="3200" dirty="0">
                <a:solidFill>
                  <a:prstClr val="black"/>
                </a:solidFill>
                <a:latin typeface="Century Gothic" panose="020B0502020202020204" pitchFamily="34" charset="0"/>
              </a:rPr>
              <a:t> 33:22</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Roca –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32:4, Salmo 31:3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Fortaleza - Salmo 59:17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Castillo – Salmo 31:3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Libertador – 2 Samuel 22:2</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Pastor – Salmo 80:1,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Esposo –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3:14,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Padre – Salmo 89:26, etc.</a:t>
            </a:r>
          </a:p>
        </p:txBody>
      </p:sp>
      <p:sp>
        <p:nvSpPr>
          <p:cNvPr id="4" name="CuadroTexto 3">
            <a:extLst>
              <a:ext uri="{FF2B5EF4-FFF2-40B4-BE49-F238E27FC236}">
                <a16:creationId xmlns:a16="http://schemas.microsoft.com/office/drawing/2014/main" id="{080055C1-7FA3-F545-E072-80BDF8DA9B77}"/>
              </a:ext>
            </a:extLst>
          </p:cNvPr>
          <p:cNvSpPr txBox="1"/>
          <p:nvPr/>
        </p:nvSpPr>
        <p:spPr>
          <a:xfrm>
            <a:off x="6526617" y="1246911"/>
            <a:ext cx="5176057" cy="5262979"/>
          </a:xfrm>
          <a:prstGeom prst="rect">
            <a:avLst/>
          </a:prstGeom>
          <a:noFill/>
          <a:ln w="28575">
            <a:solidFill>
              <a:schemeClr val="tx1"/>
            </a:solidFill>
          </a:ln>
        </p:spPr>
        <p:txBody>
          <a:bodyPr wrap="square" rtlCol="0">
            <a:spAutoFit/>
          </a:bodyPr>
          <a:lstStyle/>
          <a:p>
            <a:r>
              <a:rPr lang="en-US" sz="2400" dirty="0"/>
              <a:t>LAS REFERENCIAS A DIOS EN LA BIBLIA ES LO MAS SUPERIOR O MÁXIMO EN TODO:</a:t>
            </a:r>
          </a:p>
          <a:p>
            <a:endParaRPr lang="en-US" sz="2400" dirty="0"/>
          </a:p>
          <a:p>
            <a:pPr marL="285750" indent="-285750">
              <a:buFontTx/>
              <a:buChar char="-"/>
            </a:pPr>
            <a:r>
              <a:rPr lang="en-US" sz="2400" dirty="0"/>
              <a:t>Es </a:t>
            </a:r>
            <a:r>
              <a:rPr lang="es-SV" sz="2400" dirty="0"/>
              <a:t>el</a:t>
            </a:r>
            <a:r>
              <a:rPr lang="en-US" sz="2400" dirty="0"/>
              <a:t> </a:t>
            </a:r>
            <a:r>
              <a:rPr lang="en-US" sz="2400" dirty="0" err="1"/>
              <a:t>máximo</a:t>
            </a:r>
            <a:r>
              <a:rPr lang="en-US" sz="2400" dirty="0"/>
              <a:t> Rey</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s-SV" sz="2400" dirty="0"/>
              <a:t>Legislador</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n-US" sz="2400" dirty="0" err="1"/>
              <a:t>Juez</a:t>
            </a:r>
            <a:endParaRPr lang="en-US" sz="2400" dirty="0"/>
          </a:p>
          <a:p>
            <a:pPr marL="285750" indent="-285750">
              <a:buFontTx/>
              <a:buChar char="-"/>
            </a:pPr>
            <a:r>
              <a:rPr lang="en-US" sz="2400" dirty="0"/>
              <a:t>Es la </a:t>
            </a:r>
            <a:r>
              <a:rPr lang="en-US" sz="2400" dirty="0" err="1"/>
              <a:t>máxima</a:t>
            </a:r>
            <a:r>
              <a:rPr lang="en-US" sz="2400" dirty="0"/>
              <a:t> Roca</a:t>
            </a:r>
          </a:p>
          <a:p>
            <a:pPr marL="285750" indent="-285750">
              <a:buFontTx/>
              <a:buChar char="-"/>
            </a:pPr>
            <a:r>
              <a:rPr lang="en-US" sz="2400" dirty="0"/>
              <a:t>Es la </a:t>
            </a:r>
            <a:r>
              <a:rPr lang="en-US" sz="2400" dirty="0" err="1"/>
              <a:t>máxima</a:t>
            </a:r>
            <a:r>
              <a:rPr lang="en-US" sz="2400" dirty="0"/>
              <a:t> Fortaleza</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Castillo</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n-US" sz="2400" dirty="0" err="1"/>
              <a:t>Libertador</a:t>
            </a:r>
            <a:endParaRPr lang="en-US" sz="2400" dirty="0"/>
          </a:p>
          <a:p>
            <a:pPr marL="285750" indent="-285750">
              <a:buFontTx/>
              <a:buChar char="-"/>
            </a:pPr>
            <a:r>
              <a:rPr lang="en-US" sz="2400" dirty="0"/>
              <a:t>Es </a:t>
            </a:r>
            <a:r>
              <a:rPr lang="en-US" sz="2400" dirty="0" err="1"/>
              <a:t>el</a:t>
            </a:r>
            <a:r>
              <a:rPr lang="en-US" sz="2400" dirty="0"/>
              <a:t> </a:t>
            </a:r>
            <a:r>
              <a:rPr lang="en-US" sz="2400" dirty="0" err="1"/>
              <a:t>máximo</a:t>
            </a:r>
            <a:r>
              <a:rPr lang="en-US" sz="2400" dirty="0"/>
              <a:t> Pastor</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n-US" sz="2400" dirty="0" err="1"/>
              <a:t>Esposo</a:t>
            </a:r>
            <a:endParaRPr lang="en-US" sz="2400" dirty="0"/>
          </a:p>
          <a:p>
            <a:pPr marL="285750" indent="-285750">
              <a:buFontTx/>
              <a:buChar char="-"/>
            </a:pPr>
            <a:r>
              <a:rPr lang="en-US" sz="2400" dirty="0"/>
              <a:t>Es </a:t>
            </a:r>
            <a:r>
              <a:rPr lang="en-US" sz="2400" dirty="0" err="1"/>
              <a:t>el</a:t>
            </a:r>
            <a:r>
              <a:rPr lang="en-US" sz="2400" dirty="0"/>
              <a:t> </a:t>
            </a:r>
            <a:r>
              <a:rPr lang="en-US" sz="2400" dirty="0" err="1"/>
              <a:t>máximo</a:t>
            </a:r>
            <a:r>
              <a:rPr lang="en-US" sz="2400" dirty="0"/>
              <a:t> Padre </a:t>
            </a:r>
            <a:endParaRPr lang="es-SV" dirty="0"/>
          </a:p>
        </p:txBody>
      </p:sp>
    </p:spTree>
    <p:extLst>
      <p:ext uri="{BB962C8B-B14F-4D97-AF65-F5344CB8AC3E}">
        <p14:creationId xmlns:p14="http://schemas.microsoft.com/office/powerpoint/2010/main" val="32987599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nombre de la Deidad en el momento de bautizar a un nuevo creyente es: Padre, Hijo y Espíritu Santo, porque: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Dios Padre es la personalidad hacia donde vamos, a su casa.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Dios Hijo nos perdona todo pecado con su sangre, y nos muestra el camino a la casa del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Jesucristo nos bautiza el alma con el Espíritu Santo que es nuestra seguridad (arras) para llevarnos a casa del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bautizo es total para nacer de nuevo y obtener la ciudadanía del cielo: 1) El alma es bautizada con el Espíritu Santo, y 2) vamos a ser rociados con la sangre de Cristo para obtener un cuerpo semejante al de la Gloria suya (1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1:2). Estos dos requisitos son indispensables para llegar a la </a:t>
            </a:r>
            <a:r>
              <a:rPr lang="es-ES" sz="2900" dirty="0">
                <a:solidFill>
                  <a:prstClr val="black"/>
                </a:solidFill>
                <a:latin typeface="Century Gothic" panose="020B0502020202020204" pitchFamily="34" charset="0"/>
              </a:rPr>
              <a:t>casa del Padre, lavados de todo pecado y sin arruga y sin mancha</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Mat 28:19  Por tanto, id, y haced discípulos a todas las naciones, bautizándolos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en el nombre</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del Padre, y del Hijo, y del Espíritu Santo; </a:t>
            </a:r>
          </a:p>
        </p:txBody>
      </p:sp>
    </p:spTree>
    <p:extLst>
      <p:ext uri="{BB962C8B-B14F-4D97-AF65-F5344CB8AC3E}">
        <p14:creationId xmlns:p14="http://schemas.microsoft.com/office/powerpoint/2010/main" val="17789636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Al despojarse a si mismo y hacerse hombre (Fil 2:6-7), Dios toma un nombre en la tierra y es: </a:t>
            </a:r>
            <a:r>
              <a:rPr kumimoji="0" lang="es-ES" sz="3900" b="1" i="0" u="sng" strike="noStrike" kern="1200" cap="none" spc="0" normalizeH="0" baseline="0" noProof="0" dirty="0">
                <a:ln>
                  <a:noFill/>
                </a:ln>
                <a:solidFill>
                  <a:prstClr val="black"/>
                </a:solidFill>
                <a:effectLst/>
                <a:uLnTx/>
                <a:uFillTx/>
                <a:latin typeface="Century Gothic" panose="020B0502020202020204" pitchFamily="34" charset="0"/>
              </a:rPr>
              <a:t>Señor Jesucristo</a:t>
            </a: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 Este nombre está compuesto por :1) Jesús que es el nombre humano pero celestial y 2) Cristo que es el título de su oficio como Profeta, Sacerdote y Rey, o sea, el Mesías (el Cristo) del Antiguo Testamento.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Mat 1:21  Y dará a luz un hijo, y llamarás su nombre </a:t>
            </a:r>
            <a:r>
              <a:rPr kumimoji="0" lang="es-ES" sz="39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 porque </a:t>
            </a:r>
            <a:r>
              <a:rPr kumimoji="0" lang="es-ES" sz="3900" b="1" i="0" u="none" strike="noStrike" kern="1200" cap="none" spc="0" normalizeH="0" baseline="0" noProof="0" dirty="0">
                <a:ln>
                  <a:noFill/>
                </a:ln>
                <a:solidFill>
                  <a:prstClr val="black"/>
                </a:solidFill>
                <a:effectLst/>
                <a:uLnTx/>
                <a:uFillTx/>
                <a:latin typeface="Century Gothic" panose="020B0502020202020204" pitchFamily="34" charset="0"/>
              </a:rPr>
              <a:t>él salvará a su pueblo de sus pecados.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 es la forma griega del nombre hebreo YESHUA (JOSUÉ) que significa YAHVEH (JEHOVÁ) salva.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No hay nombres revelados del Espíritu Santo, pero si se le conoce también como: El Espíritu de Dios (Rom 8:14) y El Espíritu de Cristo (Rom 8:9).</a:t>
            </a:r>
          </a:p>
        </p:txBody>
      </p:sp>
    </p:spTree>
    <p:extLst>
      <p:ext uri="{BB962C8B-B14F-4D97-AF65-F5344CB8AC3E}">
        <p14:creationId xmlns:p14="http://schemas.microsoft.com/office/powerpoint/2010/main" val="4873623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Jesús es el nombre que Dios reveló para cuando Él mismo viniera a salvarnos y manifestarse en carne (Isaías 52:6).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Isa 52:6  Por tanto, mi pueblo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sabrá mi nombre</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por esta causa en aquel día;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porque yo mismo que hablo, he aquí estaré presente</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u="none" strike="noStrike" kern="1200" cap="none" spc="0" normalizeH="0" baseline="0" noProof="0" dirty="0">
                <a:ln>
                  <a:noFill/>
                </a:ln>
                <a:solidFill>
                  <a:prstClr val="black"/>
                </a:solidFill>
                <a:effectLst/>
                <a:uLnTx/>
                <a:uFillTx/>
                <a:latin typeface="Century Gothic" panose="020B0502020202020204" pitchFamily="34" charset="0"/>
              </a:rPr>
              <a:t>Este versículo demuestra que Jesús es el mismo Jehová, porque dice: </a:t>
            </a:r>
            <a:r>
              <a:rPr kumimoji="0" lang="es-ES" sz="3200" b="1"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3200" b="1" u="sng" strike="noStrike" kern="1200" cap="none" spc="0" normalizeH="0" baseline="0" noProof="0" dirty="0">
                <a:ln>
                  <a:noFill/>
                </a:ln>
                <a:solidFill>
                  <a:prstClr val="black"/>
                </a:solidFill>
                <a:effectLst/>
                <a:uLnTx/>
                <a:uFillTx/>
                <a:latin typeface="Century Gothic" panose="020B0502020202020204" pitchFamily="34" charset="0"/>
              </a:rPr>
              <a:t>yo mismo </a:t>
            </a:r>
            <a:r>
              <a:rPr kumimoji="0" lang="es-ES" sz="3200" b="1" u="none" strike="noStrike" kern="1200" cap="none" spc="0" normalizeH="0" baseline="0" noProof="0" dirty="0">
                <a:ln>
                  <a:noFill/>
                </a:ln>
                <a:solidFill>
                  <a:prstClr val="black"/>
                </a:solidFill>
                <a:effectLst/>
                <a:uLnTx/>
                <a:uFillTx/>
                <a:latin typeface="Century Gothic" panose="020B0502020202020204" pitchFamily="34" charset="0"/>
              </a:rPr>
              <a:t>que hablo, he aquí </a:t>
            </a:r>
            <a:r>
              <a:rPr kumimoji="0" lang="es-ES" sz="3200" b="1" u="sng" strike="noStrike" kern="1200" cap="none" spc="0" normalizeH="0" baseline="0" noProof="0" dirty="0">
                <a:ln>
                  <a:noFill/>
                </a:ln>
                <a:solidFill>
                  <a:prstClr val="black"/>
                </a:solidFill>
                <a:effectLst/>
                <a:uLnTx/>
                <a:uFillTx/>
                <a:latin typeface="Century Gothic" panose="020B0502020202020204" pitchFamily="34" charset="0"/>
              </a:rPr>
              <a:t>estaré presente</a:t>
            </a:r>
            <a:r>
              <a:rPr kumimoji="0" lang="es-ES" sz="3200" b="1" i="1"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Por eso, al ser el nombre de Dios “Jesús” es el nombre que está por encima de cualquier otro nombre (Filipenses 2:9-10).</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Fil 2:9  Por lo cual Dios también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le exaltó hasta lo sumo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y le dio un nombre que es sobre todo nombre</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Fil 2:10  para que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en el nombre de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se doble toda rodilla</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de los que están en los cielos, y en la tierra, y debajo de la tierra;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Fil 2:11  y toda lengua confiese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que Jesucristo es el Señor</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para gloria de Dios Padre. </a:t>
            </a:r>
          </a:p>
        </p:txBody>
      </p:sp>
    </p:spTree>
    <p:extLst>
      <p:ext uri="{BB962C8B-B14F-4D97-AF65-F5344CB8AC3E}">
        <p14:creationId xmlns:p14="http://schemas.microsoft.com/office/powerpoint/2010/main" val="35815269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Por lo tanto, Jesus es el único nombre en el que tenemos vida (Juan 20:31) y perdón de pecados (Hechos 4:12, 1 Juan 2:12), y es por esto por lo que su iglesia está llamada a hacer todo en el nombre de Jesús (Colosenses 3:17).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20:31  Pero éstas se han escrito para que creáis que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Jesús es el Cristo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el Hijo de Dios, y para que creyendo,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tengáis vida en su nombre</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4:12  Y en ningún otro hay salvación;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no hay otro nombre bajo el cielo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dado a los hombres, en que podamos ser salvos.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1Jn 2:12  Os escribo a vosotros, hijitos, porque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vuestros pecados os han sido perdonados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por su nombre.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Col 3:17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Y todo lo que hacéis</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sea de palabra o de hecho,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hacedlo todo en el nombre del Señor Jesús</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dando gracias a Dios Padre por medio de él. </a:t>
            </a:r>
          </a:p>
        </p:txBody>
      </p:sp>
    </p:spTree>
    <p:extLst>
      <p:ext uri="{BB962C8B-B14F-4D97-AF65-F5344CB8AC3E}">
        <p14:creationId xmlns:p14="http://schemas.microsoft.com/office/powerpoint/2010/main" val="17526680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En el Antiguo </a:t>
            </a:r>
            <a:r>
              <a:rPr lang="es-ES" sz="4000" dirty="0">
                <a:solidFill>
                  <a:prstClr val="black"/>
                </a:solidFill>
                <a:latin typeface="Century Gothic" panose="020B0502020202020204" pitchFamily="34" charset="0"/>
              </a:rPr>
              <a:t>Testamento, c</a:t>
            </a:r>
            <a:r>
              <a:rPr kumimoji="0" lang="es-ES" sz="4000" b="0" i="0" u="none" strike="noStrike" kern="1200" cap="none" spc="0" normalizeH="0" baseline="0" noProof="0" dirty="0" err="1">
                <a:ln>
                  <a:noFill/>
                </a:ln>
                <a:solidFill>
                  <a:prstClr val="black"/>
                </a:solidFill>
                <a:effectLst/>
                <a:uLnTx/>
                <a:uFillTx/>
                <a:latin typeface="Century Gothic" panose="020B0502020202020204" pitchFamily="34" charset="0"/>
              </a:rPr>
              <a:t>uando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llegaba el día de la expiación, solamente el sumo sacerdote podía mencionar el nombre incomunicable YHWH</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4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Sin embargo, Jesús no solo pronunció ese nombre (YHWH), sino que lo reclamó para sí mismo afirmando que él era el mismo YHWH.</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Hablando con los judíos él les juró diciendo: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De cierto, de cierto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os digo: Antes que Abraham fuese,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La expresión: “De cierto, de cierto” , era el doble amén o el más fuerte juramento en Israel.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8:57  Entonces le dijeron los judíos: Aún no tienes cincuenta años, ¿y has visto a Abraham?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8:58  Jesús les dijo: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De cierto, de cierto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os digo: Antes que Abraham fuese,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8:59  Tomaron entonces piedras para arrojárselas; pero Jesús se escondió y salió del templo; y atravesando por en medio de ellos, se fue. </a:t>
            </a:r>
          </a:p>
        </p:txBody>
      </p:sp>
    </p:spTree>
    <p:extLst>
      <p:ext uri="{BB962C8B-B14F-4D97-AF65-F5344CB8AC3E}">
        <p14:creationId xmlns:p14="http://schemas.microsoft.com/office/powerpoint/2010/main" val="25928479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Jesús les dice que él es el mismo YHWH; los judíos lo entendieron perfectamente, tanto, que se horrorizaron y quisieron cumplir con la ley de apedrearlo porque era una blasfemia (Lev. 24:16)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Lev 24:16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Y el que blasfemare el nombre de Jehová</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ha de ser muerto; toda la congregación lo apedreará; así el extranjero como el natural, si blasfemare el Nombre, que muera.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Así como Dios se reveló a Moisés en la zarza, Jesús también lo hizo a los judíos: Mostró su deidad como Dios, el YO SOY.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Sumado a ello, y por el hecho de quererlo apedrear, él les dijo: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moriréis en vuestros pecados; porque si no creéis que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 en vuestros pecados moriréis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8:24). En otras palabras, el nombre de Jesús revela el carácter, esencia, personalidad y misión de Dios manifestado en carne.</a:t>
            </a:r>
            <a:endPar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Juan 8:24  Por eso os dije que moriréis en vuestros pecados; porque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si no creéis que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en vuestros pecados moriréis. </a:t>
            </a:r>
          </a:p>
        </p:txBody>
      </p:sp>
    </p:spTree>
    <p:extLst>
      <p:ext uri="{BB962C8B-B14F-4D97-AF65-F5344CB8AC3E}">
        <p14:creationId xmlns:p14="http://schemas.microsoft.com/office/powerpoint/2010/main" val="35229540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Evangelio de Juan, el cuál es el “Evangelio de la Deidad”, muestra el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Yo soy de la eternidad.</a:t>
            </a:r>
          </a:p>
          <a:p>
            <a:pPr marL="45720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el pan de vida”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6:48.</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luz del mundo”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8:12.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puerta”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10:7,9.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el Buen Pastor”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10:11.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Resurrección y la Vida”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11:25.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el Camino, la Verdad, y la Vida”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14:6.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lang="es-ES" sz="3200" dirty="0">
              <a:solidFill>
                <a:prstClr val="black"/>
              </a:solidFill>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Vid verdadera”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15:1. </a:t>
            </a:r>
          </a:p>
        </p:txBody>
      </p:sp>
    </p:spTree>
    <p:extLst>
      <p:ext uri="{BB962C8B-B14F-4D97-AF65-F5344CB8AC3E}">
        <p14:creationId xmlns:p14="http://schemas.microsoft.com/office/powerpoint/2010/main" val="21790320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REFERENCIAS A LA PERSONA DE JESÚS EN EL ANTIGUO Y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“Simiente”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Génesis 22:18 – Gal 3:16 - Génesis 3:15</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Gal 3:16  Ahora bien, a Abraham fueron hechas las promesas, </a:t>
            </a:r>
            <a:r>
              <a:rPr lang="es-ES" sz="2900" b="1" u="sng" dirty="0">
                <a:solidFill>
                  <a:prstClr val="black"/>
                </a:solidFill>
                <a:latin typeface="Century Gothic" panose="020B0502020202020204" pitchFamily="34" charset="0"/>
              </a:rPr>
              <a:t>y a su simiente</a:t>
            </a:r>
            <a:r>
              <a:rPr lang="es-ES" sz="2900" dirty="0">
                <a:solidFill>
                  <a:prstClr val="black"/>
                </a:solidFill>
                <a:latin typeface="Century Gothic" panose="020B0502020202020204" pitchFamily="34" charset="0"/>
              </a:rPr>
              <a:t>. No dice: Y a las simientes, como si hablase de muchos, sino como de uno: </a:t>
            </a:r>
            <a:r>
              <a:rPr lang="es-ES" sz="2900" b="1" u="sng" dirty="0">
                <a:solidFill>
                  <a:prstClr val="black"/>
                </a:solidFill>
                <a:latin typeface="Century Gothic" panose="020B0502020202020204" pitchFamily="34" charset="0"/>
              </a:rPr>
              <a:t>Y a tu simiente, la cual es Cristo.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Gen 22:18  </a:t>
            </a:r>
            <a:r>
              <a:rPr lang="es-ES" sz="2900" b="1" u="sng" dirty="0">
                <a:solidFill>
                  <a:prstClr val="black"/>
                </a:solidFill>
                <a:latin typeface="Century Gothic" panose="020B0502020202020204" pitchFamily="34" charset="0"/>
              </a:rPr>
              <a:t>En tu simiente</a:t>
            </a:r>
            <a:r>
              <a:rPr lang="es-ES" sz="2900" dirty="0">
                <a:solidFill>
                  <a:prstClr val="black"/>
                </a:solidFill>
                <a:latin typeface="Century Gothic" panose="020B0502020202020204" pitchFamily="34" charset="0"/>
              </a:rPr>
              <a:t> serán benditas todas las naciones de la tierra, por cuanto obedeciste a mi voz.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Gen 3:15  Y pondré enemistad entre ti y la mujer, y entre tu simiente </a:t>
            </a:r>
            <a:r>
              <a:rPr lang="es-ES" sz="2900" b="1" u="sng" dirty="0">
                <a:solidFill>
                  <a:prstClr val="black"/>
                </a:solidFill>
                <a:latin typeface="Century Gothic" panose="020B0502020202020204" pitchFamily="34" charset="0"/>
              </a:rPr>
              <a:t>y la simiente suya</a:t>
            </a:r>
            <a:r>
              <a:rPr lang="es-ES" sz="2900" dirty="0">
                <a:solidFill>
                  <a:prstClr val="black"/>
                </a:solidFill>
                <a:latin typeface="Century Gothic" panose="020B0502020202020204" pitchFamily="34" charset="0"/>
              </a:rPr>
              <a:t>; ésta te herirá en la cabeza, y tú le herirás en el calcañar.</a:t>
            </a:r>
          </a:p>
        </p:txBody>
      </p:sp>
    </p:spTree>
    <p:extLst>
      <p:ext uri="{BB962C8B-B14F-4D97-AF65-F5344CB8AC3E}">
        <p14:creationId xmlns:p14="http://schemas.microsoft.com/office/powerpoint/2010/main" val="379152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REFERENCIAS A LA PERSONA DE JESÚS EN EL ANTIGUO Y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“Roca / Peña” </a:t>
            </a:r>
            <a:r>
              <a:rPr kumimoji="0" lang="es-ES" sz="290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900" i="0" u="none" strike="noStrike" kern="1200" cap="none" spc="0" normalizeH="0" baseline="0" noProof="0" dirty="0" err="1">
                <a:ln>
                  <a:noFill/>
                </a:ln>
                <a:solidFill>
                  <a:prstClr val="black"/>
                </a:solidFill>
                <a:effectLst/>
                <a:uLnTx/>
                <a:uFillTx/>
                <a:latin typeface="Century Gothic" panose="020B0502020202020204" pitchFamily="34" charset="0"/>
              </a:rPr>
              <a:t>Num</a:t>
            </a:r>
            <a:r>
              <a:rPr kumimoji="0" lang="es-ES" sz="2900" i="0" u="none" strike="noStrike" kern="1200" cap="none" spc="0" normalizeH="0" baseline="0" noProof="0" dirty="0">
                <a:ln>
                  <a:noFill/>
                </a:ln>
                <a:solidFill>
                  <a:prstClr val="black"/>
                </a:solidFill>
                <a:effectLst/>
                <a:uLnTx/>
                <a:uFillTx/>
                <a:latin typeface="Century Gothic" panose="020B0502020202020204" pitchFamily="34" charset="0"/>
              </a:rPr>
              <a:t> 20:11 -  1 </a:t>
            </a:r>
            <a:r>
              <a:rPr kumimoji="0" lang="es-ES" sz="290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900" i="0" u="none" strike="noStrike" kern="1200" cap="none" spc="0" normalizeH="0" baseline="0" noProof="0" dirty="0">
                <a:ln>
                  <a:noFill/>
                </a:ln>
                <a:solidFill>
                  <a:prstClr val="black"/>
                </a:solidFill>
                <a:effectLst/>
                <a:uLnTx/>
                <a:uFillTx/>
                <a:latin typeface="Century Gothic" panose="020B0502020202020204" pitchFamily="34" charset="0"/>
              </a:rPr>
              <a:t> 10:4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err="1">
                <a:solidFill>
                  <a:prstClr val="black"/>
                </a:solidFill>
                <a:latin typeface="Century Gothic" panose="020B0502020202020204" pitchFamily="34" charset="0"/>
              </a:rPr>
              <a:t>Num</a:t>
            </a:r>
            <a:r>
              <a:rPr lang="es-ES" sz="2900" dirty="0">
                <a:solidFill>
                  <a:prstClr val="black"/>
                </a:solidFill>
                <a:latin typeface="Century Gothic" panose="020B0502020202020204" pitchFamily="34" charset="0"/>
              </a:rPr>
              <a:t> 20:11  Entonces alzó Moisés su mano y golpeó </a:t>
            </a:r>
            <a:r>
              <a:rPr lang="es-ES" sz="2900" b="1" u="sng" dirty="0">
                <a:solidFill>
                  <a:prstClr val="black"/>
                </a:solidFill>
                <a:latin typeface="Century Gothic" panose="020B0502020202020204" pitchFamily="34" charset="0"/>
              </a:rPr>
              <a:t>la peña</a:t>
            </a:r>
            <a:r>
              <a:rPr lang="es-ES" sz="2900" dirty="0">
                <a:solidFill>
                  <a:prstClr val="black"/>
                </a:solidFill>
                <a:latin typeface="Century Gothic" panose="020B0502020202020204" pitchFamily="34" charset="0"/>
              </a:rPr>
              <a:t> con su vara dos veces; y salieron muchas aguas, y bebió la congregación, y sus bestias.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1Co 10:4  y todos bebieron la misma bebida espiritual; porque bebían de la roca espiritual que los seguía, </a:t>
            </a:r>
            <a:r>
              <a:rPr lang="es-ES" sz="2900" b="1" u="sng" dirty="0">
                <a:solidFill>
                  <a:prstClr val="black"/>
                </a:solidFill>
                <a:latin typeface="Century Gothic" panose="020B0502020202020204" pitchFamily="34" charset="0"/>
              </a:rPr>
              <a:t>y la roca era Cristo</a:t>
            </a:r>
            <a:r>
              <a:rPr lang="es-ES" sz="29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“Renuevo”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Zacarías 6:12 - Isa 53:2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Zac 6:12  Y le hablarás, diciendo: Así ha hablado Jehová de los ejércitos, diciendo: He aquí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varón cuyo nombre es el Renuevo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el cual brotará de sus raíces, y edificará el templo de Jehová.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 53:2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Subirá cual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renuevo</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 delante de él</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como raíz de tierra seca; no hay parecer en él, ni hermosura; le veremos, mas sin atractivo para que le deseemos. </a:t>
            </a:r>
          </a:p>
        </p:txBody>
      </p:sp>
    </p:spTree>
    <p:extLst>
      <p:ext uri="{BB962C8B-B14F-4D97-AF65-F5344CB8AC3E}">
        <p14:creationId xmlns:p14="http://schemas.microsoft.com/office/powerpoint/2010/main" val="17265272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REFERENCIAS A LA PERSONA DE JESÚS EN EL ANTIGUO Y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“Emanuel"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(Isaías 7:14)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 7:14  Por tanto, el Señor mismo os dará señal: He aquí que la virgen concebirá, y dará a luz un hijo, y llamará su nombre Emanuel.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“Piedra angular”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(Hechos 4:11)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err="1">
                <a:solidFill>
                  <a:prstClr val="black"/>
                </a:solidFill>
                <a:latin typeface="Century Gothic" panose="020B0502020202020204" pitchFamily="34" charset="0"/>
              </a:rPr>
              <a:t>Hech</a:t>
            </a:r>
            <a:r>
              <a:rPr lang="es-ES" sz="2900" dirty="0">
                <a:solidFill>
                  <a:prstClr val="black"/>
                </a:solidFill>
                <a:latin typeface="Century Gothic" panose="020B0502020202020204" pitchFamily="34" charset="0"/>
              </a:rPr>
              <a:t> 4:11  Este Jesús es la piedra reprobada por vosotros los edificadores, la cual ha venido a ser cabeza del ángulo.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0154525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 Un solo Dios en tres personas: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(1) Dios el Padre, la Primera Persona;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(2) Dios el Hijo, la Segunda Persona; y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(3) Dios el Espíritu Santo, la Tercera Persona.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 cada una de las Tres Personas se le atribuyen actos bien definidos que son de carácter personal, pero ÉL sigue siendo el mismo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145914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Fue Jehová el que fue traspasado (Zac. 12:10); Dios el que compró la Iglesia con su propia sangre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20:28); fue el Alto Señor que rescató a los pecadores (2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2:1); y el Señor de gloria fue crucificado (1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2:8).</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Zac 12:10  Y derramaré sobre la casa de David, y sobre los moradores de Jerusalén, espíritu de gracia y de oración;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mirarán a mí, a quien traspasaron,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y llorarán como se llora por hijo unigénito, afligiéndose por él como quien se aflige por el primogénito.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20:28  Por tanto, mirad por vosotros, y por todo el rebaño en que el Espíritu Santo os ha puesto por obispos,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para apacentar la iglesia del Señor,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la cual él ganó por su propia sangre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2Pe 2:1  Pero hubo también falsos profetas entre el pueblo, como habrá entre vosotros falsos maestros, que introducirán encubiertamente herejías destructoras,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aun negarán al Señor que los rescató</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atrayendo sobre sí mismos destrucción repentina.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1Co 2:8  la que ninguno de los príncipes de este siglo conoció; porque si la hubieran conocido,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nunca habrían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crucificado al Señor de gloria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6792427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plan de salvación requiere la Deidad del Hijo (Dios encarnado – 1Tim 3:16), ya que el amor de Dios seria reducido a cero si se hubiera enviado a una criatura en forma de hombre o ángel para salvar a los pecadores, pues esta sangre no hubiera sido suficiente para perdonar al pecador. El amor verdadero al pecador solo podía venir del que lo creó, es decir de Dios mismo, quien tomó forma de siervo y humillándose hasta ultimo llegó a la muerte de Cruz (Fil 2:6-8), ya que el perdón de pecados requiere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sangre divina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3:16; Ro. 5:8;  1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3:16).</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Juan 3:16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Porque de tal manera amó Dios al mundo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que ha dado a su Hijo unigénito, para que todo aquel que en él cree, no se pierda, mas tenga vida eterna.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Rom 5:8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Mas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Dios muestra su amor</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para con nosotros, en que siendo aún pecadores,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Cristo murió por nosotros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1Jn 3:16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En esto hemos conocido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el amor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 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él puso su vida por nosotros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también nosotros debemos poner nuestras vidas por los hermanos.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40874598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52258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SE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18644</TotalTime>
  <Words>4643</Words>
  <Application>Microsoft Office PowerPoint</Application>
  <PresentationFormat>Widescreen</PresentationFormat>
  <Paragraphs>417</Paragraphs>
  <Slides>33</Slides>
  <Notes>4</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33</vt:i4>
      </vt:variant>
    </vt:vector>
  </HeadingPairs>
  <TitlesOfParts>
    <vt:vector size="47" baseType="lpstr">
      <vt:lpstr>Arial</vt:lpstr>
      <vt:lpstr>Bookman Old Style</vt:lpstr>
      <vt:lpstr>Calibri</vt:lpstr>
      <vt:lpstr>Calibri Light</vt:lpstr>
      <vt:lpstr>Century Gothic</vt:lpstr>
      <vt:lpstr>Corbel</vt:lpstr>
      <vt:lpstr>Georgia</vt:lpstr>
      <vt:lpstr>Wingdings</vt:lpstr>
      <vt:lpstr>Office Theme</vt:lpstr>
      <vt:lpstr>2_Tema de Office</vt:lpstr>
      <vt:lpstr>CRISTIANO</vt:lpstr>
      <vt:lpstr>1_Office Theme</vt:lpstr>
      <vt:lpstr>2_Office Theme</vt:lpstr>
      <vt:lpstr>Document</vt:lpstr>
      <vt:lpstr>PowerPoint Presentation</vt:lpstr>
      <vt:lpstr>DOCTRINA DE DIOS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2735</cp:revision>
  <cp:lastPrinted>2023-08-25T23:32:00Z</cp:lastPrinted>
  <dcterms:created xsi:type="dcterms:W3CDTF">2017-10-23T23:04:17Z</dcterms:created>
  <dcterms:modified xsi:type="dcterms:W3CDTF">2024-08-15T19:05:53Z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