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0" r:id="rId2"/>
    <p:sldMasterId id="2147484802" r:id="rId3"/>
    <p:sldMasterId id="2147484808" r:id="rId4"/>
    <p:sldMasterId id="2147484850" r:id="rId5"/>
  </p:sldMasterIdLst>
  <p:notesMasterIdLst>
    <p:notesMasterId r:id="rId45"/>
  </p:notesMasterIdLst>
  <p:sldIdLst>
    <p:sldId id="1478" r:id="rId6"/>
    <p:sldId id="1679" r:id="rId7"/>
    <p:sldId id="1683" r:id="rId8"/>
    <p:sldId id="1717" r:id="rId9"/>
    <p:sldId id="1718" r:id="rId10"/>
    <p:sldId id="1719" r:id="rId11"/>
    <p:sldId id="1720" r:id="rId12"/>
    <p:sldId id="1721" r:id="rId13"/>
    <p:sldId id="1722" r:id="rId14"/>
    <p:sldId id="1723" r:id="rId15"/>
    <p:sldId id="1724" r:id="rId16"/>
    <p:sldId id="1725" r:id="rId17"/>
    <p:sldId id="1726" r:id="rId18"/>
    <p:sldId id="1727" r:id="rId19"/>
    <p:sldId id="1729" r:id="rId20"/>
    <p:sldId id="1750" r:id="rId21"/>
    <p:sldId id="1730" r:id="rId22"/>
    <p:sldId id="1731" r:id="rId23"/>
    <p:sldId id="1732" r:id="rId24"/>
    <p:sldId id="1734" r:id="rId25"/>
    <p:sldId id="1735" r:id="rId26"/>
    <p:sldId id="1736" r:id="rId27"/>
    <p:sldId id="1737" r:id="rId28"/>
    <p:sldId id="1738" r:id="rId29"/>
    <p:sldId id="1739" r:id="rId30"/>
    <p:sldId id="1740" r:id="rId31"/>
    <p:sldId id="1741" r:id="rId32"/>
    <p:sldId id="1743" r:id="rId33"/>
    <p:sldId id="1742" r:id="rId34"/>
    <p:sldId id="1744" r:id="rId35"/>
    <p:sldId id="1745" r:id="rId36"/>
    <p:sldId id="1746" r:id="rId37"/>
    <p:sldId id="1747" r:id="rId38"/>
    <p:sldId id="1748" r:id="rId39"/>
    <p:sldId id="1749" r:id="rId40"/>
    <p:sldId id="1713" r:id="rId41"/>
    <p:sldId id="1712" r:id="rId42"/>
    <p:sldId id="1477" r:id="rId43"/>
    <p:sldId id="257" r:id="rId44"/>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60" d="100"/>
          <a:sy n="160" d="100"/>
        </p:scale>
        <p:origin x="168"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59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359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6858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4639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63877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43973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51332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86846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32026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16993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214258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031659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97849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81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14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99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56671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3567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09983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87168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192111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55073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0503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275837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464527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836132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553745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90899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defTabSz="685766">
              <a:defRPr/>
            </a:pPr>
            <a:fld id="{B8B68960-ACB0-4364-8CE3-52D3ACB1F0EE}"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8264226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963503"/>
            <a:ext cx="10515600" cy="521346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defRPr/>
            </a:pPr>
            <a:fld id="{E9827426-A48C-47AA-B09A-8D346DE9DA4C}"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5134419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7" name="Picture Placeholder 56"/>
          <p:cNvSpPr>
            <a:spLocks noGrp="1"/>
          </p:cNvSpPr>
          <p:nvPr>
            <p:ph type="pic" sz="quarter" idx="25"/>
          </p:nvPr>
        </p:nvSpPr>
        <p:spPr>
          <a:xfrm>
            <a:off x="9376384"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54" name="Picture Placeholder 53"/>
          <p:cNvSpPr>
            <a:spLocks noGrp="1"/>
          </p:cNvSpPr>
          <p:nvPr>
            <p:ph type="pic" sz="quarter" idx="24"/>
          </p:nvPr>
        </p:nvSpPr>
        <p:spPr>
          <a:xfrm>
            <a:off x="6678610"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51" name="Picture Placeholder 50"/>
          <p:cNvSpPr>
            <a:spLocks noGrp="1"/>
          </p:cNvSpPr>
          <p:nvPr>
            <p:ph type="pic" sz="quarter" idx="23"/>
          </p:nvPr>
        </p:nvSpPr>
        <p:spPr>
          <a:xfrm>
            <a:off x="3682957"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48" name="Picture Placeholder 47"/>
          <p:cNvSpPr>
            <a:spLocks noGrp="1"/>
          </p:cNvSpPr>
          <p:nvPr>
            <p:ph type="pic" sz="quarter" idx="22"/>
          </p:nvPr>
        </p:nvSpPr>
        <p:spPr>
          <a:xfrm>
            <a:off x="840350"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45" name="Picture Placeholder 44"/>
          <p:cNvSpPr>
            <a:spLocks noGrp="1"/>
          </p:cNvSpPr>
          <p:nvPr>
            <p:ph type="pic" sz="quarter" idx="21"/>
          </p:nvPr>
        </p:nvSpPr>
        <p:spPr>
          <a:xfrm>
            <a:off x="9318954"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42" name="Picture Placeholder 41"/>
          <p:cNvSpPr>
            <a:spLocks noGrp="1"/>
          </p:cNvSpPr>
          <p:nvPr>
            <p:ph type="pic" sz="quarter" idx="20"/>
          </p:nvPr>
        </p:nvSpPr>
        <p:spPr>
          <a:xfrm>
            <a:off x="6634558"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9" name="Picture Placeholder 38"/>
          <p:cNvSpPr>
            <a:spLocks noGrp="1"/>
          </p:cNvSpPr>
          <p:nvPr>
            <p:ph type="pic" sz="quarter" idx="19"/>
          </p:nvPr>
        </p:nvSpPr>
        <p:spPr>
          <a:xfrm>
            <a:off x="3710706"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6" name="Picture Placeholder 35"/>
          <p:cNvSpPr>
            <a:spLocks noGrp="1"/>
          </p:cNvSpPr>
          <p:nvPr>
            <p:ph type="pic" sz="quarter" idx="18"/>
          </p:nvPr>
        </p:nvSpPr>
        <p:spPr>
          <a:xfrm>
            <a:off x="821206"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3" name="Picture Placeholder 32"/>
          <p:cNvSpPr>
            <a:spLocks noGrp="1"/>
          </p:cNvSpPr>
          <p:nvPr>
            <p:ph type="pic" sz="quarter" idx="17"/>
          </p:nvPr>
        </p:nvSpPr>
        <p:spPr>
          <a:xfrm>
            <a:off x="9414596"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0" name="Picture Placeholder 29"/>
          <p:cNvSpPr>
            <a:spLocks noGrp="1"/>
          </p:cNvSpPr>
          <p:nvPr>
            <p:ph type="pic" sz="quarter" idx="16"/>
          </p:nvPr>
        </p:nvSpPr>
        <p:spPr>
          <a:xfrm>
            <a:off x="6695513"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7" name="Picture Placeholder 26"/>
          <p:cNvSpPr>
            <a:spLocks noGrp="1"/>
          </p:cNvSpPr>
          <p:nvPr>
            <p:ph type="pic" sz="quarter" idx="15"/>
          </p:nvPr>
        </p:nvSpPr>
        <p:spPr>
          <a:xfrm>
            <a:off x="3755862"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4" name="Picture Placeholder 23"/>
          <p:cNvSpPr>
            <a:spLocks noGrp="1"/>
          </p:cNvSpPr>
          <p:nvPr>
            <p:ph type="pic" sz="quarter" idx="14"/>
          </p:nvPr>
        </p:nvSpPr>
        <p:spPr>
          <a:xfrm>
            <a:off x="873103"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1" name="Picture Placeholder 20"/>
          <p:cNvSpPr>
            <a:spLocks noGrp="1"/>
          </p:cNvSpPr>
          <p:nvPr>
            <p:ph type="pic" sz="quarter" idx="13"/>
          </p:nvPr>
        </p:nvSpPr>
        <p:spPr>
          <a:xfrm>
            <a:off x="5112846" y="1514901"/>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6558560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7237796" y="989328"/>
            <a:ext cx="3812413" cy="2351744"/>
          </a:xfrm>
          <a:custGeom>
            <a:avLst/>
            <a:gdLst>
              <a:gd name="connsiteX0" fmla="*/ 391965 w 2859310"/>
              <a:gd name="connsiteY0" fmla="*/ 0 h 2351744"/>
              <a:gd name="connsiteX1" fmla="*/ 2467345 w 2859310"/>
              <a:gd name="connsiteY1" fmla="*/ 0 h 2351744"/>
              <a:gd name="connsiteX2" fmla="*/ 2859310 w 2859310"/>
              <a:gd name="connsiteY2" fmla="*/ 391965 h 2351744"/>
              <a:gd name="connsiteX3" fmla="*/ 2859310 w 2859310"/>
              <a:gd name="connsiteY3" fmla="*/ 1959779 h 2351744"/>
              <a:gd name="connsiteX4" fmla="*/ 2467345 w 2859310"/>
              <a:gd name="connsiteY4" fmla="*/ 2351744 h 2351744"/>
              <a:gd name="connsiteX5" fmla="*/ 391965 w 2859310"/>
              <a:gd name="connsiteY5" fmla="*/ 2351744 h 2351744"/>
              <a:gd name="connsiteX6" fmla="*/ 0 w 2859310"/>
              <a:gd name="connsiteY6" fmla="*/ 1959779 h 2351744"/>
              <a:gd name="connsiteX7" fmla="*/ 0 w 2859310"/>
              <a:gd name="connsiteY7" fmla="*/ 391965 h 2351744"/>
              <a:gd name="connsiteX8" fmla="*/ 391965 w 2859310"/>
              <a:gd name="connsiteY8" fmla="*/ 0 h 235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9310" h="2351744">
                <a:moveTo>
                  <a:pt x="391965" y="0"/>
                </a:moveTo>
                <a:lnTo>
                  <a:pt x="2467345" y="0"/>
                </a:lnTo>
                <a:cubicBezTo>
                  <a:pt x="2683821" y="0"/>
                  <a:pt x="2859310" y="175489"/>
                  <a:pt x="2859310" y="391965"/>
                </a:cubicBezTo>
                <a:lnTo>
                  <a:pt x="2859310" y="1959779"/>
                </a:lnTo>
                <a:cubicBezTo>
                  <a:pt x="2859310" y="2176255"/>
                  <a:pt x="2683821" y="2351744"/>
                  <a:pt x="2467345" y="2351744"/>
                </a:cubicBezTo>
                <a:lnTo>
                  <a:pt x="391965" y="2351744"/>
                </a:lnTo>
                <a:cubicBezTo>
                  <a:pt x="175489" y="2351744"/>
                  <a:pt x="0" y="2176255"/>
                  <a:pt x="0" y="1959779"/>
                </a:cubicBezTo>
                <a:lnTo>
                  <a:pt x="0" y="391965"/>
                </a:lnTo>
                <a:cubicBezTo>
                  <a:pt x="0" y="175489"/>
                  <a:pt x="175489" y="0"/>
                  <a:pt x="391965" y="0"/>
                </a:cubicBez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1138748" y="989328"/>
            <a:ext cx="3812413" cy="2351744"/>
          </a:xfrm>
          <a:custGeom>
            <a:avLst/>
            <a:gdLst>
              <a:gd name="connsiteX0" fmla="*/ 391965 w 2859310"/>
              <a:gd name="connsiteY0" fmla="*/ 0 h 2351744"/>
              <a:gd name="connsiteX1" fmla="*/ 2467345 w 2859310"/>
              <a:gd name="connsiteY1" fmla="*/ 0 h 2351744"/>
              <a:gd name="connsiteX2" fmla="*/ 2859310 w 2859310"/>
              <a:gd name="connsiteY2" fmla="*/ 391965 h 2351744"/>
              <a:gd name="connsiteX3" fmla="*/ 2859310 w 2859310"/>
              <a:gd name="connsiteY3" fmla="*/ 1959779 h 2351744"/>
              <a:gd name="connsiteX4" fmla="*/ 2467345 w 2859310"/>
              <a:gd name="connsiteY4" fmla="*/ 2351744 h 2351744"/>
              <a:gd name="connsiteX5" fmla="*/ 391965 w 2859310"/>
              <a:gd name="connsiteY5" fmla="*/ 2351744 h 2351744"/>
              <a:gd name="connsiteX6" fmla="*/ 0 w 2859310"/>
              <a:gd name="connsiteY6" fmla="*/ 1959779 h 2351744"/>
              <a:gd name="connsiteX7" fmla="*/ 0 w 2859310"/>
              <a:gd name="connsiteY7" fmla="*/ 391965 h 2351744"/>
              <a:gd name="connsiteX8" fmla="*/ 391965 w 2859310"/>
              <a:gd name="connsiteY8" fmla="*/ 0 h 235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9310" h="2351744">
                <a:moveTo>
                  <a:pt x="391965" y="0"/>
                </a:moveTo>
                <a:lnTo>
                  <a:pt x="2467345" y="0"/>
                </a:lnTo>
                <a:cubicBezTo>
                  <a:pt x="2683821" y="0"/>
                  <a:pt x="2859310" y="175489"/>
                  <a:pt x="2859310" y="391965"/>
                </a:cubicBezTo>
                <a:lnTo>
                  <a:pt x="2859310" y="1959779"/>
                </a:lnTo>
                <a:cubicBezTo>
                  <a:pt x="2859310" y="2176255"/>
                  <a:pt x="2683821" y="2351744"/>
                  <a:pt x="2467345" y="2351744"/>
                </a:cubicBezTo>
                <a:lnTo>
                  <a:pt x="391965" y="2351744"/>
                </a:lnTo>
                <a:cubicBezTo>
                  <a:pt x="175489" y="2351744"/>
                  <a:pt x="0" y="2176255"/>
                  <a:pt x="0" y="1959779"/>
                </a:cubicBezTo>
                <a:lnTo>
                  <a:pt x="0" y="391965"/>
                </a:lnTo>
                <a:cubicBezTo>
                  <a:pt x="0" y="175489"/>
                  <a:pt x="175489" y="0"/>
                  <a:pt x="391965"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3849406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1" name="Picture Placeholder 20"/>
          <p:cNvSpPr>
            <a:spLocks noGrp="1"/>
          </p:cNvSpPr>
          <p:nvPr>
            <p:ph type="pic" sz="quarter" idx="16"/>
          </p:nvPr>
        </p:nvSpPr>
        <p:spPr>
          <a:xfrm>
            <a:off x="8820722" y="3665511"/>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6165793" y="3665510"/>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3510863" y="3665511"/>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855934" y="3665510"/>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2397454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
        <p:nvSpPr>
          <p:cNvPr id="9" name="Picture Placeholder 8"/>
          <p:cNvSpPr>
            <a:spLocks noGrp="1"/>
          </p:cNvSpPr>
          <p:nvPr>
            <p:ph type="pic" sz="quarter" idx="13"/>
          </p:nvPr>
        </p:nvSpPr>
        <p:spPr>
          <a:xfrm>
            <a:off x="5114989" y="-14514"/>
            <a:ext cx="7077011" cy="5451933"/>
          </a:xfrm>
          <a:custGeom>
            <a:avLst/>
            <a:gdLst>
              <a:gd name="connsiteX0" fmla="*/ 0 w 5307758"/>
              <a:gd name="connsiteY0" fmla="*/ 0 h 5451933"/>
              <a:gd name="connsiteX1" fmla="*/ 5307758 w 5307758"/>
              <a:gd name="connsiteY1" fmla="*/ 0 h 5451933"/>
              <a:gd name="connsiteX2" fmla="*/ 5307758 w 5307758"/>
              <a:gd name="connsiteY2" fmla="*/ 5446492 h 5451933"/>
              <a:gd name="connsiteX3" fmla="*/ 1239980 w 5307758"/>
              <a:gd name="connsiteY3" fmla="*/ 5451933 h 5451933"/>
            </a:gdLst>
            <a:ahLst/>
            <a:cxnLst>
              <a:cxn ang="0">
                <a:pos x="connsiteX0" y="connsiteY0"/>
              </a:cxn>
              <a:cxn ang="0">
                <a:pos x="connsiteX1" y="connsiteY1"/>
              </a:cxn>
              <a:cxn ang="0">
                <a:pos x="connsiteX2" y="connsiteY2"/>
              </a:cxn>
              <a:cxn ang="0">
                <a:pos x="connsiteX3" y="connsiteY3"/>
              </a:cxn>
            </a:cxnLst>
            <a:rect l="l" t="t" r="r" b="b"/>
            <a:pathLst>
              <a:path w="5307758" h="5451933">
                <a:moveTo>
                  <a:pt x="0" y="0"/>
                </a:moveTo>
                <a:lnTo>
                  <a:pt x="5307758" y="0"/>
                </a:lnTo>
                <a:lnTo>
                  <a:pt x="5307758" y="5446492"/>
                </a:lnTo>
                <a:lnTo>
                  <a:pt x="1239980" y="5451933"/>
                </a:lnTo>
                <a:close/>
              </a:path>
            </a:pathLst>
          </a:custGeom>
        </p:spPr>
        <p:txBody>
          <a:bodyPr wrap="square">
            <a:noAutofit/>
          </a:bodyPr>
          <a:lstStyle/>
          <a:p>
            <a:endParaRPr lang="en-US"/>
          </a:p>
        </p:txBody>
      </p:sp>
    </p:spTree>
    <p:extLst>
      <p:ext uri="{BB962C8B-B14F-4D97-AF65-F5344CB8AC3E}">
        <p14:creationId xmlns:p14="http://schemas.microsoft.com/office/powerpoint/2010/main" val="32530990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8" name="Picture Placeholder 17"/>
          <p:cNvSpPr>
            <a:spLocks noGrp="1"/>
          </p:cNvSpPr>
          <p:nvPr>
            <p:ph type="pic" sz="quarter" idx="15"/>
          </p:nvPr>
        </p:nvSpPr>
        <p:spPr>
          <a:xfrm>
            <a:off x="8255444" y="1489735"/>
            <a:ext cx="3123757" cy="2519184"/>
          </a:xfrm>
          <a:custGeom>
            <a:avLst/>
            <a:gdLst>
              <a:gd name="connsiteX0" fmla="*/ 907186 w 2342818"/>
              <a:gd name="connsiteY0" fmla="*/ 0 h 2519184"/>
              <a:gd name="connsiteX1" fmla="*/ 2342818 w 2342818"/>
              <a:gd name="connsiteY1" fmla="*/ 0 h 2519184"/>
              <a:gd name="connsiteX2" fmla="*/ 1435632 w 2342818"/>
              <a:gd name="connsiteY2" fmla="*/ 2519184 h 2519184"/>
              <a:gd name="connsiteX3" fmla="*/ 0 w 2342818"/>
              <a:gd name="connsiteY3" fmla="*/ 2519184 h 2519184"/>
            </a:gdLst>
            <a:ahLst/>
            <a:cxnLst>
              <a:cxn ang="0">
                <a:pos x="connsiteX0" y="connsiteY0"/>
              </a:cxn>
              <a:cxn ang="0">
                <a:pos x="connsiteX1" y="connsiteY1"/>
              </a:cxn>
              <a:cxn ang="0">
                <a:pos x="connsiteX2" y="connsiteY2"/>
              </a:cxn>
              <a:cxn ang="0">
                <a:pos x="connsiteX3" y="connsiteY3"/>
              </a:cxn>
            </a:cxnLst>
            <a:rect l="l" t="t" r="r" b="b"/>
            <a:pathLst>
              <a:path w="2342818" h="2519184">
                <a:moveTo>
                  <a:pt x="907186" y="0"/>
                </a:moveTo>
                <a:lnTo>
                  <a:pt x="2342818" y="0"/>
                </a:lnTo>
                <a:lnTo>
                  <a:pt x="1435632" y="2519184"/>
                </a:lnTo>
                <a:lnTo>
                  <a:pt x="0" y="2519184"/>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5496440" y="3113065"/>
            <a:ext cx="3123757" cy="2519184"/>
          </a:xfrm>
          <a:custGeom>
            <a:avLst/>
            <a:gdLst>
              <a:gd name="connsiteX0" fmla="*/ 907186 w 2342818"/>
              <a:gd name="connsiteY0" fmla="*/ 0 h 2519184"/>
              <a:gd name="connsiteX1" fmla="*/ 2342818 w 2342818"/>
              <a:gd name="connsiteY1" fmla="*/ 0 h 2519184"/>
              <a:gd name="connsiteX2" fmla="*/ 1435632 w 2342818"/>
              <a:gd name="connsiteY2" fmla="*/ 2519184 h 2519184"/>
              <a:gd name="connsiteX3" fmla="*/ 0 w 2342818"/>
              <a:gd name="connsiteY3" fmla="*/ 2519184 h 2519184"/>
            </a:gdLst>
            <a:ahLst/>
            <a:cxnLst>
              <a:cxn ang="0">
                <a:pos x="connsiteX0" y="connsiteY0"/>
              </a:cxn>
              <a:cxn ang="0">
                <a:pos x="connsiteX1" y="connsiteY1"/>
              </a:cxn>
              <a:cxn ang="0">
                <a:pos x="connsiteX2" y="connsiteY2"/>
              </a:cxn>
              <a:cxn ang="0">
                <a:pos x="connsiteX3" y="connsiteY3"/>
              </a:cxn>
            </a:cxnLst>
            <a:rect l="l" t="t" r="r" b="b"/>
            <a:pathLst>
              <a:path w="2342818" h="2519184">
                <a:moveTo>
                  <a:pt x="907186" y="0"/>
                </a:moveTo>
                <a:lnTo>
                  <a:pt x="2342818" y="0"/>
                </a:lnTo>
                <a:lnTo>
                  <a:pt x="1435632" y="2519184"/>
                </a:lnTo>
                <a:lnTo>
                  <a:pt x="0" y="2519184"/>
                </a:ln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4296992" y="1489735"/>
            <a:ext cx="3123757" cy="2519184"/>
          </a:xfrm>
          <a:custGeom>
            <a:avLst/>
            <a:gdLst>
              <a:gd name="connsiteX0" fmla="*/ 907186 w 2342818"/>
              <a:gd name="connsiteY0" fmla="*/ 0 h 2519184"/>
              <a:gd name="connsiteX1" fmla="*/ 2342818 w 2342818"/>
              <a:gd name="connsiteY1" fmla="*/ 0 h 2519184"/>
              <a:gd name="connsiteX2" fmla="*/ 1435632 w 2342818"/>
              <a:gd name="connsiteY2" fmla="*/ 2519184 h 2519184"/>
              <a:gd name="connsiteX3" fmla="*/ 0 w 2342818"/>
              <a:gd name="connsiteY3" fmla="*/ 2519184 h 2519184"/>
            </a:gdLst>
            <a:ahLst/>
            <a:cxnLst>
              <a:cxn ang="0">
                <a:pos x="connsiteX0" y="connsiteY0"/>
              </a:cxn>
              <a:cxn ang="0">
                <a:pos x="connsiteX1" y="connsiteY1"/>
              </a:cxn>
              <a:cxn ang="0">
                <a:pos x="connsiteX2" y="connsiteY2"/>
              </a:cxn>
              <a:cxn ang="0">
                <a:pos x="connsiteX3" y="connsiteY3"/>
              </a:cxn>
            </a:cxnLst>
            <a:rect l="l" t="t" r="r" b="b"/>
            <a:pathLst>
              <a:path w="2342818" h="2519184">
                <a:moveTo>
                  <a:pt x="907186" y="0"/>
                </a:moveTo>
                <a:lnTo>
                  <a:pt x="2342818" y="0"/>
                </a:lnTo>
                <a:lnTo>
                  <a:pt x="1435632" y="2519184"/>
                </a:lnTo>
                <a:lnTo>
                  <a:pt x="0" y="2519184"/>
                </a:lnTo>
                <a:close/>
              </a:path>
            </a:pathLst>
          </a:custGeom>
        </p:spPr>
        <p:txBody>
          <a:bodyPr wrap="square">
            <a:noAutofit/>
          </a:bodyPr>
          <a:lstStyle/>
          <a:p>
            <a:endParaRPr lang="en-US" dirty="0"/>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5741516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21" name="Picture Placeholder 20"/>
          <p:cNvSpPr>
            <a:spLocks noGrp="1"/>
          </p:cNvSpPr>
          <p:nvPr>
            <p:ph type="pic" sz="quarter" idx="16"/>
          </p:nvPr>
        </p:nvSpPr>
        <p:spPr>
          <a:xfrm>
            <a:off x="8360564" y="3569845"/>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4820633" y="3569845"/>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8360564" y="923494"/>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4820633" y="923493"/>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dirty="0"/>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375340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5710199" y="3276446"/>
            <a:ext cx="2841981" cy="2454579"/>
          </a:xfrm>
          <a:custGeom>
            <a:avLst/>
            <a:gdLst>
              <a:gd name="connsiteX0" fmla="*/ 0 w 2131486"/>
              <a:gd name="connsiteY0" fmla="*/ 0 h 2454579"/>
              <a:gd name="connsiteX1" fmla="*/ 2131486 w 2131486"/>
              <a:gd name="connsiteY1" fmla="*/ 0 h 2454579"/>
              <a:gd name="connsiteX2" fmla="*/ 2131486 w 2131486"/>
              <a:gd name="connsiteY2" fmla="*/ 2454579 h 2454579"/>
              <a:gd name="connsiteX3" fmla="*/ 0 w 2131486"/>
              <a:gd name="connsiteY3" fmla="*/ 2454579 h 2454579"/>
            </a:gdLst>
            <a:ahLst/>
            <a:cxnLst>
              <a:cxn ang="0">
                <a:pos x="connsiteX0" y="connsiteY0"/>
              </a:cxn>
              <a:cxn ang="0">
                <a:pos x="connsiteX1" y="connsiteY1"/>
              </a:cxn>
              <a:cxn ang="0">
                <a:pos x="connsiteX2" y="connsiteY2"/>
              </a:cxn>
              <a:cxn ang="0">
                <a:pos x="connsiteX3" y="connsiteY3"/>
              </a:cxn>
            </a:cxnLst>
            <a:rect l="l" t="t" r="r" b="b"/>
            <a:pathLst>
              <a:path w="2131486" h="2454579">
                <a:moveTo>
                  <a:pt x="0" y="0"/>
                </a:moveTo>
                <a:lnTo>
                  <a:pt x="2131486" y="0"/>
                </a:lnTo>
                <a:lnTo>
                  <a:pt x="2131486" y="2454579"/>
                </a:lnTo>
                <a:lnTo>
                  <a:pt x="0" y="2454579"/>
                </a:ln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3655523" y="1325646"/>
            <a:ext cx="2841981" cy="2454579"/>
          </a:xfrm>
          <a:custGeom>
            <a:avLst/>
            <a:gdLst>
              <a:gd name="connsiteX0" fmla="*/ 0 w 2131486"/>
              <a:gd name="connsiteY0" fmla="*/ 0 h 2454579"/>
              <a:gd name="connsiteX1" fmla="*/ 2131486 w 2131486"/>
              <a:gd name="connsiteY1" fmla="*/ 0 h 2454579"/>
              <a:gd name="connsiteX2" fmla="*/ 2131486 w 2131486"/>
              <a:gd name="connsiteY2" fmla="*/ 2454579 h 2454579"/>
              <a:gd name="connsiteX3" fmla="*/ 0 w 2131486"/>
              <a:gd name="connsiteY3" fmla="*/ 2454579 h 2454579"/>
            </a:gdLst>
            <a:ahLst/>
            <a:cxnLst>
              <a:cxn ang="0">
                <a:pos x="connsiteX0" y="connsiteY0"/>
              </a:cxn>
              <a:cxn ang="0">
                <a:pos x="connsiteX1" y="connsiteY1"/>
              </a:cxn>
              <a:cxn ang="0">
                <a:pos x="connsiteX2" y="connsiteY2"/>
              </a:cxn>
              <a:cxn ang="0">
                <a:pos x="connsiteX3" y="connsiteY3"/>
              </a:cxn>
            </a:cxnLst>
            <a:rect l="l" t="t" r="r" b="b"/>
            <a:pathLst>
              <a:path w="2131486" h="2454579">
                <a:moveTo>
                  <a:pt x="0" y="0"/>
                </a:moveTo>
                <a:lnTo>
                  <a:pt x="2131486" y="0"/>
                </a:lnTo>
                <a:lnTo>
                  <a:pt x="2131486" y="2454579"/>
                </a:lnTo>
                <a:lnTo>
                  <a:pt x="0" y="2454579"/>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438800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3393123" y="2292849"/>
            <a:ext cx="5379343" cy="2478708"/>
          </a:xfrm>
          <a:custGeom>
            <a:avLst/>
            <a:gdLst>
              <a:gd name="connsiteX0" fmla="*/ 0 w 4034507"/>
              <a:gd name="connsiteY0" fmla="*/ 0 h 2478708"/>
              <a:gd name="connsiteX1" fmla="*/ 4034507 w 4034507"/>
              <a:gd name="connsiteY1" fmla="*/ 0 h 2478708"/>
              <a:gd name="connsiteX2" fmla="*/ 4034507 w 4034507"/>
              <a:gd name="connsiteY2" fmla="*/ 2478708 h 2478708"/>
              <a:gd name="connsiteX3" fmla="*/ 0 w 4034507"/>
              <a:gd name="connsiteY3" fmla="*/ 2478708 h 2478708"/>
            </a:gdLst>
            <a:ahLst/>
            <a:cxnLst>
              <a:cxn ang="0">
                <a:pos x="connsiteX0" y="connsiteY0"/>
              </a:cxn>
              <a:cxn ang="0">
                <a:pos x="connsiteX1" y="connsiteY1"/>
              </a:cxn>
              <a:cxn ang="0">
                <a:pos x="connsiteX2" y="connsiteY2"/>
              </a:cxn>
              <a:cxn ang="0">
                <a:pos x="connsiteX3" y="connsiteY3"/>
              </a:cxn>
            </a:cxnLst>
            <a:rect l="l" t="t" r="r" b="b"/>
            <a:pathLst>
              <a:path w="4034507" h="2478708">
                <a:moveTo>
                  <a:pt x="0" y="0"/>
                </a:moveTo>
                <a:lnTo>
                  <a:pt x="4034507" y="0"/>
                </a:lnTo>
                <a:lnTo>
                  <a:pt x="4034507" y="2478708"/>
                </a:lnTo>
                <a:lnTo>
                  <a:pt x="0" y="2478708"/>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9658043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275559" y="548198"/>
            <a:ext cx="1668691" cy="1414633"/>
          </a:xfrm>
          <a:custGeom>
            <a:avLst/>
            <a:gdLst>
              <a:gd name="connsiteX0" fmla="*/ 0 w 1251518"/>
              <a:gd name="connsiteY0" fmla="*/ 0 h 1414633"/>
              <a:gd name="connsiteX1" fmla="*/ 1251518 w 1251518"/>
              <a:gd name="connsiteY1" fmla="*/ 0 h 1414633"/>
              <a:gd name="connsiteX2" fmla="*/ 1251518 w 1251518"/>
              <a:gd name="connsiteY2" fmla="*/ 1414633 h 1414633"/>
              <a:gd name="connsiteX3" fmla="*/ 0 w 1251518"/>
              <a:gd name="connsiteY3" fmla="*/ 1414633 h 1414633"/>
            </a:gdLst>
            <a:ahLst/>
            <a:cxnLst>
              <a:cxn ang="0">
                <a:pos x="connsiteX0" y="connsiteY0"/>
              </a:cxn>
              <a:cxn ang="0">
                <a:pos x="connsiteX1" y="connsiteY1"/>
              </a:cxn>
              <a:cxn ang="0">
                <a:pos x="connsiteX2" y="connsiteY2"/>
              </a:cxn>
              <a:cxn ang="0">
                <a:pos x="connsiteX3" y="connsiteY3"/>
              </a:cxn>
            </a:cxnLst>
            <a:rect l="l" t="t" r="r" b="b"/>
            <a:pathLst>
              <a:path w="1251518" h="1414633">
                <a:moveTo>
                  <a:pt x="0" y="0"/>
                </a:moveTo>
                <a:lnTo>
                  <a:pt x="1251518" y="0"/>
                </a:lnTo>
                <a:lnTo>
                  <a:pt x="1251518" y="1414633"/>
                </a:lnTo>
                <a:lnTo>
                  <a:pt x="0" y="1414633"/>
                </a:lnTo>
                <a:close/>
              </a:path>
            </a:pathLst>
          </a:custGeom>
        </p:spPr>
        <p:txBody>
          <a:bodyPr wrap="square">
            <a:noAutofit/>
          </a:bodyPr>
          <a:lstStyle/>
          <a:p>
            <a:endParaRPr lang="en-US"/>
          </a:p>
        </p:txBody>
      </p:sp>
      <p:sp>
        <p:nvSpPr>
          <p:cNvPr id="16" name="Picture Placeholder 15"/>
          <p:cNvSpPr>
            <a:spLocks noGrp="1"/>
          </p:cNvSpPr>
          <p:nvPr>
            <p:ph type="pic" sz="quarter" idx="14"/>
          </p:nvPr>
        </p:nvSpPr>
        <p:spPr>
          <a:xfrm>
            <a:off x="5668045" y="1350416"/>
            <a:ext cx="1668689" cy="1414633"/>
          </a:xfrm>
          <a:custGeom>
            <a:avLst/>
            <a:gdLst>
              <a:gd name="connsiteX0" fmla="*/ 0 w 1251517"/>
              <a:gd name="connsiteY0" fmla="*/ 0 h 1414633"/>
              <a:gd name="connsiteX1" fmla="*/ 1251517 w 1251517"/>
              <a:gd name="connsiteY1" fmla="*/ 0 h 1414633"/>
              <a:gd name="connsiteX2" fmla="*/ 1251517 w 1251517"/>
              <a:gd name="connsiteY2" fmla="*/ 1414633 h 1414633"/>
              <a:gd name="connsiteX3" fmla="*/ 0 w 1251517"/>
              <a:gd name="connsiteY3" fmla="*/ 1414633 h 1414633"/>
            </a:gdLst>
            <a:ahLst/>
            <a:cxnLst>
              <a:cxn ang="0">
                <a:pos x="connsiteX0" y="connsiteY0"/>
              </a:cxn>
              <a:cxn ang="0">
                <a:pos x="connsiteX1" y="connsiteY1"/>
              </a:cxn>
              <a:cxn ang="0">
                <a:pos x="connsiteX2" y="connsiteY2"/>
              </a:cxn>
              <a:cxn ang="0">
                <a:pos x="connsiteX3" y="connsiteY3"/>
              </a:cxn>
            </a:cxnLst>
            <a:rect l="l" t="t" r="r" b="b"/>
            <a:pathLst>
              <a:path w="1251517" h="1414633">
                <a:moveTo>
                  <a:pt x="0" y="0"/>
                </a:moveTo>
                <a:lnTo>
                  <a:pt x="1251517" y="0"/>
                </a:lnTo>
                <a:lnTo>
                  <a:pt x="1251517" y="1414633"/>
                </a:lnTo>
                <a:lnTo>
                  <a:pt x="0" y="1414633"/>
                </a:lnTo>
                <a:close/>
              </a:path>
            </a:pathLst>
          </a:custGeom>
        </p:spPr>
        <p:txBody>
          <a:bodyPr wrap="square">
            <a:noAutofit/>
          </a:bodyPr>
          <a:lstStyle/>
          <a:p>
            <a:endParaRPr lang="en-US"/>
          </a:p>
        </p:txBody>
      </p:sp>
      <p:sp>
        <p:nvSpPr>
          <p:cNvPr id="17" name="Picture Placeholder 16"/>
          <p:cNvSpPr>
            <a:spLocks noGrp="1"/>
          </p:cNvSpPr>
          <p:nvPr>
            <p:ph type="pic" sz="quarter" idx="15"/>
          </p:nvPr>
        </p:nvSpPr>
        <p:spPr>
          <a:xfrm>
            <a:off x="1518768" y="3136898"/>
            <a:ext cx="1668689" cy="1414634"/>
          </a:xfrm>
          <a:custGeom>
            <a:avLst/>
            <a:gdLst>
              <a:gd name="connsiteX0" fmla="*/ 0 w 1251517"/>
              <a:gd name="connsiteY0" fmla="*/ 0 h 1414634"/>
              <a:gd name="connsiteX1" fmla="*/ 1251517 w 1251517"/>
              <a:gd name="connsiteY1" fmla="*/ 0 h 1414634"/>
              <a:gd name="connsiteX2" fmla="*/ 1251517 w 1251517"/>
              <a:gd name="connsiteY2" fmla="*/ 1414634 h 1414634"/>
              <a:gd name="connsiteX3" fmla="*/ 0 w 1251517"/>
              <a:gd name="connsiteY3" fmla="*/ 1414634 h 1414634"/>
            </a:gdLst>
            <a:ahLst/>
            <a:cxnLst>
              <a:cxn ang="0">
                <a:pos x="connsiteX0" y="connsiteY0"/>
              </a:cxn>
              <a:cxn ang="0">
                <a:pos x="connsiteX1" y="connsiteY1"/>
              </a:cxn>
              <a:cxn ang="0">
                <a:pos x="connsiteX2" y="connsiteY2"/>
              </a:cxn>
              <a:cxn ang="0">
                <a:pos x="connsiteX3" y="connsiteY3"/>
              </a:cxn>
            </a:cxnLst>
            <a:rect l="l" t="t" r="r" b="b"/>
            <a:pathLst>
              <a:path w="1251517" h="1414634">
                <a:moveTo>
                  <a:pt x="0" y="0"/>
                </a:moveTo>
                <a:lnTo>
                  <a:pt x="1251517" y="0"/>
                </a:lnTo>
                <a:lnTo>
                  <a:pt x="1251517" y="1414634"/>
                </a:lnTo>
                <a:lnTo>
                  <a:pt x="0" y="1414634"/>
                </a:lnTo>
                <a:close/>
              </a:path>
            </a:pathLst>
          </a:custGeom>
        </p:spPr>
        <p:txBody>
          <a:bodyPr wrap="square">
            <a:noAutofit/>
          </a:bodyPr>
          <a:lstStyle/>
          <a:p>
            <a:endParaRPr lang="en-US"/>
          </a:p>
        </p:txBody>
      </p:sp>
      <p:sp>
        <p:nvSpPr>
          <p:cNvPr id="18" name="Picture Placeholder 17"/>
          <p:cNvSpPr>
            <a:spLocks noGrp="1"/>
          </p:cNvSpPr>
          <p:nvPr>
            <p:ph type="pic" sz="quarter" idx="16"/>
          </p:nvPr>
        </p:nvSpPr>
        <p:spPr>
          <a:xfrm>
            <a:off x="6941381" y="3585906"/>
            <a:ext cx="1668689" cy="1414633"/>
          </a:xfrm>
          <a:custGeom>
            <a:avLst/>
            <a:gdLst>
              <a:gd name="connsiteX0" fmla="*/ 0 w 1251517"/>
              <a:gd name="connsiteY0" fmla="*/ 0 h 1414633"/>
              <a:gd name="connsiteX1" fmla="*/ 1251517 w 1251517"/>
              <a:gd name="connsiteY1" fmla="*/ 0 h 1414633"/>
              <a:gd name="connsiteX2" fmla="*/ 1251517 w 1251517"/>
              <a:gd name="connsiteY2" fmla="*/ 1414633 h 1414633"/>
              <a:gd name="connsiteX3" fmla="*/ 0 w 1251517"/>
              <a:gd name="connsiteY3" fmla="*/ 1414633 h 1414633"/>
            </a:gdLst>
            <a:ahLst/>
            <a:cxnLst>
              <a:cxn ang="0">
                <a:pos x="connsiteX0" y="connsiteY0"/>
              </a:cxn>
              <a:cxn ang="0">
                <a:pos x="connsiteX1" y="connsiteY1"/>
              </a:cxn>
              <a:cxn ang="0">
                <a:pos x="connsiteX2" y="connsiteY2"/>
              </a:cxn>
              <a:cxn ang="0">
                <a:pos x="connsiteX3" y="connsiteY3"/>
              </a:cxn>
            </a:cxnLst>
            <a:rect l="l" t="t" r="r" b="b"/>
            <a:pathLst>
              <a:path w="1251517" h="1414633">
                <a:moveTo>
                  <a:pt x="0" y="0"/>
                </a:moveTo>
                <a:lnTo>
                  <a:pt x="1251517" y="0"/>
                </a:lnTo>
                <a:lnTo>
                  <a:pt x="1251517" y="1414633"/>
                </a:lnTo>
                <a:lnTo>
                  <a:pt x="0" y="1414633"/>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734343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3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143200" y="0"/>
            <a:ext cx="5048800" cy="6858000"/>
          </a:xfrm>
          <a:custGeom>
            <a:avLst/>
            <a:gdLst>
              <a:gd name="connsiteX0" fmla="*/ 0 w 3786600"/>
              <a:gd name="connsiteY0" fmla="*/ 0 h 6858000"/>
              <a:gd name="connsiteX1" fmla="*/ 3786600 w 3786600"/>
              <a:gd name="connsiteY1" fmla="*/ 0 h 6858000"/>
              <a:gd name="connsiteX2" fmla="*/ 3786600 w 3786600"/>
              <a:gd name="connsiteY2" fmla="*/ 6858000 h 6858000"/>
              <a:gd name="connsiteX3" fmla="*/ 0 w 37866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786600" h="6858000">
                <a:moveTo>
                  <a:pt x="0" y="0"/>
                </a:moveTo>
                <a:lnTo>
                  <a:pt x="3786600" y="0"/>
                </a:lnTo>
                <a:lnTo>
                  <a:pt x="3786600" y="6858000"/>
                </a:lnTo>
                <a:lnTo>
                  <a:pt x="0" y="6858000"/>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450665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987331" y="3465958"/>
            <a:ext cx="2235027" cy="1676268"/>
          </a:xfrm>
          <a:custGeom>
            <a:avLst/>
            <a:gdLst>
              <a:gd name="connsiteX0" fmla="*/ 838135 w 1676270"/>
              <a:gd name="connsiteY0" fmla="*/ 0 h 1676268"/>
              <a:gd name="connsiteX1" fmla="*/ 1676270 w 1676270"/>
              <a:gd name="connsiteY1" fmla="*/ 838134 h 1676268"/>
              <a:gd name="connsiteX2" fmla="*/ 838135 w 1676270"/>
              <a:gd name="connsiteY2" fmla="*/ 1676268 h 1676268"/>
              <a:gd name="connsiteX3" fmla="*/ 0 w 1676270"/>
              <a:gd name="connsiteY3" fmla="*/ 838134 h 1676268"/>
              <a:gd name="connsiteX4" fmla="*/ 838135 w 1676270"/>
              <a:gd name="connsiteY4" fmla="*/ 0 h 1676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270" h="1676268">
                <a:moveTo>
                  <a:pt x="838135" y="0"/>
                </a:moveTo>
                <a:cubicBezTo>
                  <a:pt x="1301024" y="0"/>
                  <a:pt x="1676270" y="375245"/>
                  <a:pt x="1676270" y="838134"/>
                </a:cubicBezTo>
                <a:cubicBezTo>
                  <a:pt x="1676270" y="1301023"/>
                  <a:pt x="1301024" y="1676268"/>
                  <a:pt x="838135" y="1676268"/>
                </a:cubicBezTo>
                <a:cubicBezTo>
                  <a:pt x="375246" y="1676268"/>
                  <a:pt x="0" y="1301023"/>
                  <a:pt x="0" y="838134"/>
                </a:cubicBezTo>
                <a:cubicBezTo>
                  <a:pt x="0" y="375245"/>
                  <a:pt x="375246" y="0"/>
                  <a:pt x="838135" y="0"/>
                </a:cubicBez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3599364" y="2181084"/>
            <a:ext cx="2635472" cy="1976604"/>
          </a:xfrm>
          <a:custGeom>
            <a:avLst/>
            <a:gdLst>
              <a:gd name="connsiteX0" fmla="*/ 988302 w 1976604"/>
              <a:gd name="connsiteY0" fmla="*/ 0 h 1976604"/>
              <a:gd name="connsiteX1" fmla="*/ 1976604 w 1976604"/>
              <a:gd name="connsiteY1" fmla="*/ 988302 h 1976604"/>
              <a:gd name="connsiteX2" fmla="*/ 988302 w 1976604"/>
              <a:gd name="connsiteY2" fmla="*/ 1976604 h 1976604"/>
              <a:gd name="connsiteX3" fmla="*/ 0 w 1976604"/>
              <a:gd name="connsiteY3" fmla="*/ 988302 h 1976604"/>
              <a:gd name="connsiteX4" fmla="*/ 988302 w 1976604"/>
              <a:gd name="connsiteY4" fmla="*/ 0 h 1976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6604" h="1976604">
                <a:moveTo>
                  <a:pt x="988302" y="0"/>
                </a:moveTo>
                <a:cubicBezTo>
                  <a:pt x="1534126" y="0"/>
                  <a:pt x="1976604" y="442478"/>
                  <a:pt x="1976604" y="988302"/>
                </a:cubicBezTo>
                <a:cubicBezTo>
                  <a:pt x="1976604" y="1534126"/>
                  <a:pt x="1534126" y="1976604"/>
                  <a:pt x="988302" y="1976604"/>
                </a:cubicBezTo>
                <a:cubicBezTo>
                  <a:pt x="442478" y="1976604"/>
                  <a:pt x="0" y="1534126"/>
                  <a:pt x="0" y="988302"/>
                </a:cubicBezTo>
                <a:cubicBezTo>
                  <a:pt x="0" y="442478"/>
                  <a:pt x="442478" y="0"/>
                  <a:pt x="988302" y="0"/>
                </a:cubicBezTo>
                <a:close/>
              </a:path>
            </a:pathLst>
          </a:custGeom>
        </p:spPr>
        <p:txBody>
          <a:bodyPr wrap="square">
            <a:noAutofit/>
          </a:bodyPr>
          <a:lstStyle/>
          <a:p>
            <a:endParaRPr lang="en-US"/>
          </a:p>
        </p:txBody>
      </p:sp>
      <p:sp>
        <p:nvSpPr>
          <p:cNvPr id="15" name="Picture Placeholder 14"/>
          <p:cNvSpPr>
            <a:spLocks noGrp="1"/>
          </p:cNvSpPr>
          <p:nvPr>
            <p:ph type="pic" sz="quarter" idx="15"/>
          </p:nvPr>
        </p:nvSpPr>
        <p:spPr>
          <a:xfrm>
            <a:off x="6817938" y="1347583"/>
            <a:ext cx="3050507" cy="2287880"/>
          </a:xfrm>
          <a:custGeom>
            <a:avLst/>
            <a:gdLst>
              <a:gd name="connsiteX0" fmla="*/ 1143940 w 2287880"/>
              <a:gd name="connsiteY0" fmla="*/ 0 h 2287880"/>
              <a:gd name="connsiteX1" fmla="*/ 2287880 w 2287880"/>
              <a:gd name="connsiteY1" fmla="*/ 1143940 h 2287880"/>
              <a:gd name="connsiteX2" fmla="*/ 1143940 w 2287880"/>
              <a:gd name="connsiteY2" fmla="*/ 2287880 h 2287880"/>
              <a:gd name="connsiteX3" fmla="*/ 0 w 2287880"/>
              <a:gd name="connsiteY3" fmla="*/ 1143940 h 2287880"/>
              <a:gd name="connsiteX4" fmla="*/ 1143940 w 2287880"/>
              <a:gd name="connsiteY4" fmla="*/ 0 h 228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880" h="2287880">
                <a:moveTo>
                  <a:pt x="1143940" y="0"/>
                </a:moveTo>
                <a:cubicBezTo>
                  <a:pt x="1775721" y="0"/>
                  <a:pt x="2287880" y="512159"/>
                  <a:pt x="2287880" y="1143940"/>
                </a:cubicBezTo>
                <a:cubicBezTo>
                  <a:pt x="2287880" y="1775721"/>
                  <a:pt x="1775721" y="2287880"/>
                  <a:pt x="1143940" y="2287880"/>
                </a:cubicBezTo>
                <a:cubicBezTo>
                  <a:pt x="512159" y="2287880"/>
                  <a:pt x="0" y="1775721"/>
                  <a:pt x="0" y="1143940"/>
                </a:cubicBezTo>
                <a:cubicBezTo>
                  <a:pt x="0" y="512159"/>
                  <a:pt x="512159" y="0"/>
                  <a:pt x="1143940"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9752315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754472" y="1538793"/>
            <a:ext cx="5040560" cy="3780420"/>
          </a:xfrm>
          <a:custGeom>
            <a:avLst/>
            <a:gdLst>
              <a:gd name="connsiteX0" fmla="*/ 1890210 w 3780420"/>
              <a:gd name="connsiteY0" fmla="*/ 0 h 3780420"/>
              <a:gd name="connsiteX1" fmla="*/ 3780420 w 3780420"/>
              <a:gd name="connsiteY1" fmla="*/ 1890210 h 3780420"/>
              <a:gd name="connsiteX2" fmla="*/ 1890210 w 3780420"/>
              <a:gd name="connsiteY2" fmla="*/ 3780420 h 3780420"/>
              <a:gd name="connsiteX3" fmla="*/ 0 w 3780420"/>
              <a:gd name="connsiteY3" fmla="*/ 1890210 h 3780420"/>
              <a:gd name="connsiteX4" fmla="*/ 1890210 w 3780420"/>
              <a:gd name="connsiteY4" fmla="*/ 0 h 3780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0420" h="3780420">
                <a:moveTo>
                  <a:pt x="1890210" y="0"/>
                </a:moveTo>
                <a:cubicBezTo>
                  <a:pt x="2934144" y="0"/>
                  <a:pt x="3780420" y="846276"/>
                  <a:pt x="3780420" y="1890210"/>
                </a:cubicBezTo>
                <a:cubicBezTo>
                  <a:pt x="3780420" y="2934144"/>
                  <a:pt x="2934144" y="3780420"/>
                  <a:pt x="1890210" y="3780420"/>
                </a:cubicBezTo>
                <a:cubicBezTo>
                  <a:pt x="846276" y="3780420"/>
                  <a:pt x="0" y="2934144"/>
                  <a:pt x="0" y="1890210"/>
                </a:cubicBezTo>
                <a:cubicBezTo>
                  <a:pt x="0" y="846276"/>
                  <a:pt x="846276" y="0"/>
                  <a:pt x="1890210"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689228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394117" y="3"/>
            <a:ext cx="4797887" cy="6857999"/>
          </a:xfrm>
          <a:custGeom>
            <a:avLst/>
            <a:gdLst>
              <a:gd name="connsiteX0" fmla="*/ 0 w 3598415"/>
              <a:gd name="connsiteY0" fmla="*/ 0 h 6857999"/>
              <a:gd name="connsiteX1" fmla="*/ 3598415 w 3598415"/>
              <a:gd name="connsiteY1" fmla="*/ 0 h 6857999"/>
              <a:gd name="connsiteX2" fmla="*/ 3598415 w 3598415"/>
              <a:gd name="connsiteY2" fmla="*/ 6857999 h 6857999"/>
              <a:gd name="connsiteX3" fmla="*/ 0 w 3598415"/>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3598415" h="6857999">
                <a:moveTo>
                  <a:pt x="0" y="0"/>
                </a:moveTo>
                <a:lnTo>
                  <a:pt x="3598415" y="0"/>
                </a:lnTo>
                <a:lnTo>
                  <a:pt x="3598415" y="6857999"/>
                </a:lnTo>
                <a:lnTo>
                  <a:pt x="0" y="6857999"/>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4777533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6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 y="0"/>
            <a:ext cx="6096000" cy="6858000"/>
          </a:xfrm>
          <a:custGeom>
            <a:avLst/>
            <a:gdLst>
              <a:gd name="connsiteX0" fmla="*/ 0 w 4572000"/>
              <a:gd name="connsiteY0" fmla="*/ 0 h 6858000"/>
              <a:gd name="connsiteX1" fmla="*/ 4572000 w 4572000"/>
              <a:gd name="connsiteY1" fmla="*/ 0 h 6858000"/>
              <a:gd name="connsiteX2" fmla="*/ 4572000 w 4572000"/>
              <a:gd name="connsiteY2" fmla="*/ 6858000 h 6858000"/>
              <a:gd name="connsiteX3" fmla="*/ 0 w 457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72000" h="6858000">
                <a:moveTo>
                  <a:pt x="0" y="0"/>
                </a:moveTo>
                <a:lnTo>
                  <a:pt x="4572000" y="0"/>
                </a:lnTo>
                <a:lnTo>
                  <a:pt x="4572000"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3455416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44000" h="6858000">
                <a:moveTo>
                  <a:pt x="0" y="0"/>
                </a:moveTo>
                <a:lnTo>
                  <a:pt x="9144000" y="0"/>
                </a:lnTo>
                <a:lnTo>
                  <a:pt x="9144000"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2237488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0" y="3614175"/>
            <a:ext cx="3653141" cy="3243825"/>
          </a:xfrm>
          <a:custGeom>
            <a:avLst/>
            <a:gdLst>
              <a:gd name="connsiteX0" fmla="*/ 0 w 2739856"/>
              <a:gd name="connsiteY0" fmla="*/ 0 h 3243825"/>
              <a:gd name="connsiteX1" fmla="*/ 2739856 w 2739856"/>
              <a:gd name="connsiteY1" fmla="*/ 0 h 3243825"/>
              <a:gd name="connsiteX2" fmla="*/ 2739856 w 2739856"/>
              <a:gd name="connsiteY2" fmla="*/ 3243825 h 3243825"/>
              <a:gd name="connsiteX3" fmla="*/ 0 w 2739856"/>
              <a:gd name="connsiteY3" fmla="*/ 3243825 h 3243825"/>
            </a:gdLst>
            <a:ahLst/>
            <a:cxnLst>
              <a:cxn ang="0">
                <a:pos x="connsiteX0" y="connsiteY0"/>
              </a:cxn>
              <a:cxn ang="0">
                <a:pos x="connsiteX1" y="connsiteY1"/>
              </a:cxn>
              <a:cxn ang="0">
                <a:pos x="connsiteX2" y="connsiteY2"/>
              </a:cxn>
              <a:cxn ang="0">
                <a:pos x="connsiteX3" y="connsiteY3"/>
              </a:cxn>
            </a:cxnLst>
            <a:rect l="l" t="t" r="r" b="b"/>
            <a:pathLst>
              <a:path w="2739856" h="3243825">
                <a:moveTo>
                  <a:pt x="0" y="0"/>
                </a:moveTo>
                <a:lnTo>
                  <a:pt x="2739856" y="0"/>
                </a:lnTo>
                <a:lnTo>
                  <a:pt x="2739856" y="3243825"/>
                </a:lnTo>
                <a:lnTo>
                  <a:pt x="0" y="3243825"/>
                </a:ln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0" y="1"/>
            <a:ext cx="3653141" cy="3243825"/>
          </a:xfrm>
          <a:custGeom>
            <a:avLst/>
            <a:gdLst>
              <a:gd name="connsiteX0" fmla="*/ 0 w 2739856"/>
              <a:gd name="connsiteY0" fmla="*/ 0 h 3243825"/>
              <a:gd name="connsiteX1" fmla="*/ 2739856 w 2739856"/>
              <a:gd name="connsiteY1" fmla="*/ 0 h 3243825"/>
              <a:gd name="connsiteX2" fmla="*/ 2739856 w 2739856"/>
              <a:gd name="connsiteY2" fmla="*/ 3243825 h 3243825"/>
              <a:gd name="connsiteX3" fmla="*/ 0 w 2739856"/>
              <a:gd name="connsiteY3" fmla="*/ 3243825 h 3243825"/>
            </a:gdLst>
            <a:ahLst/>
            <a:cxnLst>
              <a:cxn ang="0">
                <a:pos x="connsiteX0" y="connsiteY0"/>
              </a:cxn>
              <a:cxn ang="0">
                <a:pos x="connsiteX1" y="connsiteY1"/>
              </a:cxn>
              <a:cxn ang="0">
                <a:pos x="connsiteX2" y="connsiteY2"/>
              </a:cxn>
              <a:cxn ang="0">
                <a:pos x="connsiteX3" y="connsiteY3"/>
              </a:cxn>
            </a:cxnLst>
            <a:rect l="l" t="t" r="r" b="b"/>
            <a:pathLst>
              <a:path w="2739856" h="3243825">
                <a:moveTo>
                  <a:pt x="0" y="0"/>
                </a:moveTo>
                <a:lnTo>
                  <a:pt x="2739856" y="0"/>
                </a:lnTo>
                <a:lnTo>
                  <a:pt x="2739856" y="3243825"/>
                </a:lnTo>
                <a:lnTo>
                  <a:pt x="0" y="3243825"/>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3393911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685766">
              <a:defRPr/>
            </a:pPr>
            <a:fld id="{8D9A5025-9D63-4E9B-AB30-C88C0BE3CD49}"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1102633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685766">
              <a:defRPr/>
            </a:pPr>
            <a:fld id="{A0D1BFCD-385A-473D-A788-2AD96751AE26}"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9262385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685766">
              <a:defRPr/>
            </a:pPr>
            <a:fld id="{1D5CC83D-B55D-4718-8732-5D1EA6A63480}"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9" name="Slide Number Placeholder 8"/>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0048810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defTabSz="685766">
              <a:defRPr/>
            </a:pPr>
            <a:fld id="{082C2FFE-39EA-4391-8E26-BC8384D6FF18}"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0629610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766">
              <a:defRPr/>
            </a:pPr>
            <a:fld id="{0A41A4F0-9494-47E3-9347-A60A710D1498}"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4" name="Slide Number Placeholder 3"/>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8006018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defTabSz="685766">
              <a:defRPr/>
            </a:pPr>
            <a:fld id="{FF88457D-F92B-477E-BDB6-89592C860005}"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6405196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defTabSz="685766">
              <a:defRPr/>
            </a:pPr>
            <a:fld id="{755F4346-D6D1-44F3-8490-CFE690D336FE}"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0824940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963503"/>
            <a:ext cx="10515600" cy="5213461"/>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defRPr/>
            </a:pPr>
            <a:fld id="{716889A3-4D61-49FD-9C8C-FCB7191AD821}"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8596016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defRPr/>
            </a:pPr>
            <a:fld id="{D67CE805-7236-49A8-AC1A-CE4EF5AED59D}"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1242212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8/15/2024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lvl1pPr>
              <a:defRPr>
                <a:solidFill>
                  <a:schemeClr val="accent5"/>
                </a:solidFill>
              </a:defRPr>
            </a:lvl1pPr>
          </a:lstStyle>
          <a:p>
            <a:pPr>
              <a:defRPr/>
            </a:pPr>
            <a:fld id="{72E49EA8-0C08-4868-A11A-1CEAA3A76DA0}" type="slidenum">
              <a:rPr lang="en-US" smtClean="0"/>
              <a:pPr>
                <a:defRPr/>
              </a:pPr>
              <a:t>‹#›</a:t>
            </a:fld>
            <a:endParaRPr lang="en-US" dirty="0"/>
          </a:p>
        </p:txBody>
      </p:sp>
    </p:spTree>
    <p:extLst>
      <p:ext uri="{BB962C8B-B14F-4D97-AF65-F5344CB8AC3E}">
        <p14:creationId xmlns:p14="http://schemas.microsoft.com/office/powerpoint/2010/main" val="32437013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theme" Target="../theme/theme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4124266879"/>
      </p:ext>
    </p:extLst>
  </p:cSld>
  <p:clrMap bg1="lt1" tx1="dk1" bg2="lt2" tx2="dk2" accent1="accent1" accent2="accent2" accent3="accent3" accent4="accent4" accent5="accent5" accent6="accent6" hlink="hlink" folHlink="folHlink"/>
  <p:sldLayoutIdLst>
    <p:sldLayoutId id="2147484788" r:id="rId1"/>
    <p:sldLayoutId id="2147484789"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2444763475"/>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91033"/>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3065660585"/>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25344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pPr defTabSz="685766">
              <a:defRPr/>
            </a:pPr>
            <a:fld id="{6027CB42-B5D3-4821-B903-697D937390BF}" type="datetime1">
              <a:rPr lang="en-US" smtClean="0">
                <a:solidFill>
                  <a:prstClr val="black">
                    <a:tint val="75000"/>
                  </a:prstClr>
                </a:solidFill>
              </a:rPr>
              <a:pPr defTabSz="685766">
                <a:defRPr/>
              </a:pPr>
              <a:t>8/15/2024</a:t>
            </a:fld>
            <a:endParaRPr lang="en-US" dirty="0">
              <a:solidFill>
                <a:prstClr val="black">
                  <a:tint val="75000"/>
                </a:prstClr>
              </a:solidFill>
            </a:endParaRPr>
          </a:p>
        </p:txBody>
      </p:sp>
      <p:sp>
        <p:nvSpPr>
          <p:cNvPr id="5" name="Footer Placeholder 4"/>
          <p:cNvSpPr>
            <a:spLocks noGrp="1"/>
          </p:cNvSpPr>
          <p:nvPr>
            <p:ph type="ftr" sz="quarter" idx="3"/>
          </p:nvPr>
        </p:nvSpPr>
        <p:spPr>
          <a:xfrm>
            <a:off x="9464843" y="6244672"/>
            <a:ext cx="2117557"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pPr>
              <a:defRPr/>
            </a:pPr>
            <a:endParaRPr lang="en-US" dirty="0">
              <a:solidFill>
                <a:prstClr val="black">
                  <a:tint val="75000"/>
                </a:prstClr>
              </a:solidFill>
            </a:endParaRPr>
          </a:p>
        </p:txBody>
      </p:sp>
      <p:sp>
        <p:nvSpPr>
          <p:cNvPr id="13" name="Rectangle 12"/>
          <p:cNvSpPr/>
          <p:nvPr userDrawn="1"/>
        </p:nvSpPr>
        <p:spPr>
          <a:xfrm>
            <a:off x="169126" y="169610"/>
            <a:ext cx="44196" cy="5161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97730913"/>
      </p:ext>
    </p:extLst>
  </p:cSld>
  <p:clrMap bg1="lt1" tx1="dk1" bg2="lt2" tx2="dk2" accent1="accent1" accent2="accent2" accent3="accent3" accent4="accent4" accent5="accent5" accent6="accent6" hlink="hlink" folHlink="folHlink"/>
  <p:sldLayoutIdLst>
    <p:sldLayoutId id="2147484851" r:id="rId1"/>
    <p:sldLayoutId id="2147484852" r:id="rId2"/>
    <p:sldLayoutId id="2147484853" r:id="rId3"/>
    <p:sldLayoutId id="2147484854" r:id="rId4"/>
    <p:sldLayoutId id="2147484855" r:id="rId5"/>
    <p:sldLayoutId id="2147484856" r:id="rId6"/>
    <p:sldLayoutId id="2147484857" r:id="rId7"/>
    <p:sldLayoutId id="2147484858" r:id="rId8"/>
    <p:sldLayoutId id="2147484859" r:id="rId9"/>
    <p:sldLayoutId id="2147484860" r:id="rId10"/>
    <p:sldLayoutId id="2147484861" r:id="rId11"/>
    <p:sldLayoutId id="2147484862" r:id="rId12"/>
    <p:sldLayoutId id="2147484863" r:id="rId13"/>
    <p:sldLayoutId id="2147484864" r:id="rId14"/>
    <p:sldLayoutId id="2147484865" r:id="rId15"/>
    <p:sldLayoutId id="2147484866" r:id="rId16"/>
    <p:sldLayoutId id="2147484867" r:id="rId17"/>
    <p:sldLayoutId id="2147484868" r:id="rId18"/>
    <p:sldLayoutId id="2147484869" r:id="rId19"/>
    <p:sldLayoutId id="2147484870" r:id="rId20"/>
    <p:sldLayoutId id="2147484871" r:id="rId21"/>
    <p:sldLayoutId id="2147484872" r:id="rId22"/>
    <p:sldLayoutId id="2147484873" r:id="rId23"/>
    <p:sldLayoutId id="2147484874" r:id="rId24"/>
    <p:sldLayoutId id="2147484875" r:id="rId25"/>
    <p:sldLayoutId id="2147484876" r:id="rId26"/>
    <p:sldLayoutId id="2147484877" r:id="rId27"/>
    <p:sldLayoutId id="2147484878" r:id="rId28"/>
  </p:sldLayoutIdLst>
  <p:hf hdr="0" ftr="0" dt="0"/>
  <p:txStyles>
    <p:titleStyle>
      <a:lvl1pPr algn="l" defTabSz="914400" rtl="0" eaLnBrk="1" latinLnBrk="0" hangingPunct="1">
        <a:lnSpc>
          <a:spcPct val="90000"/>
        </a:lnSpc>
        <a:spcBef>
          <a:spcPct val="0"/>
        </a:spcBef>
        <a:buNone/>
        <a:defRPr sz="3200" kern="1200">
          <a:solidFill>
            <a:schemeClr val="accent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84">
          <p15:clr>
            <a:srgbClr val="F26B43"/>
          </p15:clr>
        </p15:guide>
        <p15:guide id="2" pos="2880">
          <p15:clr>
            <a:srgbClr val="F26B43"/>
          </p15:clr>
        </p15:guide>
        <p15:guide id="3" pos="324">
          <p15:clr>
            <a:srgbClr val="F26B43"/>
          </p15:clr>
        </p15:guide>
        <p15:guide id="4" pos="396">
          <p15:clr>
            <a:srgbClr val="F26B43"/>
          </p15:clr>
        </p15:guide>
        <p15:guide id="5" pos="5364">
          <p15:clr>
            <a:srgbClr val="F26B43"/>
          </p15:clr>
        </p15:guide>
        <p15:guide id="6" pos="5436">
          <p15:clr>
            <a:srgbClr val="F26B43"/>
          </p15:clr>
        </p15:guide>
        <p15:guide id="7" orient="horz" pos="3960">
          <p15:clr>
            <a:srgbClr val="F26B43"/>
          </p15:clr>
        </p15:guide>
        <p15:guide id="8" orient="horz" pos="528">
          <p15:clr>
            <a:srgbClr val="F26B43"/>
          </p15:clr>
        </p15:guide>
        <p15:guide id="9" orient="horz" pos="60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154 A LA 185</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a:bodyPr>
          <a:lstStyle/>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ESTABLECIDA EN EL NUEVO TESTAMENTO - DIOS EL HIJO: SU PREEXISTENCIA</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 PREEXISTENCIA - EL ANGEL DE JEHOVA</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SUS NOMBRES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SUS NOMBRES - JEHOVA, SEÑOR</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SUS NOMBRES – NIÑO NACIDO IGUAL AL CRISTO - MESÍAS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 DEIDAD - LAS PRERROGATIVAS DE LA DEIDAD SE LE ATRIBUYEN A CRISTO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lvl="2" indent="-857250" algn="just">
              <a:lnSpc>
                <a:spcPct val="150000"/>
              </a:lnSpc>
              <a:spcBef>
                <a:spcPts val="1000"/>
              </a:spcBef>
              <a:buFontTx/>
              <a:buChar char="-"/>
            </a:pPr>
            <a:endParaRPr lang="es-ES" sz="6000" b="1" dirty="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Está establecida la completa humanidad de Jesús; sin embargo, se nos revela claramente que es igual con el Padre y con el Espíritu Santo.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 Él se le dan los títulos de Jehová (Yo Soy), Redentor y Salvador y está investido de todos los atributos que le corresponden a la Deidad.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es el tema más grande de toda la profecía.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llevó sobre Sí los pecados del mundo en su muerte expiatoria, y, por causa de esa muerte, El perdonó pecados, y sólo en su nombre se perdonan y serán perdonados los pecados hasta el fin del mundo.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se levantó de entre los muertos con lo cual selló todas las afirmaciones sobre su Deidad.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Ahora Él está sentado en el trono de Dios, y se le ha dado todo el poder tanto en el cielo como en la tierra. De Él se ha declarado que es el Creador de todas las cosas, visibles e invisibles, la Fuente de la vida eterna, el Objeto de la adoración tanto de los ángeles como de los hombres.</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ha de resucitar a los muertos, y como Juez, Él determinará el estado futuro de todos los seres creados.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Desde el punto de vista divino, Él es la manifestación de Dios para los hombres.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Los arrianos profesaban una falsa adoración a Cristo, hasta reconocían su preexistencia antes de venir a </a:t>
            </a:r>
            <a:r>
              <a:rPr lang="es-ES" sz="2700" dirty="0">
                <a:solidFill>
                  <a:prstClr val="black"/>
                </a:solidFill>
                <a:latin typeface="Century Gothic" panose="020B0502020202020204" pitchFamily="34" charset="0"/>
              </a:rPr>
              <a:t>la tierra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pero, por cuanto creían que, Él era una creación de Dios, rechazaban la verdad de su eterna preexistencia como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En cuanto al arrianismo podemos decir que su fundador fue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Arius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un presbítero cristiano de Alejandría de origen libio en el siglo IV.</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creencia principal del arrianismo es que Jesucristo es una creación del Padre y, por lo tanto, no es coeterno ni consustancial con Dios.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Arius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enseñaba que Jesús era el más alto de los seres creados,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pero no era Dios en sí mismo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41404384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primer paso para probar que el Señor Jesucristo tiene un puesto igual y legítimo en la Trinidad, se da cuando se confirma la verdad de que El existió antes de venir a este mundo en forma humana.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Esa prueba refuta el argumento sociniano según el cual Jesucristo es sólo hombre, pues ningún hombre ha existido antes de su nacimiento; pero no refuta la hipótesis arriana de que Cristo es un ser creado que existió como tal antes de entrar en la esfera humana (Pero si se refuta con muchos argumentos en las siguientes filminas).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socinianismo fue creado principalmente por Fausto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Socino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un teólogo italiano del siglo XVI.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Su creencia principal es la negación de la doctrina de la Trinidad y la divinidad de Jesucristo.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Los socinianos rechazan la idea de que Jesús es Dios encarnado y enfatizan su naturaleza puramente humana. Consideran a Jesús como un maestro y profeta excepcional,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pero no como una deidad. </a:t>
            </a:r>
          </a:p>
        </p:txBody>
      </p:sp>
    </p:spTree>
    <p:extLst>
      <p:ext uri="{BB962C8B-B14F-4D97-AF65-F5344CB8AC3E}">
        <p14:creationId xmlns:p14="http://schemas.microsoft.com/office/powerpoint/2010/main" val="31389074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las siguientes declaraciones se nos indica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que ÉL preexistió</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pues ninguna de ellas pudiera aplicarse a la existencia de los seres humanos: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ÉL dijo de sí mismo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que fue enviado al mundo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17:18;</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17:18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Como tú me enviaste al mundo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así yo los he enviado al mundo.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2"/>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Del mismo modo, está escrito que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vino en carne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1:14;</a:t>
            </a:r>
          </a:p>
          <a:p>
            <a:pPr marL="0" marR="0" lvl="0" indent="0" algn="just" defTabSz="914400" rtl="0" eaLnBrk="1" fontAlgn="auto" latinLnBrk="0" hangingPunct="1">
              <a:lnSpc>
                <a:spcPct val="120000"/>
              </a:lnSpc>
              <a:spcBef>
                <a:spcPts val="1000"/>
              </a:spcBef>
              <a:spcAft>
                <a:spcPts val="0"/>
              </a:spcAft>
              <a:buClrTx/>
              <a:buSzTx/>
              <a:buNone/>
              <a:tabLst/>
              <a:defRPr/>
            </a:pPr>
            <a:r>
              <a:rPr lang="es-ES" dirty="0">
                <a:solidFill>
                  <a:prstClr val="black"/>
                </a:solidFill>
                <a:latin typeface="Century Gothic" panose="020B0502020202020204" pitchFamily="34" charset="0"/>
              </a:rPr>
              <a:t>Juan 1:14  </a:t>
            </a:r>
            <a:r>
              <a:rPr lang="es-ES" b="1" u="sng" dirty="0">
                <a:solidFill>
                  <a:prstClr val="black"/>
                </a:solidFill>
                <a:latin typeface="Century Gothic" panose="020B0502020202020204" pitchFamily="34" charset="0"/>
              </a:rPr>
              <a:t>Y aquel Verbo fue hecho carne</a:t>
            </a:r>
            <a:r>
              <a:rPr lang="es-ES" dirty="0">
                <a:solidFill>
                  <a:prstClr val="black"/>
                </a:solidFill>
                <a:latin typeface="Century Gothic" panose="020B0502020202020204" pitchFamily="34" charset="0"/>
              </a:rPr>
              <a:t>, </a:t>
            </a:r>
            <a:r>
              <a:rPr lang="es-ES" b="1" dirty="0">
                <a:solidFill>
                  <a:prstClr val="black"/>
                </a:solidFill>
                <a:latin typeface="Century Gothic" panose="020B0502020202020204" pitchFamily="34" charset="0"/>
              </a:rPr>
              <a:t>y habitó entre nosotros …</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3"/>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participó de la carne y de la sangre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2:14;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2:14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Así que, por cuanto los hijos participaron de carne y sangre,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él también participó de lo mismo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para destruir por medio de la muerte al que tenía el imperio de la muerte, esto es, al diablo,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4"/>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Él se halló en la condición de hombre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Fi1 2:8;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Fil 2:8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y estando en la condición de hombre</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se humilló a sí mismo, haciéndose obediente hasta la muerte, y muerte de cruz. </a:t>
            </a:r>
          </a:p>
        </p:txBody>
      </p:sp>
    </p:spTree>
    <p:extLst>
      <p:ext uri="{BB962C8B-B14F-4D97-AF65-F5344CB8AC3E}">
        <p14:creationId xmlns:p14="http://schemas.microsoft.com/office/powerpoint/2010/main" val="9493522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todas las siguientes declaraciones se nos indica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que ÉL preexistió</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pues ninguna de ellas pudiera aplicarse a la existencia de los seres humanos: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startAt="5"/>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dijo: "Yo soy de arriba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8:23;  </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8:23  Y les dijo: Vosotros sois de abajo,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yo soy de arriba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vosotros sois de este mundo, </a:t>
            </a:r>
            <a:r>
              <a:rPr kumimoji="0" lang="es-ES" b="1" u="sng" strike="noStrike" kern="1200" cap="none" spc="0" normalizeH="0" baseline="0" noProof="0" dirty="0">
                <a:ln>
                  <a:noFill/>
                </a:ln>
                <a:solidFill>
                  <a:prstClr val="black"/>
                </a:solidFill>
                <a:effectLst/>
                <a:uLnTx/>
                <a:uFillTx/>
                <a:latin typeface="Century Gothic" panose="020B0502020202020204" pitchFamily="34" charset="0"/>
              </a:rPr>
              <a:t>yo no soy de este mundo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startAt="6"/>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yo no soy del mundo" – </a:t>
            </a:r>
            <a:r>
              <a:rPr kumimoji="0" lang="es-ES" b="1"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17:14</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17:14  Yo les he dado tu palabra; y el mundo los aborreció, porque no son del mundo,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como tampoco yo soy del mundo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startAt="7"/>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También habló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de haber descendido del cielo y estar en el cielo a la vez</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3:13;</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3:13  Nadie subió al cielo,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sino el que descendió del cielo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el Hijo del Hombre,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que está en el cielo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La expresión: </a:t>
            </a:r>
            <a:r>
              <a:rPr lang="es-ES" b="1" u="sng" dirty="0">
                <a:solidFill>
                  <a:prstClr val="black"/>
                </a:solidFill>
                <a:latin typeface="Century Gothic" panose="020B0502020202020204" pitchFamily="34" charset="0"/>
              </a:rPr>
              <a:t>que está en el cielo,</a:t>
            </a:r>
            <a:r>
              <a:rPr lang="es-ES" dirty="0">
                <a:solidFill>
                  <a:prstClr val="black"/>
                </a:solidFill>
                <a:latin typeface="Century Gothic" panose="020B0502020202020204" pitchFamily="34" charset="0"/>
              </a:rPr>
              <a:t> indica claramente que ÉL está en la tierra y al mismo tiempo en el cielo.</a:t>
            </a: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2137380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los siguientes pasajes Cristo, repite la declaración de que ÉL vino "del cielo.“, confirmando su preexistencia.</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6:33  Porque el pan de Dios </a:t>
            </a:r>
            <a:r>
              <a:rPr lang="es-ES" b="1" u="sng" dirty="0">
                <a:solidFill>
                  <a:prstClr val="black"/>
                </a:solidFill>
                <a:latin typeface="Century Gothic" panose="020B0502020202020204" pitchFamily="34" charset="0"/>
              </a:rPr>
              <a:t>es aquel que descendió del cielo</a:t>
            </a:r>
            <a:r>
              <a:rPr lang="es-ES" dirty="0">
                <a:solidFill>
                  <a:prstClr val="black"/>
                </a:solidFill>
                <a:latin typeface="Century Gothic" panose="020B0502020202020204" pitchFamily="34" charset="0"/>
              </a:rPr>
              <a:t> y da vida al mundo.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6:38  </a:t>
            </a:r>
            <a:r>
              <a:rPr lang="es-ES" b="1" u="sng" dirty="0">
                <a:solidFill>
                  <a:prstClr val="black"/>
                </a:solidFill>
                <a:latin typeface="Century Gothic" panose="020B0502020202020204" pitchFamily="34" charset="0"/>
              </a:rPr>
              <a:t>Porque he descendido del cielo</a:t>
            </a:r>
            <a:r>
              <a:rPr lang="es-ES" dirty="0">
                <a:solidFill>
                  <a:prstClr val="black"/>
                </a:solidFill>
                <a:latin typeface="Century Gothic" panose="020B0502020202020204" pitchFamily="34" charset="0"/>
              </a:rPr>
              <a:t>, no para hacer mi voluntad, sino la voluntad del que me envió.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6:41  Murmuraban entonces de él los judíos, porque había dicho: </a:t>
            </a:r>
            <a:r>
              <a:rPr lang="es-ES" b="1" dirty="0">
                <a:solidFill>
                  <a:prstClr val="black"/>
                </a:solidFill>
                <a:latin typeface="Century Gothic" panose="020B0502020202020204" pitchFamily="34" charset="0"/>
              </a:rPr>
              <a:t>Yo soy el pan </a:t>
            </a:r>
            <a:r>
              <a:rPr lang="es-ES" b="1" u="sng" dirty="0">
                <a:solidFill>
                  <a:prstClr val="black"/>
                </a:solidFill>
                <a:latin typeface="Century Gothic" panose="020B0502020202020204" pitchFamily="34" charset="0"/>
              </a:rPr>
              <a:t>que descendió del cielo</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6:51  </a:t>
            </a:r>
            <a:r>
              <a:rPr lang="es-ES" b="1" u="sng" dirty="0">
                <a:solidFill>
                  <a:prstClr val="black"/>
                </a:solidFill>
                <a:latin typeface="Century Gothic" panose="020B0502020202020204" pitchFamily="34" charset="0"/>
              </a:rPr>
              <a:t>Yo soy el pan vivo que descendió del cielo</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6:58  </a:t>
            </a:r>
            <a:r>
              <a:rPr lang="es-ES" b="1" u="sng" dirty="0">
                <a:solidFill>
                  <a:prstClr val="black"/>
                </a:solidFill>
                <a:latin typeface="Century Gothic" panose="020B0502020202020204" pitchFamily="34" charset="0"/>
              </a:rPr>
              <a:t>Este es el pan que descendió del cielo</a:t>
            </a:r>
            <a:r>
              <a:rPr lang="es-ES" dirty="0">
                <a:solidFill>
                  <a:prstClr val="black"/>
                </a:solidFill>
                <a:latin typeface="Century Gothic" panose="020B0502020202020204" pitchFamily="34" charset="0"/>
              </a:rPr>
              <a:t>; no como vuestros padres comieron el maná, y murieron;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6:62  ¿Pues qué, </a:t>
            </a:r>
            <a:r>
              <a:rPr lang="es-ES" b="1" dirty="0">
                <a:solidFill>
                  <a:prstClr val="black"/>
                </a:solidFill>
                <a:latin typeface="Century Gothic" panose="020B0502020202020204" pitchFamily="34" charset="0"/>
              </a:rPr>
              <a:t>si viereis al Hijo del Hombre </a:t>
            </a:r>
            <a:r>
              <a:rPr lang="es-ES" b="1" u="sng" dirty="0">
                <a:solidFill>
                  <a:prstClr val="black"/>
                </a:solidFill>
                <a:latin typeface="Century Gothic" panose="020B0502020202020204" pitchFamily="34" charset="0"/>
              </a:rPr>
              <a:t>subir adonde estaba primero</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8508683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Juan 3:13 se señala que ningún hombre ha subido al cielo,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y que Cristo es el Único que ha estado en el cielo. </a:t>
            </a:r>
          </a:p>
          <a:p>
            <a:pPr algn="just">
              <a:lnSpc>
                <a:spcPct val="120000"/>
              </a:lnSpc>
              <a:defRPr/>
            </a:pPr>
            <a:endParaRPr lang="es-ES" dirty="0">
              <a:solidFill>
                <a:prstClr val="black"/>
              </a:solidFill>
              <a:latin typeface="Century Gothic" panose="020B0502020202020204" pitchFamily="34" charset="0"/>
            </a:endParaRPr>
          </a:p>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3:13  </a:t>
            </a:r>
            <a:r>
              <a:rPr kumimoji="0" lang="es-ES" b="1" i="0" strike="noStrike" kern="1200" cap="none" spc="0" normalizeH="0" baseline="0" noProof="0" dirty="0">
                <a:ln>
                  <a:noFill/>
                </a:ln>
                <a:solidFill>
                  <a:prstClr val="black"/>
                </a:solidFill>
                <a:effectLst/>
                <a:uLnTx/>
                <a:uFillTx/>
                <a:latin typeface="Century Gothic" panose="020B0502020202020204" pitchFamily="34" charset="0"/>
              </a:rPr>
              <a:t>Nadie subió al cielo,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sino el que descendió del cielo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Hijo del Hombre, que está en el cielo. </a:t>
            </a:r>
          </a:p>
          <a:p>
            <a:pPr algn="just">
              <a:lnSpc>
                <a:spcPct val="120000"/>
              </a:lnSpc>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Con la misma finalidad, la declaración del señor en Juan 6:62, no sólo indica la ascensión literal de Cristo que se nos narra posteriormente en Hechos 1:1O, sino que declara, además, que cuando El ascendió, volvió a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subir a donde estaba primero“,</a:t>
            </a:r>
            <a:r>
              <a:rPr kumimoji="0" lang="es-ES" i="0" strike="noStrike" kern="1200" cap="none" spc="0" normalizeH="0" baseline="0" noProof="0" dirty="0">
                <a:ln>
                  <a:noFill/>
                </a:ln>
                <a:solidFill>
                  <a:prstClr val="black"/>
                </a:solidFill>
                <a:effectLst/>
                <a:uLnTx/>
                <a:uFillTx/>
                <a:latin typeface="Century Gothic" panose="020B0502020202020204" pitchFamily="34" charset="0"/>
              </a:rPr>
              <a:t> confirmando su preexistencia.</a:t>
            </a:r>
          </a:p>
          <a:p>
            <a:pPr marL="0" marR="0" lvl="0" indent="0" algn="just" defTabSz="914400" rtl="0" eaLnBrk="1" fontAlgn="auto" latinLnBrk="0" hangingPunct="1">
              <a:lnSpc>
                <a:spcPct val="12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dirty="0">
                <a:solidFill>
                  <a:prstClr val="black"/>
                </a:solidFill>
                <a:latin typeface="Century Gothic" panose="020B0502020202020204" pitchFamily="34" charset="0"/>
              </a:rPr>
              <a:t>Juan 6:62  ¿Pues qué, si viereis al Hijo del Hombre subir </a:t>
            </a:r>
            <a:r>
              <a:rPr lang="es-ES" b="1" u="sng" dirty="0">
                <a:solidFill>
                  <a:prstClr val="black"/>
                </a:solidFill>
                <a:latin typeface="Century Gothic" panose="020B0502020202020204" pitchFamily="34" charset="0"/>
              </a:rPr>
              <a:t>adonde estaba primero?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dirty="0" err="1">
                <a:solidFill>
                  <a:prstClr val="black"/>
                </a:solidFill>
                <a:latin typeface="Century Gothic" panose="020B0502020202020204" pitchFamily="34" charset="0"/>
              </a:rPr>
              <a:t>Hech</a:t>
            </a:r>
            <a:r>
              <a:rPr lang="es-ES" dirty="0">
                <a:solidFill>
                  <a:prstClr val="black"/>
                </a:solidFill>
                <a:latin typeface="Century Gothic" panose="020B0502020202020204" pitchFamily="34" charset="0"/>
              </a:rPr>
              <a:t> 1:10  Y estando ellos con los ojos puestos en el cielo, </a:t>
            </a:r>
            <a:r>
              <a:rPr lang="es-ES" b="1" u="sng" dirty="0">
                <a:solidFill>
                  <a:prstClr val="black"/>
                </a:solidFill>
                <a:latin typeface="Century Gothic" panose="020B0502020202020204" pitchFamily="34" charset="0"/>
              </a:rPr>
              <a:t>entre tanto que él se iba</a:t>
            </a:r>
            <a:r>
              <a:rPr lang="es-ES" dirty="0">
                <a:solidFill>
                  <a:prstClr val="black"/>
                </a:solidFill>
                <a:latin typeface="Century Gothic" panose="020B0502020202020204" pitchFamily="34" charset="0"/>
              </a:rPr>
              <a:t>, he aquí se pusieron junto a ellos dos varones con vestiduras blancas,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b="1" u="sng"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7897037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En Juan 8:58 Jesús les dijo: De cierto, de cierto os digo: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Antes que Abraham fuese,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Cuando ÉL dice </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está diciendo que ÉL es el mismo Jehová, confirmando su preexistencia. El nombre YO SOY incluye la eternidad: Yo soy en el pasado, Yo soy en el presente, y Yo soy en el futuro. Yo soy = Eterno, y al final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 en todo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 inmediatamente los judíos reconocieron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que Cristo se presentó como Jehová</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Esto se nota en su amargo resentimiento. ¿Cómo podía El, que todavía no tenía cincuenta años de edad, haber existido antes que Abraham? – Juan 8:57</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Para contestarles esta pregunta, Cristo les dijo que El no sólo había existido antes que Abraham, sino que ÉL había existido siempre antes del tiempo en que estaba hablando,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al decirles que EL era el 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Los judíos creyeron que esa era una blasfemia en grado sumo, y se sintieron obligados por la ley a lapidario.</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Procedieron de inmediato a cumplir este hecho, pero Cristo hizo una demostración de su propio poder sobrenatural , al pasar en medio de ellos, sin que le hicieran nada.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b="1" u="sng"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2012641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En Juan 8:58 Jesús les dijo: De cierto, de cierto os digo: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Antes que Abraham fuese,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ÉL coloca sobre Sí mismo el sello de la eternidad, que es el mismo con el cual Dios se apropia de su Deidad en el Antiguo Testamento; y del cual un apóstol dice posteriormente: 'Jesucristo es el mismo ayer, y hoy, y por los siglos‘, confirmando lo dicho por Jesús cuando dice que</a:t>
            </a:r>
            <a:r>
              <a:rPr lang="es-ES" sz="3300" dirty="0">
                <a:solidFill>
                  <a:prstClr val="black"/>
                </a:solidFill>
                <a:latin typeface="Century Gothic" panose="020B0502020202020204" pitchFamily="34" charset="0"/>
              </a:rPr>
              <a:t>:</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ÉL es el 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Los judíos entendieron muy bien lo que Jesús decía, que El reclamaba para Sí directa y decisivamente los más nobles derechos que le correspondían al Mesías, y los más altos honores que solo le correspondían al Dios de ellos. Por eso le dijeron que Tú siendo hombre te haces Dios - Juan 10:33.</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Ellos consideraron que Él era simplemente un pretendiente a esos honores. Por tanto, lo miraron como a un blasfemo arrogante.</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3300" dirty="0">
              <a:solidFill>
                <a:prstClr val="black"/>
              </a:solidFill>
              <a:latin typeface="Century Gothic" panose="020B0502020202020204" pitchFamily="34" charset="0"/>
            </a:endParaRPr>
          </a:p>
          <a:p>
            <a:pPr algn="just">
              <a:lnSpc>
                <a:spcPct val="110000"/>
              </a:lnSpc>
              <a:defRPr/>
            </a:pPr>
            <a:r>
              <a:rPr lang="es-ES" sz="3300" dirty="0">
                <a:solidFill>
                  <a:prstClr val="black"/>
                </a:solidFill>
                <a:latin typeface="Century Gothic" panose="020B0502020202020204" pitchFamily="34" charset="0"/>
              </a:rPr>
              <a:t>Pero inmediatamente ÉL probó ante los sentidos de ellos que sí era tanto su Dios como su Mesías, al ejercer los poderes enérgicos de su Divinidad ante ellos; pues ' ... Jesús se escondió y salió del templo; </a:t>
            </a:r>
            <a:r>
              <a:rPr lang="es-ES" sz="3300" b="1" u="sng" dirty="0">
                <a:solidFill>
                  <a:prstClr val="black"/>
                </a:solidFill>
                <a:latin typeface="Century Gothic" panose="020B0502020202020204" pitchFamily="34" charset="0"/>
              </a:rPr>
              <a:t>y atravesando por en medio de ellos, se fue</a:t>
            </a:r>
            <a:r>
              <a:rPr lang="es-ES" sz="3300"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1359010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En Juan 1:1-3,14, se demuestra su preexistencia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1:1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En el principio era el Verbo, y el Verbo era con Dios,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y el Verbo era 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1:2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Este era en el principio con 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1:3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Todas las cosas por él fueron hechas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y sin él nada de lo que ha sido hecho, fue hecho.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1:14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Y aquel Verbo fue hecho carne</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y habitó entre nosotros ….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No hay ninguna parte de la Biblia que sea más conclusiva con respecto a la preexistencia de Cristo que estos versículos bíblicos.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ÉL es y era en el tiempo del comienzo, el que crea todas las cosas con la Palabra de su poder (v-3). El no sólo estaba con Dios, sino que era Dios. El que ha sido siempre, nunca comenzó a ser. Con la más completa certidumbre, el Texto Sagrado continúa el relato diciendo que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"fue hecho carne, y habitó entre nosotros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a:t>
            </a:r>
            <a:endParaRPr kumimoji="0" lang="es-SV"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9212353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En Juan 17:5 se menciona claramente su preexistencia:</a:t>
            </a:r>
          </a:p>
          <a:p>
            <a:pPr marL="228600" marR="0" lvl="0" indent="-228600" algn="ctr"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Juan 17:5  Ahora pues, Padre,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glorifícame tú al lado tuyo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con aquella gloria que tuve contigo antes que el mundo fuese.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Esta incalificable declaración según la cual el Señor Jesucristo había participado personal y legítimamente de la gloria que sólo le correspondía a la Deidad, antes que el mundo fuese, es otra de las proclamaciones de la verdad de que Cristo existió antes de su encarnación, y demuestra la unión total entre el Padre y el Hijo porque Dios no comparte su gloria con nadie: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 42:8  Yo Jehová; este es mi nombre;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y a otro no daré mi gloria</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ni mi alabanza a esculturas. </a:t>
            </a:r>
            <a:endParaRPr kumimoji="0" lang="es-SV" sz="3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0364634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Filipenses 2:6-7 demuestran la preexistencia de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 2:6  el cual,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siendo en forma de 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strike="noStrike" kern="1200" cap="none" spc="0" normalizeH="0" baseline="0" noProof="0" dirty="0">
                <a:ln>
                  <a:noFill/>
                </a:ln>
                <a:solidFill>
                  <a:prstClr val="black"/>
                </a:solidFill>
                <a:effectLst/>
                <a:uLnTx/>
                <a:uFillTx/>
                <a:latin typeface="Century Gothic" panose="020B0502020202020204" pitchFamily="34" charset="0"/>
              </a:rPr>
              <a:t>no estimó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 ser igual a Dios </a:t>
            </a:r>
            <a:r>
              <a:rPr kumimoji="0" lang="es-ES" sz="2200" b="1" i="0" strike="noStrike" kern="1200" cap="none" spc="0" normalizeH="0" baseline="0" noProof="0" dirty="0">
                <a:ln>
                  <a:noFill/>
                </a:ln>
                <a:solidFill>
                  <a:prstClr val="black"/>
                </a:solidFill>
                <a:effectLst/>
                <a:uLnTx/>
                <a:uFillTx/>
                <a:latin typeface="Century Gothic" panose="020B0502020202020204" pitchFamily="34" charset="0"/>
              </a:rPr>
              <a:t>como cosa a que aferrarse,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 2:7  sino 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se despojó a sí mismo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hecho semejante a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Estos pasajes decisivos contienen una clara afirmación de que Cristo,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antes de la encarnación, existió en forma de Dios y que es igual a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Él vivió sobre la tierra como hombre, para cumplir muchos propósitos divinos invaluables para  redimir a los creyentes, y profetizados por ÉL mismo.</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200" dirty="0">
              <a:solidFill>
                <a:prstClr val="black"/>
              </a:solidFill>
              <a:latin typeface="Century Gothic" panose="020B0502020202020204" pitchFamily="34" charset="0"/>
            </a:endParaRPr>
          </a:p>
          <a:p>
            <a:pPr algn="just">
              <a:lnSpc>
                <a:spcPct val="120000"/>
              </a:lnSpc>
              <a:defRPr/>
            </a:pPr>
            <a:r>
              <a:rPr lang="es-ES" sz="2200" dirty="0">
                <a:solidFill>
                  <a:prstClr val="black"/>
                </a:solidFill>
                <a:latin typeface="Century Gothic" panose="020B0502020202020204" pitchFamily="34" charset="0"/>
              </a:rPr>
              <a:t>Cuando se dice que nuestro Señor estaba </a:t>
            </a:r>
            <a:r>
              <a:rPr lang="es-ES" sz="2200" b="1" dirty="0">
                <a:solidFill>
                  <a:prstClr val="black"/>
                </a:solidFill>
                <a:latin typeface="Century Gothic" panose="020B0502020202020204" pitchFamily="34" charset="0"/>
              </a:rPr>
              <a:t>en forma de Dios</a:t>
            </a:r>
            <a:r>
              <a:rPr lang="es-ES" sz="2200" dirty="0">
                <a:solidFill>
                  <a:prstClr val="black"/>
                </a:solidFill>
                <a:latin typeface="Century Gothic" panose="020B0502020202020204" pitchFamily="34" charset="0"/>
              </a:rPr>
              <a:t>, se está declarando en la forma más expresiva posible, que Él es el único que tiene la forma de Dios porque nadie la puede tener sino solo ÉL, es por esto que le dice a Felipe: </a:t>
            </a:r>
            <a:r>
              <a:rPr lang="es-ES" sz="2200" b="1" u="sng" dirty="0">
                <a:solidFill>
                  <a:prstClr val="black"/>
                </a:solidFill>
                <a:latin typeface="Century Gothic" panose="020B0502020202020204" pitchFamily="34" charset="0"/>
              </a:rPr>
              <a:t>El que me ha visto a mí, ha visto al Padre</a:t>
            </a:r>
            <a:r>
              <a:rPr lang="es-ES" sz="2200" dirty="0">
                <a:solidFill>
                  <a:prstClr val="black"/>
                </a:solidFill>
                <a:latin typeface="Century Gothic" panose="020B0502020202020204" pitchFamily="34" charset="0"/>
              </a:rPr>
              <a:t>; ¿cómo, pues, dices tú: Muéstranos el Padre? – Juan 14:9.</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22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8403134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PREEXISTENCIA - EL ANGEL DE JEHOVA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tema del Angel de Jehová se muestra en las filminas 31, 32 y 33 de la presentación 2. Aquí solo se agrega un  ejemplo adicional para demostrar la preexistencia de Cristo (Por su puesto hay muchos ejemplos).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Angel de Jehová apareció muchas veces en el cumplimiento de los propósitos de Jehová y en el trato de Dios con  los santos del Antiguo Testamento. Este Ser es en verdad muy distinto de los ángeles que fueron creados,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ya </a:t>
            </a:r>
            <a:r>
              <a:rPr lang="es-ES" sz="3200" b="1" dirty="0">
                <a:solidFill>
                  <a:prstClr val="black"/>
                </a:solidFill>
                <a:latin typeface="Century Gothic" panose="020B0502020202020204" pitchFamily="34" charset="0"/>
              </a:rPr>
              <a:t>que siempre fue la m</a:t>
            </a:r>
            <a:r>
              <a:rPr kumimoji="0" lang="es-ES" sz="3200" b="1" i="0" u="none" strike="noStrike" kern="1200" cap="none" spc="0" normalizeH="0" baseline="0" noProof="0" dirty="0" err="1">
                <a:ln>
                  <a:noFill/>
                </a:ln>
                <a:solidFill>
                  <a:prstClr val="black"/>
                </a:solidFill>
                <a:effectLst/>
                <a:uLnTx/>
                <a:uFillTx/>
                <a:latin typeface="Century Gothic" panose="020B0502020202020204" pitchFamily="34" charset="0"/>
              </a:rPr>
              <a:t>anifestación</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 de Dios (Juan 1: 18)</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y recibía adoración (Jos 5:14).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2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Juan 1:18  A Dios nadie le vio jamás; el unigénito Hijo, que está en el seno del Padre, </a:t>
            </a:r>
            <a:r>
              <a:rPr lang="es-ES" sz="3200" b="1" u="sng" dirty="0">
                <a:solidFill>
                  <a:prstClr val="black"/>
                </a:solidFill>
                <a:latin typeface="Century Gothic" panose="020B0502020202020204" pitchFamily="34" charset="0"/>
              </a:rPr>
              <a:t>él le ha dado a conocer</a:t>
            </a:r>
            <a:r>
              <a:rPr lang="es-ES" sz="32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2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Al pueblo de Israel se le dijo: "No tendrás dioses ajenos delante de mí." Así que, </a:t>
            </a:r>
            <a:r>
              <a:rPr lang="es-ES" sz="3200" b="1" u="sng" dirty="0">
                <a:solidFill>
                  <a:prstClr val="black"/>
                </a:solidFill>
                <a:latin typeface="Century Gothic" panose="020B0502020202020204" pitchFamily="34" charset="0"/>
              </a:rPr>
              <a:t>Aquel a quien ellos adoraban</a:t>
            </a:r>
            <a:r>
              <a:rPr lang="es-ES" sz="3200" dirty="0">
                <a:solidFill>
                  <a:prstClr val="black"/>
                </a:solidFill>
                <a:latin typeface="Century Gothic" panose="020B0502020202020204" pitchFamily="34" charset="0"/>
              </a:rPr>
              <a:t> cuando gozaban del favor divino </a:t>
            </a:r>
            <a:r>
              <a:rPr lang="es-ES" sz="3200" b="1" u="sng" dirty="0">
                <a:solidFill>
                  <a:prstClr val="black"/>
                </a:solidFill>
                <a:latin typeface="Century Gothic" panose="020B0502020202020204" pitchFamily="34" charset="0"/>
              </a:rPr>
              <a:t>era sin duda Dios</a:t>
            </a:r>
            <a:r>
              <a:rPr lang="es-ES" sz="3200" dirty="0">
                <a:solidFill>
                  <a:prstClr val="black"/>
                </a:solidFill>
                <a:latin typeface="Century Gothic" panose="020B0502020202020204" pitchFamily="34" charset="0"/>
              </a:rPr>
              <a:t>. Jos 5:14 demuestra que ese Príncipe o Angel de Jehová era Dios </a:t>
            </a:r>
            <a:r>
              <a:rPr lang="es-ES" sz="3200" b="1" u="sng" dirty="0">
                <a:solidFill>
                  <a:prstClr val="black"/>
                </a:solidFill>
                <a:latin typeface="Century Gothic" panose="020B0502020202020204" pitchFamily="34" charset="0"/>
              </a:rPr>
              <a:t>en forma visible</a:t>
            </a:r>
            <a:r>
              <a:rPr lang="es-ES" sz="3200" dirty="0">
                <a:solidFill>
                  <a:prstClr val="black"/>
                </a:solidFill>
                <a:latin typeface="Century Gothic" panose="020B0502020202020204" pitchFamily="34" charset="0"/>
              </a:rPr>
              <a:t>, característica que muestra la segunda persona de la trinidad: Nuestro Señor Jesucristo, por lo que EL ya existía y como Dios mismo.</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2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Jos 5:13  Estando Josué cerca de Jericó, alzó sus ojos y vio un varón que estaba delante de él, el cual tenía una espada desenvainada en su mano. Y Josué, yendo hacia él, le dijo: ¿Eres de los nuestros, o de nuestros enemigos? </a:t>
            </a: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Jos 5:14  El respondió: No; mas como Príncipe del ejército de Jehová he venido ahora. </a:t>
            </a:r>
            <a:r>
              <a:rPr lang="es-ES" sz="3200" b="1" u="sng" dirty="0">
                <a:solidFill>
                  <a:prstClr val="black"/>
                </a:solidFill>
                <a:latin typeface="Century Gothic" panose="020B0502020202020204" pitchFamily="34" charset="0"/>
              </a:rPr>
              <a:t>Entonces Josué</a:t>
            </a:r>
            <a:r>
              <a:rPr lang="es-ES" sz="3200" dirty="0">
                <a:solidFill>
                  <a:prstClr val="black"/>
                </a:solidFill>
                <a:latin typeface="Century Gothic" panose="020B0502020202020204" pitchFamily="34" charset="0"/>
              </a:rPr>
              <a:t>, </a:t>
            </a:r>
            <a:r>
              <a:rPr lang="es-ES" sz="3200" b="1" u="sng" dirty="0">
                <a:solidFill>
                  <a:prstClr val="black"/>
                </a:solidFill>
                <a:latin typeface="Century Gothic" panose="020B0502020202020204" pitchFamily="34" charset="0"/>
              </a:rPr>
              <a:t>postrándose</a:t>
            </a:r>
            <a:r>
              <a:rPr lang="es-ES" sz="3200" dirty="0">
                <a:solidFill>
                  <a:prstClr val="black"/>
                </a:solidFill>
                <a:latin typeface="Century Gothic" panose="020B0502020202020204" pitchFamily="34" charset="0"/>
              </a:rPr>
              <a:t> sobre su rostro en tierra, </a:t>
            </a:r>
            <a:r>
              <a:rPr lang="es-ES" sz="3200" b="1" u="sng" dirty="0">
                <a:solidFill>
                  <a:prstClr val="black"/>
                </a:solidFill>
                <a:latin typeface="Century Gothic" panose="020B0502020202020204" pitchFamily="34" charset="0"/>
              </a:rPr>
              <a:t>le adoró</a:t>
            </a:r>
            <a:r>
              <a:rPr lang="es-ES" sz="3200" dirty="0">
                <a:solidFill>
                  <a:prstClr val="black"/>
                </a:solidFill>
                <a:latin typeface="Century Gothic" panose="020B0502020202020204" pitchFamily="34" charset="0"/>
              </a:rPr>
              <a:t>; y le dijo: ¿</a:t>
            </a:r>
            <a:r>
              <a:rPr lang="es-ES" sz="3200" b="1" u="sng" dirty="0">
                <a:solidFill>
                  <a:prstClr val="black"/>
                </a:solidFill>
                <a:latin typeface="Century Gothic" panose="020B0502020202020204" pitchFamily="34" charset="0"/>
              </a:rPr>
              <a:t>Qué dice mi Señor</a:t>
            </a:r>
            <a:r>
              <a:rPr lang="es-ES" sz="3200" dirty="0">
                <a:solidFill>
                  <a:prstClr val="black"/>
                </a:solidFill>
                <a:latin typeface="Century Gothic" panose="020B0502020202020204" pitchFamily="34" charset="0"/>
              </a:rPr>
              <a:t> a su siervo? </a:t>
            </a: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Jos 5:15  Y el Príncipe del ejército de Jehová respondió a Josué: </a:t>
            </a:r>
            <a:r>
              <a:rPr lang="es-ES" sz="3200" b="1" u="sng" dirty="0">
                <a:solidFill>
                  <a:prstClr val="black"/>
                </a:solidFill>
                <a:latin typeface="Century Gothic" panose="020B0502020202020204" pitchFamily="34" charset="0"/>
              </a:rPr>
              <a:t>Quita el calzado de tus pies</a:t>
            </a:r>
            <a:r>
              <a:rPr lang="es-ES" sz="3200" dirty="0">
                <a:solidFill>
                  <a:prstClr val="black"/>
                </a:solidFill>
                <a:latin typeface="Century Gothic" panose="020B0502020202020204" pitchFamily="34" charset="0"/>
              </a:rPr>
              <a:t>, porque el lugar donde estás es santo. </a:t>
            </a:r>
            <a:r>
              <a:rPr lang="es-ES" sz="3200" b="1" u="sng" dirty="0">
                <a:solidFill>
                  <a:prstClr val="black"/>
                </a:solidFill>
                <a:latin typeface="Century Gothic" panose="020B0502020202020204" pitchFamily="34" charset="0"/>
              </a:rPr>
              <a:t>Y Josué así lo hizo</a:t>
            </a:r>
            <a:r>
              <a:rPr lang="es-ES" sz="3200" dirty="0">
                <a:solidFill>
                  <a:prstClr val="black"/>
                </a:solidFill>
                <a:latin typeface="Century Gothic" panose="020B0502020202020204" pitchFamily="34" charset="0"/>
              </a:rPr>
              <a:t>.</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32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8208141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text, sign, clipart&#10;&#10;Description automatically generated">
            <a:extLst>
              <a:ext uri="{FF2B5EF4-FFF2-40B4-BE49-F238E27FC236}">
                <a16:creationId xmlns:a16="http://schemas.microsoft.com/office/drawing/2014/main" id="{1FCDBCBA-1665-1092-41EC-2EB63F303A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72560" y="116554"/>
            <a:ext cx="4371658" cy="6624891"/>
          </a:xfrm>
          <a:prstGeom prst="rect">
            <a:avLst/>
          </a:prstGeom>
        </p:spPr>
      </p:pic>
      <p:sp>
        <p:nvSpPr>
          <p:cNvPr id="5" name="Rectangle 4"/>
          <p:cNvSpPr/>
          <p:nvPr/>
        </p:nvSpPr>
        <p:spPr>
          <a:xfrm>
            <a:off x="-88492" y="-95276"/>
            <a:ext cx="12280492" cy="6953275"/>
          </a:xfrm>
          <a:prstGeom prst="rect">
            <a:avLst/>
          </a:prstGeom>
          <a:solidFill>
            <a:srgbClr val="92D05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 8"/>
          <p:cNvGrpSpPr/>
          <p:nvPr/>
        </p:nvGrpSpPr>
        <p:grpSpPr>
          <a:xfrm>
            <a:off x="4254250" y="-15186"/>
            <a:ext cx="3982964" cy="1200329"/>
            <a:chOff x="2130386" y="-300762"/>
            <a:chExt cx="5310619" cy="1600440"/>
          </a:xfrm>
        </p:grpSpPr>
        <p:sp>
          <p:nvSpPr>
            <p:cNvPr id="11" name="TextBox 10"/>
            <p:cNvSpPr txBox="1"/>
            <p:nvPr/>
          </p:nvSpPr>
          <p:spPr>
            <a:xfrm>
              <a:off x="2130386" y="-300762"/>
              <a:ext cx="5310619" cy="1600440"/>
            </a:xfrm>
            <a:prstGeom prst="rect">
              <a:avLst/>
            </a:prstGeom>
            <a:noFill/>
          </p:spPr>
          <p:txBody>
            <a:bodyPr wrap="square" rtlCol="0">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Receso</a:t>
              </a:r>
            </a:p>
          </p:txBody>
        </p:sp>
        <p:grpSp>
          <p:nvGrpSpPr>
            <p:cNvPr id="12" name="Group 11"/>
            <p:cNvGrpSpPr/>
            <p:nvPr/>
          </p:nvGrpSpPr>
          <p:grpSpPr>
            <a:xfrm>
              <a:off x="2384228" y="-275049"/>
              <a:ext cx="1307405" cy="1306034"/>
              <a:chOff x="-2406847" y="-1216929"/>
              <a:chExt cx="1307405" cy="1306034"/>
            </a:xfrm>
          </p:grpSpPr>
          <p:cxnSp>
            <p:nvCxnSpPr>
              <p:cNvPr id="13" name="Straight Connector 12"/>
              <p:cNvCxnSpPr>
                <a:cxnSpLocks/>
              </p:cNvCxnSpPr>
              <p:nvPr/>
            </p:nvCxnSpPr>
            <p:spPr>
              <a:xfrm>
                <a:off x="-2199495" y="-1216929"/>
                <a:ext cx="4" cy="1306034"/>
              </a:xfrm>
              <a:prstGeom prst="line">
                <a:avLst/>
              </a:prstGeom>
              <a:ln w="6350">
                <a:solidFill>
                  <a:schemeClr val="tx2"/>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2406847" y="-1087236"/>
                <a:ext cx="1307405" cy="0"/>
              </a:xfrm>
              <a:prstGeom prst="line">
                <a:avLst/>
              </a:prstGeom>
              <a:ln w="6350">
                <a:solidFill>
                  <a:schemeClr val="tx2"/>
                </a:solidFill>
                <a:headEnd type="diamond"/>
                <a:tailEnd type="none"/>
              </a:ln>
            </p:spPr>
            <p:style>
              <a:lnRef idx="1">
                <a:schemeClr val="accent1"/>
              </a:lnRef>
              <a:fillRef idx="0">
                <a:schemeClr val="accent1"/>
              </a:fillRef>
              <a:effectRef idx="0">
                <a:schemeClr val="accent1"/>
              </a:effectRef>
              <a:fontRef idx="minor">
                <a:schemeClr val="tx1"/>
              </a:fontRef>
            </p:style>
          </p:cxnSp>
        </p:grpSp>
      </p:grpSp>
      <p:sp>
        <p:nvSpPr>
          <p:cNvPr id="21" name="TextBox 20">
            <a:extLst>
              <a:ext uri="{FF2B5EF4-FFF2-40B4-BE49-F238E27FC236}">
                <a16:creationId xmlns:a16="http://schemas.microsoft.com/office/drawing/2014/main" id="{0B66E660-C351-2A50-F9CD-24E5D56C9FEA}"/>
              </a:ext>
            </a:extLst>
          </p:cNvPr>
          <p:cNvSpPr txBox="1"/>
          <p:nvPr/>
        </p:nvSpPr>
        <p:spPr>
          <a:xfrm>
            <a:off x="4659678" y="1182782"/>
            <a:ext cx="4146147" cy="1754326"/>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Regresamos a las </a:t>
            </a:r>
          </a:p>
        </p:txBody>
      </p:sp>
      <p:pic>
        <p:nvPicPr>
          <p:cNvPr id="27" name="Picture 26" descr="A picture containing cup, coffee, table, sitting&#10;&#10;Description automatically generated">
            <a:extLst>
              <a:ext uri="{FF2B5EF4-FFF2-40B4-BE49-F238E27FC236}">
                <a16:creationId xmlns:a16="http://schemas.microsoft.com/office/drawing/2014/main" id="{5FD40320-69E6-90BE-68C0-D752734648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8797" y="-256240"/>
            <a:ext cx="3370643" cy="4438707"/>
          </a:xfrm>
          <a:prstGeom prst="rect">
            <a:avLst/>
          </a:prstGeom>
        </p:spPr>
      </p:pic>
      <p:sp>
        <p:nvSpPr>
          <p:cNvPr id="28" name="TextBox 27">
            <a:extLst>
              <a:ext uri="{FF2B5EF4-FFF2-40B4-BE49-F238E27FC236}">
                <a16:creationId xmlns:a16="http://schemas.microsoft.com/office/drawing/2014/main" id="{5F31AAA5-15C0-F8AB-3D4D-A04E22CB1171}"/>
              </a:ext>
            </a:extLst>
          </p:cNvPr>
          <p:cNvSpPr txBox="1"/>
          <p:nvPr/>
        </p:nvSpPr>
        <p:spPr>
          <a:xfrm>
            <a:off x="9044274" y="2194739"/>
            <a:ext cx="1921004" cy="769441"/>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10:30</a:t>
            </a:r>
          </a:p>
        </p:txBody>
      </p:sp>
      <p:sp>
        <p:nvSpPr>
          <p:cNvPr id="29" name="TextBox 28">
            <a:extLst>
              <a:ext uri="{FF2B5EF4-FFF2-40B4-BE49-F238E27FC236}">
                <a16:creationId xmlns:a16="http://schemas.microsoft.com/office/drawing/2014/main" id="{F5C263D4-1707-A803-8FA4-2C57E2FFF2DB}"/>
              </a:ext>
            </a:extLst>
          </p:cNvPr>
          <p:cNvSpPr txBox="1"/>
          <p:nvPr/>
        </p:nvSpPr>
        <p:spPr>
          <a:xfrm>
            <a:off x="9472495" y="2678105"/>
            <a:ext cx="1313243" cy="769441"/>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a.m</a:t>
            </a:r>
          </a:p>
        </p:txBody>
      </p:sp>
      <p:sp>
        <p:nvSpPr>
          <p:cNvPr id="30" name="TextBox 29">
            <a:extLst>
              <a:ext uri="{FF2B5EF4-FFF2-40B4-BE49-F238E27FC236}">
                <a16:creationId xmlns:a16="http://schemas.microsoft.com/office/drawing/2014/main" id="{3D561827-9347-9273-BB29-7609E348F1E7}"/>
              </a:ext>
            </a:extLst>
          </p:cNvPr>
          <p:cNvSpPr txBox="1"/>
          <p:nvPr/>
        </p:nvSpPr>
        <p:spPr>
          <a:xfrm>
            <a:off x="2605323" y="3143718"/>
            <a:ext cx="5631891" cy="1569660"/>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Si siempre queremos dar en el blanco, aprendamos la doctrina de Cristo </a:t>
            </a:r>
          </a:p>
        </p:txBody>
      </p:sp>
      <p:sp>
        <p:nvSpPr>
          <p:cNvPr id="31" name="TextBox 30">
            <a:extLst>
              <a:ext uri="{FF2B5EF4-FFF2-40B4-BE49-F238E27FC236}">
                <a16:creationId xmlns:a16="http://schemas.microsoft.com/office/drawing/2014/main" id="{6DFFDC42-4057-0131-BFE7-64A7DF52DEC8}"/>
              </a:ext>
            </a:extLst>
          </p:cNvPr>
          <p:cNvSpPr txBox="1"/>
          <p:nvPr/>
        </p:nvSpPr>
        <p:spPr>
          <a:xfrm>
            <a:off x="2901462" y="6450871"/>
            <a:ext cx="62671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a:pPr>
            <a:r>
              <a:rPr kumimoji="0" lang="en-US" sz="1800" b="1" i="0" u="none" strike="noStrike" kern="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Jesucristo te acepto como mi Dios y Mi Salvador, Amén</a:t>
            </a:r>
          </a:p>
        </p:txBody>
      </p:sp>
    </p:spTree>
    <p:extLst>
      <p:ext uri="{BB962C8B-B14F-4D97-AF65-F5344CB8AC3E}">
        <p14:creationId xmlns:p14="http://schemas.microsoft.com/office/powerpoint/2010/main" val="39066745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4750" fill="hold"/>
                                        <p:tgtEl>
                                          <p:spTgt spid="30"/>
                                        </p:tgtEl>
                                        <p:attrNameLst>
                                          <p:attrName>ppt_w</p:attrName>
                                        </p:attrNameLst>
                                      </p:cBhvr>
                                      <p:tavLst>
                                        <p:tav tm="0">
                                          <p:val>
                                            <p:strVal val="#ppt_w*0.70"/>
                                          </p:val>
                                        </p:tav>
                                        <p:tav tm="100000">
                                          <p:val>
                                            <p:strVal val="#ppt_w"/>
                                          </p:val>
                                        </p:tav>
                                      </p:tavLst>
                                    </p:anim>
                                    <p:anim calcmode="lin" valueType="num">
                                      <p:cBhvr>
                                        <p:cTn id="8" dur="4750" fill="hold"/>
                                        <p:tgtEl>
                                          <p:spTgt spid="30"/>
                                        </p:tgtEl>
                                        <p:attrNameLst>
                                          <p:attrName>ppt_h</p:attrName>
                                        </p:attrNameLst>
                                      </p:cBhvr>
                                      <p:tavLst>
                                        <p:tav tm="0">
                                          <p:val>
                                            <p:strVal val="#ppt_h"/>
                                          </p:val>
                                        </p:tav>
                                        <p:tav tm="100000">
                                          <p:val>
                                            <p:strVal val="#ppt_h"/>
                                          </p:val>
                                        </p:tav>
                                      </p:tavLst>
                                    </p:anim>
                                    <p:animEffect transition="in" filter="fade">
                                      <p:cBhvr>
                                        <p:cTn id="9" dur="4750"/>
                                        <p:tgtEl>
                                          <p:spTgt spid="30"/>
                                        </p:tgtEl>
                                      </p:cBhvr>
                                    </p:animEffect>
                                  </p:childTnLst>
                                </p:cTn>
                              </p:par>
                            </p:childTnLst>
                          </p:cTn>
                        </p:par>
                        <p:par>
                          <p:cTn id="10" fill="hold">
                            <p:stCondLst>
                              <p:cond delay="4750"/>
                            </p:stCondLst>
                            <p:childTnLst>
                              <p:par>
                                <p:cTn id="11" presetID="55"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4250" fill="hold"/>
                                        <p:tgtEl>
                                          <p:spTgt spid="21"/>
                                        </p:tgtEl>
                                        <p:attrNameLst>
                                          <p:attrName>ppt_w</p:attrName>
                                        </p:attrNameLst>
                                      </p:cBhvr>
                                      <p:tavLst>
                                        <p:tav tm="0">
                                          <p:val>
                                            <p:strVal val="#ppt_w*0.70"/>
                                          </p:val>
                                        </p:tav>
                                        <p:tav tm="100000">
                                          <p:val>
                                            <p:strVal val="#ppt_w"/>
                                          </p:val>
                                        </p:tav>
                                      </p:tavLst>
                                    </p:anim>
                                    <p:anim calcmode="lin" valueType="num">
                                      <p:cBhvr>
                                        <p:cTn id="14" dur="4250" fill="hold"/>
                                        <p:tgtEl>
                                          <p:spTgt spid="21"/>
                                        </p:tgtEl>
                                        <p:attrNameLst>
                                          <p:attrName>ppt_h</p:attrName>
                                        </p:attrNameLst>
                                      </p:cBhvr>
                                      <p:tavLst>
                                        <p:tav tm="0">
                                          <p:val>
                                            <p:strVal val="#ppt_h"/>
                                          </p:val>
                                        </p:tav>
                                        <p:tav tm="100000">
                                          <p:val>
                                            <p:strVal val="#ppt_h"/>
                                          </p:val>
                                        </p:tav>
                                      </p:tavLst>
                                    </p:anim>
                                    <p:animEffect transition="in" filter="fade">
                                      <p:cBhvr>
                                        <p:cTn id="15" dur="4250"/>
                                        <p:tgtEl>
                                          <p:spTgt spid="21"/>
                                        </p:tgtEl>
                                      </p:cBhvr>
                                    </p:animEffect>
                                  </p:childTnLst>
                                </p:cTn>
                              </p:par>
                            </p:childTnLst>
                          </p:cTn>
                        </p:par>
                        <p:par>
                          <p:cTn id="16" fill="hold">
                            <p:stCondLst>
                              <p:cond delay="9000"/>
                            </p:stCondLst>
                            <p:childTnLst>
                              <p:par>
                                <p:cTn id="17" presetID="55"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250" fill="hold"/>
                                        <p:tgtEl>
                                          <p:spTgt spid="28"/>
                                        </p:tgtEl>
                                        <p:attrNameLst>
                                          <p:attrName>ppt_w</p:attrName>
                                        </p:attrNameLst>
                                      </p:cBhvr>
                                      <p:tavLst>
                                        <p:tav tm="0">
                                          <p:val>
                                            <p:strVal val="#ppt_w*0.70"/>
                                          </p:val>
                                        </p:tav>
                                        <p:tav tm="100000">
                                          <p:val>
                                            <p:strVal val="#ppt_w"/>
                                          </p:val>
                                        </p:tav>
                                      </p:tavLst>
                                    </p:anim>
                                    <p:anim calcmode="lin" valueType="num">
                                      <p:cBhvr>
                                        <p:cTn id="20" dur="3250" fill="hold"/>
                                        <p:tgtEl>
                                          <p:spTgt spid="28"/>
                                        </p:tgtEl>
                                        <p:attrNameLst>
                                          <p:attrName>ppt_h</p:attrName>
                                        </p:attrNameLst>
                                      </p:cBhvr>
                                      <p:tavLst>
                                        <p:tav tm="0">
                                          <p:val>
                                            <p:strVal val="#ppt_h"/>
                                          </p:val>
                                        </p:tav>
                                        <p:tav tm="100000">
                                          <p:val>
                                            <p:strVal val="#ppt_h"/>
                                          </p:val>
                                        </p:tav>
                                      </p:tavLst>
                                    </p:anim>
                                    <p:animEffect transition="in" filter="fade">
                                      <p:cBhvr>
                                        <p:cTn id="21" dur="3250"/>
                                        <p:tgtEl>
                                          <p:spTgt spid="28"/>
                                        </p:tgtEl>
                                      </p:cBhvr>
                                    </p:animEffect>
                                  </p:childTnLst>
                                </p:cTn>
                              </p:par>
                            </p:childTnLst>
                          </p:cTn>
                        </p:par>
                        <p:par>
                          <p:cTn id="22" fill="hold">
                            <p:stCondLst>
                              <p:cond delay="12250"/>
                            </p:stCondLst>
                            <p:childTnLst>
                              <p:par>
                                <p:cTn id="23" presetID="55"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3000" fill="hold"/>
                                        <p:tgtEl>
                                          <p:spTgt spid="29"/>
                                        </p:tgtEl>
                                        <p:attrNameLst>
                                          <p:attrName>ppt_w</p:attrName>
                                        </p:attrNameLst>
                                      </p:cBhvr>
                                      <p:tavLst>
                                        <p:tav tm="0">
                                          <p:val>
                                            <p:strVal val="#ppt_w*0.70"/>
                                          </p:val>
                                        </p:tav>
                                        <p:tav tm="100000">
                                          <p:val>
                                            <p:strVal val="#ppt_w"/>
                                          </p:val>
                                        </p:tav>
                                      </p:tavLst>
                                    </p:anim>
                                    <p:anim calcmode="lin" valueType="num">
                                      <p:cBhvr>
                                        <p:cTn id="26" dur="3000" fill="hold"/>
                                        <p:tgtEl>
                                          <p:spTgt spid="29"/>
                                        </p:tgtEl>
                                        <p:attrNameLst>
                                          <p:attrName>ppt_h</p:attrName>
                                        </p:attrNameLst>
                                      </p:cBhvr>
                                      <p:tavLst>
                                        <p:tav tm="0">
                                          <p:val>
                                            <p:strVal val="#ppt_h"/>
                                          </p:val>
                                        </p:tav>
                                        <p:tav tm="100000">
                                          <p:val>
                                            <p:strVal val="#ppt_h"/>
                                          </p:val>
                                        </p:tav>
                                      </p:tavLst>
                                    </p:anim>
                                    <p:animEffect transition="in" filter="fade">
                                      <p:cBhvr>
                                        <p:cTn id="27" dur="3000"/>
                                        <p:tgtEl>
                                          <p:spTgt spid="29"/>
                                        </p:tgtEl>
                                      </p:cBhvr>
                                    </p:animEffect>
                                  </p:childTnLst>
                                </p:cTn>
                              </p:par>
                            </p:childTnLst>
                          </p:cTn>
                        </p:par>
                        <p:par>
                          <p:cTn id="28" fill="hold">
                            <p:stCondLst>
                              <p:cond delay="15250"/>
                            </p:stCondLst>
                            <p:childTnLst>
                              <p:par>
                                <p:cTn id="29" presetID="55"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3500" fill="hold"/>
                                        <p:tgtEl>
                                          <p:spTgt spid="31"/>
                                        </p:tgtEl>
                                        <p:attrNameLst>
                                          <p:attrName>ppt_w</p:attrName>
                                        </p:attrNameLst>
                                      </p:cBhvr>
                                      <p:tavLst>
                                        <p:tav tm="0">
                                          <p:val>
                                            <p:strVal val="#ppt_w*0.70"/>
                                          </p:val>
                                        </p:tav>
                                        <p:tav tm="100000">
                                          <p:val>
                                            <p:strVal val="#ppt_w"/>
                                          </p:val>
                                        </p:tav>
                                      </p:tavLst>
                                    </p:anim>
                                    <p:anim calcmode="lin" valueType="num">
                                      <p:cBhvr>
                                        <p:cTn id="32" dur="3500" fill="hold"/>
                                        <p:tgtEl>
                                          <p:spTgt spid="31"/>
                                        </p:tgtEl>
                                        <p:attrNameLst>
                                          <p:attrName>ppt_h</p:attrName>
                                        </p:attrNameLst>
                                      </p:cBhvr>
                                      <p:tavLst>
                                        <p:tav tm="0">
                                          <p:val>
                                            <p:strVal val="#ppt_h"/>
                                          </p:val>
                                        </p:tav>
                                        <p:tav tm="100000">
                                          <p:val>
                                            <p:strVal val="#ppt_h"/>
                                          </p:val>
                                        </p:tav>
                                      </p:tavLst>
                                    </p:anim>
                                    <p:animEffect transition="in" filter="fade">
                                      <p:cBhvr>
                                        <p:cTn id="33" dur="3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carácter mesiánico del Salmo 45 es indiscutible, el cual en el último versículo incluye una promesa y una profecía: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Salmo 45:17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Haré perpetua la memoria de tu nombre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 todas las generaciones,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Por lo cual te alabarán los pueblos eternamente y para siempre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Según todo lo que se nos revela en el nombre del Mesías, Él ha de ser alabado en todas las generaciones, debido a que en ese nombre es el único en el que podemos ser salvos: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4:12  Y en ningún otro hay salvación;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no hay otro nombre</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bajo el cielo,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dado a los hombres,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en que podamos ser salvos.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0346568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Emanuel</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es el nombre que expresa la relación directa con su pueblo – Dios con nosotros – Mat 1:23.</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Jesús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expresa la relación directa con la salvación – Mat 1:21.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El Hijo del Hombre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 de su humanidad para salvar lo que se había perdido – Mat 18:11.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El Hijo de Dios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 de su Deidad – El Hijo de Dios es igual a Dios , los Judíos lo sabían (pero no aceptaron que Jesús era el Mesías) – Juan 10:33.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Señor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 de su autoridad , porque solo ÉL es el rey de reyes y Señor de Señores –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17:14;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El Hijo de David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según la carne – Rom 1:3, ya que en Espíritu es Dios mismo que fue engendrado en forma humana, y como Hijo de David con derecho al trono.</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Jesucristo el Justo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las de la equidad con la cual ÉL hace frente a la condenación que merece el pecado de los que son cristianos – Rom 3:25-26.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1584483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Una de las pruebas más grandes de la Deidad de Cristo es el hecho de que a Cristo se le identifica legítimamente como Jehová.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En Zacarías 12:10, Jehová predice con respecto a Sí mismo, que a ÉL lo traspasaron, indicando que ÉL es el mismo Mesías el Cristo: "Y derramaré sobre la casa de David, y sobre los moradores de Jerusalén, espíritu de gracia y de oración; </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y mirarán a mí,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 quien traspasaron</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 llorarán como se llora por hijo unigénito, afligiéndose por él como quien se aflige por el primogénito."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que está hablando en Zac 12:10 es Jehová, lo cual se reafirma en Apocalipsis 1:7, donde leemos: "He aquí que viene con las nubes, </a:t>
            </a:r>
            <a:r>
              <a:rPr kumimoji="0" lang="es-ES" sz="3100" b="1" i="0" strike="noStrike" kern="1200" cap="none" spc="0" normalizeH="0" baseline="0" noProof="0" dirty="0">
                <a:ln>
                  <a:noFill/>
                </a:ln>
                <a:solidFill>
                  <a:prstClr val="black"/>
                </a:solidFill>
                <a:effectLst/>
                <a:uLnTx/>
                <a:uFillTx/>
                <a:latin typeface="Century Gothic" panose="020B0502020202020204" pitchFamily="34" charset="0"/>
              </a:rPr>
              <a:t>y todo ojo lo verá</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600" b="1" i="0" u="sng" strike="noStrike" kern="1200" cap="none" spc="0" normalizeH="0" baseline="0" noProof="0" dirty="0">
                <a:ln>
                  <a:noFill/>
                </a:ln>
                <a:solidFill>
                  <a:prstClr val="black"/>
                </a:solidFill>
                <a:effectLst/>
                <a:uLnTx/>
                <a:uFillTx/>
                <a:latin typeface="Century Gothic" panose="020B0502020202020204" pitchFamily="34" charset="0"/>
              </a:rPr>
              <a:t>y los que le traspasaron</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todos los linajes de la tierra harán lamentación por él"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1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1:7 reconfirma que Jesús es Jehová, y los que le traspasaron que ya moran en el lugar de tormento,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verán desde ese lugar a Jesús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viniendo en las nubes del cielo. Esto significa, que este evento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será visto por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todo ojo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en todos los lugares, por salvos y condenados. Esto debido a que es uno de los cumplimientos principales de las profecías.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SV"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3567586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Jehová que subió a lo alto, y llevó cautiva la cautividad, según el Salmo 68:18, es el mismo Cristo, según Efesios 4:8-10.</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indent="-514350" algn="just">
              <a:lnSpc>
                <a:spcPct val="120000"/>
              </a:lnSpc>
              <a:buFont typeface="+mj-lt"/>
              <a:buAutoNum type="arabicParenR"/>
              <a:defRPr/>
            </a:pP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Jehová:</a:t>
            </a:r>
          </a:p>
          <a:p>
            <a:pPr algn="just">
              <a:lnSpc>
                <a:spcPct val="120000"/>
              </a:lnSpc>
              <a:defRPr/>
            </a:pPr>
            <a:r>
              <a:rPr lang="es-ES" sz="3300" dirty="0" err="1">
                <a:solidFill>
                  <a:prstClr val="black"/>
                </a:solidFill>
                <a:latin typeface="Century Gothic" panose="020B0502020202020204" pitchFamily="34" charset="0"/>
              </a:rPr>
              <a:t>Salm</a:t>
            </a:r>
            <a:r>
              <a:rPr lang="es-ES" sz="3300" dirty="0">
                <a:solidFill>
                  <a:prstClr val="black"/>
                </a:solidFill>
                <a:latin typeface="Century Gothic" panose="020B0502020202020204" pitchFamily="34" charset="0"/>
              </a:rPr>
              <a:t> 68:18  </a:t>
            </a:r>
            <a:r>
              <a:rPr lang="es-ES" sz="3300" b="1" u="sng" dirty="0">
                <a:solidFill>
                  <a:prstClr val="black"/>
                </a:solidFill>
                <a:latin typeface="Century Gothic" panose="020B0502020202020204" pitchFamily="34" charset="0"/>
              </a:rPr>
              <a:t>Subiste a lo alto</a:t>
            </a:r>
            <a:r>
              <a:rPr lang="es-ES" sz="3300" dirty="0">
                <a:solidFill>
                  <a:prstClr val="black"/>
                </a:solidFill>
                <a:latin typeface="Century Gothic" panose="020B0502020202020204" pitchFamily="34" charset="0"/>
              </a:rPr>
              <a:t>, </a:t>
            </a:r>
            <a:r>
              <a:rPr lang="es-ES" sz="3300" b="1" u="sng" dirty="0">
                <a:solidFill>
                  <a:prstClr val="black"/>
                </a:solidFill>
                <a:latin typeface="Century Gothic" panose="020B0502020202020204" pitchFamily="34" charset="0"/>
              </a:rPr>
              <a:t>cautivaste la cautividad</a:t>
            </a:r>
            <a:r>
              <a:rPr lang="es-ES" sz="3300" dirty="0">
                <a:solidFill>
                  <a:prstClr val="black"/>
                </a:solidFill>
                <a:latin typeface="Century Gothic" panose="020B0502020202020204" pitchFamily="34" charset="0"/>
              </a:rPr>
              <a:t>, Tomaste dones para los hombres, ……</a:t>
            </a:r>
          </a:p>
          <a:p>
            <a:pPr marL="514350" indent="-514350" algn="just">
              <a:lnSpc>
                <a:spcPct val="120000"/>
              </a:lnSpc>
              <a:buFont typeface="+mj-lt"/>
              <a:buAutoNum type="arabicParenR" startAt="2"/>
              <a:defRPr/>
            </a:pPr>
            <a:r>
              <a:rPr lang="es-ES" sz="3300" b="1" dirty="0">
                <a:solidFill>
                  <a:prstClr val="black"/>
                </a:solidFill>
                <a:latin typeface="Century Gothic" panose="020B0502020202020204" pitchFamily="34" charset="0"/>
              </a:rPr>
              <a:t>Cristo:</a:t>
            </a:r>
            <a:endPar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Efes 4:8  Por lo cual dice: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Subiendo</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 a lo alto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llevó cautiva la cautividad,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Y dio dones a los hombres.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Efes 4:9  Y eso de que subió, ¿qué es, sino que también había descendido primero a las partes más bajas de la tierra?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Efes 4:10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El que descendió</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es el mismo que también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subió</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por encima de todos los cielos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para llenarlo todo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endParaRPr kumimoji="0" lang="es-SV"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300" b="1" u="sng" dirty="0">
                <a:solidFill>
                  <a:prstClr val="black"/>
                </a:solidFill>
                <a:latin typeface="Century Gothic" panose="020B0502020202020204" pitchFamily="34" charset="0"/>
              </a:rPr>
              <a:t>El que descendió</a:t>
            </a:r>
            <a:r>
              <a:rPr lang="es-ES" sz="3300" dirty="0">
                <a:solidFill>
                  <a:prstClr val="black"/>
                </a:solidFill>
                <a:latin typeface="Century Gothic" panose="020B0502020202020204" pitchFamily="34" charset="0"/>
              </a:rPr>
              <a:t> indicado en Efes 4:10 es Cristo, porque ÉL es el que bajó al centro de la tierra, y luego dice, que ese que descendió, </a:t>
            </a:r>
            <a:r>
              <a:rPr lang="es-ES" sz="3300" b="1" u="sng" dirty="0">
                <a:solidFill>
                  <a:prstClr val="black"/>
                </a:solidFill>
                <a:latin typeface="Century Gothic" panose="020B0502020202020204" pitchFamily="34" charset="0"/>
              </a:rPr>
              <a:t>es el mismo</a:t>
            </a:r>
            <a:r>
              <a:rPr lang="es-ES" sz="3300" b="1" dirty="0">
                <a:solidFill>
                  <a:prstClr val="black"/>
                </a:solidFill>
                <a:latin typeface="Century Gothic" panose="020B0502020202020204" pitchFamily="34" charset="0"/>
              </a:rPr>
              <a:t> que también subió</a:t>
            </a:r>
            <a:r>
              <a:rPr lang="es-ES" sz="3300" dirty="0">
                <a:solidFill>
                  <a:prstClr val="black"/>
                </a:solidFill>
                <a:latin typeface="Century Gothic" panose="020B0502020202020204" pitchFamily="34" charset="0"/>
              </a:rPr>
              <a:t> </a:t>
            </a:r>
            <a:r>
              <a:rPr lang="es-ES" sz="3300" b="1" u="sng" dirty="0">
                <a:solidFill>
                  <a:prstClr val="black"/>
                </a:solidFill>
                <a:latin typeface="Century Gothic" panose="020B0502020202020204" pitchFamily="34" charset="0"/>
              </a:rPr>
              <a:t>para llenarlo todo</a:t>
            </a:r>
            <a:r>
              <a:rPr lang="es-ES" sz="3300" dirty="0">
                <a:solidFill>
                  <a:prstClr val="black"/>
                </a:solidFill>
                <a:latin typeface="Century Gothic" panose="020B0502020202020204" pitchFamily="34" charset="0"/>
              </a:rPr>
              <a:t>, confirmando que es el mismo Jehová que lo llena todo – </a:t>
            </a:r>
            <a:r>
              <a:rPr lang="es-ES" sz="3300" dirty="0" err="1">
                <a:solidFill>
                  <a:prstClr val="black"/>
                </a:solidFill>
                <a:latin typeface="Century Gothic" panose="020B0502020202020204" pitchFamily="34" charset="0"/>
              </a:rPr>
              <a:t>Jer</a:t>
            </a:r>
            <a:r>
              <a:rPr lang="es-ES" sz="3300" dirty="0">
                <a:solidFill>
                  <a:prstClr val="black"/>
                </a:solidFill>
                <a:latin typeface="Century Gothic" panose="020B0502020202020204" pitchFamily="34" charset="0"/>
              </a:rPr>
              <a:t> 23:24 </a:t>
            </a: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lang="es-ES" sz="33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300" dirty="0" err="1">
                <a:solidFill>
                  <a:prstClr val="black"/>
                </a:solidFill>
                <a:latin typeface="Century Gothic" panose="020B0502020202020204" pitchFamily="34" charset="0"/>
              </a:rPr>
              <a:t>Jer</a:t>
            </a:r>
            <a:r>
              <a:rPr lang="es-ES" sz="3300" dirty="0">
                <a:solidFill>
                  <a:prstClr val="black"/>
                </a:solidFill>
                <a:latin typeface="Century Gothic" panose="020B0502020202020204" pitchFamily="34" charset="0"/>
              </a:rPr>
              <a:t> 23:24  ¿Se ocultará alguno, dice Jehová, en escondrijos que yo no lo vea? ¿</a:t>
            </a:r>
            <a:r>
              <a:rPr lang="es-ES" sz="3300" b="1" u="sng" dirty="0">
                <a:solidFill>
                  <a:prstClr val="black"/>
                </a:solidFill>
                <a:latin typeface="Century Gothic" panose="020B0502020202020204" pitchFamily="34" charset="0"/>
              </a:rPr>
              <a:t>No lleno yo</a:t>
            </a:r>
            <a:r>
              <a:rPr lang="es-ES" sz="3300" b="1" dirty="0">
                <a:solidFill>
                  <a:prstClr val="black"/>
                </a:solidFill>
                <a:latin typeface="Century Gothic" panose="020B0502020202020204" pitchFamily="34" charset="0"/>
              </a:rPr>
              <a:t>, </a:t>
            </a:r>
            <a:r>
              <a:rPr lang="es-ES" sz="3300" b="1" u="sng" dirty="0">
                <a:solidFill>
                  <a:prstClr val="black"/>
                </a:solidFill>
                <a:latin typeface="Century Gothic" panose="020B0502020202020204" pitchFamily="34" charset="0"/>
              </a:rPr>
              <a:t>dice Jehová</a:t>
            </a:r>
            <a:r>
              <a:rPr lang="es-ES" sz="3300" b="1" dirty="0">
                <a:solidFill>
                  <a:prstClr val="black"/>
                </a:solidFill>
                <a:latin typeface="Century Gothic" panose="020B0502020202020204" pitchFamily="34" charset="0"/>
              </a:rPr>
              <a:t>, el cielo y la tierra</a:t>
            </a:r>
            <a:r>
              <a:rPr lang="es-ES" sz="3300" dirty="0">
                <a:solidFill>
                  <a:prstClr val="black"/>
                </a:solidFill>
                <a:latin typeface="Century Gothic" panose="020B0502020202020204" pitchFamily="34" charset="0"/>
              </a:rPr>
              <a:t>? </a:t>
            </a: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53840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siguiente Testimonio de Isaías, indica claramente que vio a Jehová en su trono. Luego en el evangelio de Juan se confirma que al que vio era a Cristo,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porque es el mismo Jehová.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6:1  En el año que murió el rey Uzías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vi yo al Señor sentado sobre un trono alto y sublime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y sus faldas llenaban el templo.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6:5  Entonces dije: ¡Ay de mí! que soy muerto; porque siendo hombre inmundo de labios, y habitando en medio de pueblo que tiene labios inmundos,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han visto mis ojos al Rey, Jehová de los ejércitos.</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El evangelio de Juan indica que este pasaje de Isaías confirma que Jehová es Cristo, cuando dice:. </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err="1">
                <a:solidFill>
                  <a:prstClr val="black"/>
                </a:solidFill>
                <a:latin typeface="Century Gothic" panose="020B0502020202020204" pitchFamily="34" charset="0"/>
              </a:rPr>
              <a:t>Jn</a:t>
            </a:r>
            <a:r>
              <a:rPr lang="es-ES" sz="3400" dirty="0">
                <a:solidFill>
                  <a:prstClr val="black"/>
                </a:solidFill>
                <a:latin typeface="Century Gothic" panose="020B0502020202020204" pitchFamily="34" charset="0"/>
              </a:rPr>
              <a:t> 12:41 Isaías dijo esto cuando </a:t>
            </a:r>
            <a:r>
              <a:rPr lang="es-ES" sz="3400" b="1" u="sng" dirty="0">
                <a:solidFill>
                  <a:prstClr val="black"/>
                </a:solidFill>
                <a:latin typeface="Century Gothic" panose="020B0502020202020204" pitchFamily="34" charset="0"/>
              </a:rPr>
              <a:t>vio su gloria</a:t>
            </a:r>
            <a:r>
              <a:rPr lang="es-ES" sz="3400" dirty="0">
                <a:solidFill>
                  <a:prstClr val="black"/>
                </a:solidFill>
                <a:latin typeface="Century Gothic" panose="020B0502020202020204" pitchFamily="34" charset="0"/>
              </a:rPr>
              <a:t>, </a:t>
            </a:r>
            <a:r>
              <a:rPr lang="es-ES" sz="3400" b="1" u="sng" dirty="0">
                <a:solidFill>
                  <a:prstClr val="black"/>
                </a:solidFill>
                <a:latin typeface="Century Gothic" panose="020B0502020202020204" pitchFamily="34" charset="0"/>
              </a:rPr>
              <a:t>y habló acerca de él</a:t>
            </a:r>
            <a:r>
              <a:rPr lang="es-ES" sz="3400" dirty="0">
                <a:solidFill>
                  <a:prstClr val="black"/>
                </a:solidFill>
                <a:latin typeface="Century Gothic" panose="020B0502020202020204" pitchFamily="34" charset="0"/>
              </a:rPr>
              <a:t>.</a:t>
            </a:r>
          </a:p>
          <a:p>
            <a:pPr algn="just">
              <a:lnSpc>
                <a:spcPct val="120000"/>
              </a:lnSpc>
              <a:defRPr/>
            </a:pPr>
            <a:r>
              <a:rPr lang="es-ES" sz="3400" dirty="0" err="1">
                <a:solidFill>
                  <a:prstClr val="black"/>
                </a:solidFill>
                <a:latin typeface="Century Gothic" panose="020B0502020202020204" pitchFamily="34" charset="0"/>
              </a:rPr>
              <a:t>Jn</a:t>
            </a:r>
            <a:r>
              <a:rPr lang="es-ES" sz="3400" dirty="0">
                <a:solidFill>
                  <a:prstClr val="black"/>
                </a:solidFill>
                <a:latin typeface="Century Gothic" panose="020B0502020202020204" pitchFamily="34" charset="0"/>
              </a:rPr>
              <a:t> 12:42  Con todo eso, aun de los gobernantes, </a:t>
            </a:r>
            <a:r>
              <a:rPr lang="es-ES" sz="3400" b="1" u="sng" dirty="0">
                <a:solidFill>
                  <a:prstClr val="black"/>
                </a:solidFill>
                <a:latin typeface="Century Gothic" panose="020B0502020202020204" pitchFamily="34" charset="0"/>
              </a:rPr>
              <a:t>muchos creyeron en él</a:t>
            </a:r>
            <a:r>
              <a:rPr lang="es-ES" sz="3400" dirty="0">
                <a:solidFill>
                  <a:prstClr val="black"/>
                </a:solidFill>
                <a:latin typeface="Century Gothic" panose="020B0502020202020204" pitchFamily="34" charset="0"/>
              </a:rPr>
              <a:t>; pero a causa de los fariseos no lo confesaban, para no ser expulsados de la sinagoga. </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La expresión en Juan 12:42: </a:t>
            </a:r>
            <a:r>
              <a:rPr lang="es-ES" sz="3400" b="1" u="sng" dirty="0">
                <a:solidFill>
                  <a:prstClr val="black"/>
                </a:solidFill>
                <a:latin typeface="Century Gothic" panose="020B0502020202020204" pitchFamily="34" charset="0"/>
              </a:rPr>
              <a:t>muchos creyeron en él </a:t>
            </a:r>
            <a:r>
              <a:rPr lang="es-ES" sz="3400" dirty="0">
                <a:solidFill>
                  <a:prstClr val="black"/>
                </a:solidFill>
                <a:latin typeface="Century Gothic" panose="020B0502020202020204" pitchFamily="34" charset="0"/>
              </a:rPr>
              <a:t>reafirma que del que están hablando es de Cristo (el mismo de Isa 6:5 y Juan 12:41), porque en Juan 12:36 Jesús es el que está hablando cuando dice: </a:t>
            </a:r>
            <a:r>
              <a:rPr lang="es-ES" sz="3400" b="1" u="sng" dirty="0">
                <a:solidFill>
                  <a:prstClr val="black"/>
                </a:solidFill>
                <a:latin typeface="Century Gothic" panose="020B0502020202020204" pitchFamily="34" charset="0"/>
              </a:rPr>
              <a:t>Estas cosas habló Jesús</a:t>
            </a:r>
            <a:r>
              <a:rPr lang="es-ES" sz="3400" dirty="0">
                <a:solidFill>
                  <a:prstClr val="black"/>
                </a:solidFill>
                <a:latin typeface="Century Gothic" panose="020B0502020202020204" pitchFamily="34" charset="0"/>
              </a:rPr>
              <a:t>, y se fue y se ocultó de ellos, y </a:t>
            </a:r>
            <a:r>
              <a:rPr lang="es-ES" sz="3400" b="1" u="sng" dirty="0">
                <a:solidFill>
                  <a:prstClr val="black"/>
                </a:solidFill>
                <a:latin typeface="Century Gothic" panose="020B0502020202020204" pitchFamily="34" charset="0"/>
              </a:rPr>
              <a:t>muchos creyeron en él</a:t>
            </a:r>
            <a:r>
              <a:rPr lang="es-ES" sz="3400" dirty="0">
                <a:solidFill>
                  <a:prstClr val="black"/>
                </a:solidFill>
                <a:latin typeface="Century Gothic" panose="020B0502020202020204" pitchFamily="34" charset="0"/>
              </a:rPr>
              <a:t> (</a:t>
            </a:r>
            <a:r>
              <a:rPr lang="es-ES" sz="3400" dirty="0" err="1">
                <a:solidFill>
                  <a:prstClr val="black"/>
                </a:solidFill>
                <a:latin typeface="Century Gothic" panose="020B0502020202020204" pitchFamily="34" charset="0"/>
              </a:rPr>
              <a:t>Jn</a:t>
            </a:r>
            <a:r>
              <a:rPr lang="es-ES" sz="3400" dirty="0">
                <a:solidFill>
                  <a:prstClr val="black"/>
                </a:solidFill>
                <a:latin typeface="Century Gothic" panose="020B0502020202020204" pitchFamily="34" charset="0"/>
              </a:rPr>
              <a:t> 12:42).</a:t>
            </a:r>
          </a:p>
        </p:txBody>
      </p:sp>
    </p:spTree>
    <p:extLst>
      <p:ext uri="{BB962C8B-B14F-4D97-AF65-F5344CB8AC3E}">
        <p14:creationId xmlns:p14="http://schemas.microsoft.com/office/powerpoint/2010/main" val="15060892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Mat 12:8  porque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el Hijo del Hombre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es Señor</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del día de reposo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Como ya vimos en </a:t>
            </a:r>
            <a:r>
              <a:rPr lang="es-ES" sz="3300" dirty="0">
                <a:solidFill>
                  <a:prstClr val="black"/>
                </a:solidFill>
                <a:latin typeface="Century Gothic" panose="020B0502020202020204" pitchFamily="34" charset="0"/>
              </a:rPr>
              <a:t>las filminas 149 - 153 de la presentación 6, la expresión </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Hijo del Hombre se refiere a Cristo, a quien se le llama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Señor</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del día de reposo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No olvidar que, </a:t>
            </a:r>
            <a:r>
              <a:rPr lang="es-ES" sz="3300" b="1" dirty="0">
                <a:solidFill>
                  <a:prstClr val="black"/>
                </a:solidFill>
                <a:latin typeface="Century Gothic" panose="020B0502020202020204" pitchFamily="34" charset="0"/>
              </a:rPr>
              <a:t>el día de reposo nace en el Antiguo Testamento</a:t>
            </a:r>
            <a:r>
              <a:rPr lang="es-ES" sz="3300" dirty="0">
                <a:solidFill>
                  <a:prstClr val="black"/>
                </a:solidFill>
                <a:latin typeface="Century Gothic" panose="020B0502020202020204" pitchFamily="34" charset="0"/>
              </a:rPr>
              <a:t>, </a:t>
            </a:r>
            <a:r>
              <a:rPr lang="es-ES" sz="3300" b="1" dirty="0">
                <a:solidFill>
                  <a:prstClr val="black"/>
                </a:solidFill>
                <a:latin typeface="Century Gothic" panose="020B0502020202020204" pitchFamily="34" charset="0"/>
              </a:rPr>
              <a:t>y al Señor Jesús se le llama </a:t>
            </a:r>
            <a:r>
              <a:rPr lang="es-ES" sz="3300" b="1" u="sng" dirty="0">
                <a:solidFill>
                  <a:prstClr val="black"/>
                </a:solidFill>
                <a:latin typeface="Century Gothic" panose="020B0502020202020204" pitchFamily="34" charset="0"/>
              </a:rPr>
              <a:t>Señor de ese día</a:t>
            </a:r>
            <a:r>
              <a:rPr lang="es-ES" sz="3300" u="sng" dirty="0">
                <a:solidFill>
                  <a:prstClr val="black"/>
                </a:solidFill>
                <a:latin typeface="Century Gothic" panose="020B0502020202020204" pitchFamily="34" charset="0"/>
              </a:rPr>
              <a:t>.</a:t>
            </a:r>
            <a:endParaRPr kumimoji="0" lang="es-ES" sz="3300" b="0" i="0" u="sng"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En muchos pasajes del Antiguo Testamento se muestra que el día de reposo era  para Jehová (Ex 16:25) y establecido por EL (Ex 31:15):</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Exo 16:25  Y dijo Moisés: Comedlo hoy, </a:t>
            </a:r>
            <a:r>
              <a:rPr lang="es-ES" sz="3300" b="1" u="sng" dirty="0">
                <a:solidFill>
                  <a:prstClr val="black"/>
                </a:solidFill>
                <a:latin typeface="Century Gothic" panose="020B0502020202020204" pitchFamily="34" charset="0"/>
              </a:rPr>
              <a:t>porque hoy es día de reposo para Jehová</a:t>
            </a:r>
            <a:r>
              <a:rPr lang="es-ES" sz="3300" dirty="0">
                <a:solidFill>
                  <a:prstClr val="black"/>
                </a:solidFill>
                <a:latin typeface="Century Gothic" panose="020B0502020202020204" pitchFamily="34" charset="0"/>
              </a:rPr>
              <a:t>; hoy no hallaréis en el campo. </a:t>
            </a:r>
          </a:p>
          <a:p>
            <a:pPr algn="just">
              <a:lnSpc>
                <a:spcPct val="120000"/>
              </a:lnSpc>
              <a:defRPr/>
            </a:pPr>
            <a:r>
              <a:rPr lang="es-ES" sz="3300" dirty="0">
                <a:solidFill>
                  <a:prstClr val="black"/>
                </a:solidFill>
                <a:latin typeface="Century Gothic" panose="020B0502020202020204" pitchFamily="34" charset="0"/>
              </a:rPr>
              <a:t>Exo 31:15  Seis días se trabajará, mas el día séptimo es día de reposo </a:t>
            </a:r>
            <a:r>
              <a:rPr lang="es-ES" sz="3300" b="1" u="sng" dirty="0">
                <a:solidFill>
                  <a:prstClr val="black"/>
                </a:solidFill>
                <a:latin typeface="Century Gothic" panose="020B0502020202020204" pitchFamily="34" charset="0"/>
              </a:rPr>
              <a:t>consagrado a Jehová</a:t>
            </a:r>
            <a:r>
              <a:rPr lang="es-ES" sz="3300" dirty="0">
                <a:solidFill>
                  <a:prstClr val="black"/>
                </a:solidFill>
                <a:latin typeface="Century Gothic" panose="020B0502020202020204" pitchFamily="34" charset="0"/>
              </a:rPr>
              <a:t>; cualquiera que trabaje en el día de reposo, ciertamente morirá.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En conclusión, Mat 12:8 es un versículo breve pero poderoso para demostrar </a:t>
            </a:r>
            <a:r>
              <a:rPr lang="es-ES" sz="3300" b="1" u="sng" dirty="0">
                <a:solidFill>
                  <a:prstClr val="black"/>
                </a:solidFill>
                <a:latin typeface="Century Gothic" panose="020B0502020202020204" pitchFamily="34" charset="0"/>
              </a:rPr>
              <a:t>que Jehová es el Hijo del Hombre; es decir, Cristo.</a:t>
            </a:r>
          </a:p>
          <a:p>
            <a:pPr algn="just">
              <a:lnSpc>
                <a:spcPct val="120000"/>
              </a:lnSpc>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indent="0" algn="just">
              <a:lnSpc>
                <a:spcPct val="120000"/>
              </a:lnSpc>
              <a:buNone/>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4664588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NIÑO NACIDO IGUAL AL CRISTO - MESÍAS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Dios todopoderoso se engendró como niño y creció en los brazos de una madre humana, y luego como de treinta años inició su ministerio que duró como 3 años y medio, hasta llegar a la muerte de cruz, para salvar a los pecadores verdaderamente arrepentidos. El Padre eterno llegó a ser un Hijo para salvar al mundo.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Los nombres en Isaías 9:6 representan el carácter de su Deidad, y todos en conjunto corresponden a la segunda Persona de la Trinidad, y entre ellos hay dos nombres que sin ninguna duda se refieren a ese niño como: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Dios fuerte y Padre eterno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no dejando duda alguna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de que ese niño es el Mesías - Cristo que es igual a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9:6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Porque un niño nos es nacido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hijo nos es dado, y el principado sobre su hombro;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se llamará su nombre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Admirable, Consejero,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Dios Fuerte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Padre Eterno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Príncipe de Paz.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9:7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Lo dilatado de su imperio y la paz no tendrán límite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sobre el trono de David y sobre su reino, disponiéndolo y confirmándolo en juicio y en justicia desde ahora y para siempre. El celo de Jehová de los ejércitos hará esto.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indent="0" algn="just">
              <a:lnSpc>
                <a:spcPct val="120000"/>
              </a:lnSpc>
              <a:buNone/>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7681673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Biblia dice de nuestro Señor Jesucristo que es el Salvador del mundo, se dice que es el Creador y Preservador de todas las cosas, y que tiene autoridad sobre la creación.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perdona pecados, levanta muertos, y ha de juzgar al mundo.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 Él se le rinde adoración.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Los escritores inspirados lo honran como Deidad, Y aquellos que lo conocen mejor lo aman más y le sirven de la mejor manera. </a:t>
            </a:r>
            <a:endParaRPr kumimoji="0" lang="es-ES" sz="30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indent="0" algn="just">
              <a:lnSpc>
                <a:spcPct val="120000"/>
              </a:lnSpc>
              <a:buNone/>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8490099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1. EL ES EL CREADOR DE TODAS LAS COSAS.</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En relación con la creación, el evangelio de Juan declara una afirmación concluyente:</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Juan 1:3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Todas las cosas por él fueron hechas</a:t>
            </a: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sin él nada de lo que ha sido hecho, fue hecho</a:t>
            </a: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Juan 1:10  En el mundo estaba,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el mundo por él fue hecho</a:t>
            </a: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 pero el mundo no le conoció.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En Col 1:16 se confirma lo declarado en el evangelio de Juan como creador de todo: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Porque en él fueron creadas todas las cosas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las que hay en los cielos y las que hay en la tierra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visibles e invisibles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sean tronos, sean dominios, sean principados, sean potestades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todo fue creado por medio de él y para él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(Col 1:16).</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escritor de Hebreos dice: "Y: </a:t>
            </a:r>
            <a:r>
              <a:rPr lang="es-ES" sz="2000" b="1" u="sng" dirty="0">
                <a:solidFill>
                  <a:prstClr val="black"/>
                </a:solidFill>
                <a:latin typeface="Century Gothic" panose="020B0502020202020204" pitchFamily="34" charset="0"/>
              </a:rPr>
              <a:t>Tú, oh Señor, en el principio fundaste la tierra</a:t>
            </a:r>
            <a:r>
              <a:rPr lang="es-ES" sz="2000" dirty="0">
                <a:solidFill>
                  <a:prstClr val="black"/>
                </a:solidFill>
                <a:latin typeface="Century Gothic" panose="020B0502020202020204" pitchFamily="34" charset="0"/>
              </a:rPr>
              <a:t>, </a:t>
            </a:r>
            <a:r>
              <a:rPr lang="es-ES" sz="2000" b="1" dirty="0">
                <a:solidFill>
                  <a:prstClr val="black"/>
                </a:solidFill>
                <a:latin typeface="Century Gothic" panose="020B0502020202020204" pitchFamily="34" charset="0"/>
              </a:rPr>
              <a:t>y los cielos son obra de tus manos“ (1:10). </a:t>
            </a:r>
          </a:p>
        </p:txBody>
      </p:sp>
    </p:spTree>
    <p:extLst>
      <p:ext uri="{BB962C8B-B14F-4D97-AF65-F5344CB8AC3E}">
        <p14:creationId xmlns:p14="http://schemas.microsoft.com/office/powerpoint/2010/main" val="14534721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10000"/>
              </a:lnSpc>
              <a:spcBef>
                <a:spcPts val="1000"/>
              </a:spcBef>
              <a:spcAft>
                <a:spcPts val="0"/>
              </a:spcAft>
              <a:buClrTx/>
              <a:buSzTx/>
              <a:buFont typeface="+mj-lt"/>
              <a:buAutoNum type="arabicPeriod" startAt="2"/>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ES EL PRESERVADOR DE TODAS LAS COSAS.</a:t>
            </a:r>
          </a:p>
          <a:p>
            <a:pPr marL="342900" marR="0" lvl="0" indent="-342900" algn="just" defTabSz="914400" rtl="0" eaLnBrk="1" fontAlgn="auto" latinLnBrk="0" hangingPunct="1">
              <a:lnSpc>
                <a:spcPct val="110000"/>
              </a:lnSpc>
              <a:spcBef>
                <a:spcPts val="1000"/>
              </a:spcBef>
              <a:spcAft>
                <a:spcPts val="0"/>
              </a:spcAft>
              <a:buClrTx/>
              <a:buSzTx/>
              <a:buFont typeface="+mj-lt"/>
              <a:buAutoNum type="arabicPeriod" startAt="2"/>
              <a:tabLst/>
              <a:defRPr/>
            </a:pPr>
            <a:endParaRPr lang="es-ES" sz="20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Señor de la gloria, el Salvador del mundo, sostiene todas las cosas con la palabra de su poder –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1:3,</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20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1:3  el cual, siendo el resplandor de su gloria, y la imagen misma de su sustancia,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 quien sustenta todas las cosas</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con la palabra de su poder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habiendo efectuado la purificación de nuestros pecados por medio de sí mismo, se sentó a la diestra de la Majestad en las alturas,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Él es Aquel por el cual todas las cosas subsisten (Col 1:17):</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20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sz="2000" dirty="0">
                <a:solidFill>
                  <a:prstClr val="black"/>
                </a:solidFill>
                <a:latin typeface="Century Gothic" panose="020B0502020202020204" pitchFamily="34" charset="0"/>
              </a:rPr>
              <a:t>Col 1:17  Y él es antes de todas las cosas, </a:t>
            </a:r>
            <a:r>
              <a:rPr lang="es-ES" sz="3200" b="1" u="sng" dirty="0">
                <a:solidFill>
                  <a:prstClr val="black"/>
                </a:solidFill>
                <a:latin typeface="Century Gothic" panose="020B0502020202020204" pitchFamily="34" charset="0"/>
              </a:rPr>
              <a:t>y todas las cosas en él subsisten</a:t>
            </a:r>
            <a:r>
              <a:rPr lang="es-ES" sz="2000" dirty="0">
                <a:solidFill>
                  <a:prstClr val="black"/>
                </a:solidFill>
                <a:latin typeface="Century Gothic" panose="020B0502020202020204" pitchFamily="34" charset="0"/>
              </a:rPr>
              <a:t>; </a:t>
            </a:r>
          </a:p>
        </p:txBody>
      </p:sp>
    </p:spTree>
    <p:extLst>
      <p:ext uri="{BB962C8B-B14F-4D97-AF65-F5344CB8AC3E}">
        <p14:creationId xmlns:p14="http://schemas.microsoft.com/office/powerpoint/2010/main" val="3718758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20000"/>
              </a:lnSpc>
              <a:spcBef>
                <a:spcPts val="1000"/>
              </a:spcBef>
              <a:spcAft>
                <a:spcPts val="0"/>
              </a:spcAft>
              <a:buClrTx/>
              <a:buSzTx/>
              <a:buFont typeface="+mj-lt"/>
              <a:buAutoNum type="arabicPeriod" startAt="3"/>
              <a:tabLst/>
              <a:defRPr/>
            </a:pPr>
            <a:r>
              <a:rPr lang="es-ES" sz="1700" dirty="0">
                <a:solidFill>
                  <a:prstClr val="black"/>
                </a:solidFill>
                <a:latin typeface="Century Gothic" panose="020B0502020202020204" pitchFamily="34" charset="0"/>
              </a:rPr>
              <a:t>JESUCRISTO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0" indent="0" algn="just">
              <a:lnSpc>
                <a:spcPct val="120000"/>
              </a:lnSpc>
              <a:buNone/>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Antes de iniciar queremos enfatizar en la palabra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potestad</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la cual significa poder o dominio total que se tiene sobre alguien o algo. En el caso del pecado, es un dominio que tiene sobre el pecador, y el cual solo puede ser quitado por medio de una potestad superior que se llama PERDÓN (Por su puesto solamente ejecutado por Dios).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1700" dirty="0">
                <a:solidFill>
                  <a:prstClr val="black"/>
                </a:solidFill>
                <a:latin typeface="Century Gothic" panose="020B0502020202020204" pitchFamily="34" charset="0"/>
              </a:rPr>
              <a:t>Es importante indicar que el pecado nace en el tercer cielo no en la tierra, lo que quiere decir que el pecado es eterno, y al ser eterno significa que tiene potestad o dominio sobre los pecadores. En el caso de los pecadores que pecaron en el tercer cielo, de un solo fueron condenados por esa potestad del pecado. Y fueron condenados de un solo porque en el tercer cielo no existe el tiempo.</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Ese pecado eterno, fue traspasado a la tierra por medio de Satanás a </a:t>
            </a:r>
            <a:r>
              <a:rPr kumimoji="0" lang="es-ES" sz="1700" b="0" i="0" u="none" strike="noStrike" kern="1200" cap="none" spc="0" normalizeH="0" baseline="0" noProof="0" dirty="0" err="1">
                <a:ln>
                  <a:noFill/>
                </a:ln>
                <a:solidFill>
                  <a:prstClr val="black"/>
                </a:solidFill>
                <a:effectLst/>
                <a:uLnTx/>
                <a:uFillTx/>
                <a:latin typeface="Century Gothic" panose="020B0502020202020204" pitchFamily="34" charset="0"/>
              </a:rPr>
              <a:t>Adan</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y Eva, y entonces el pecado se convirtió en una potestad sobre toda la humanidad.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En vista de que ese pecado tiene una potestad eterna (los que mueren en pecado van al lago de fuego que es eterno), se requiere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de alguien eterno con el máximo poder para que pueda ser perdonado</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es por eso por lo que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nadie terrenal tiene esa potestad de perdonar o quitar pecados, solamente la tiene el Cordero de Dios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lang="es-ES" sz="1700" dirty="0">
              <a:solidFill>
                <a:prstClr val="black"/>
              </a:solidFill>
              <a:latin typeface="Century Gothic" panose="020B0502020202020204" pitchFamily="34" charset="0"/>
            </a:endParaRPr>
          </a:p>
          <a:p>
            <a:pPr algn="just">
              <a:lnSpc>
                <a:spcPct val="120000"/>
              </a:lnSpc>
              <a:defRPr/>
            </a:pPr>
            <a:r>
              <a:rPr lang="es-ES" sz="1700" dirty="0">
                <a:solidFill>
                  <a:prstClr val="black"/>
                </a:solidFill>
                <a:latin typeface="Century Gothic" panose="020B0502020202020204" pitchFamily="34" charset="0"/>
              </a:rPr>
              <a:t>Juan 1:29  El siguiente día vio Juan a Jesús que venía a él, y dijo: </a:t>
            </a:r>
            <a:r>
              <a:rPr lang="es-ES" sz="1700" b="1" u="sng" dirty="0">
                <a:solidFill>
                  <a:prstClr val="black"/>
                </a:solidFill>
                <a:latin typeface="Century Gothic" panose="020B0502020202020204" pitchFamily="34" charset="0"/>
              </a:rPr>
              <a:t>He aquí el Cordero de Dios, que quita el pecado del mundo.</a:t>
            </a:r>
          </a:p>
        </p:txBody>
      </p:sp>
    </p:spTree>
    <p:extLst>
      <p:ext uri="{BB962C8B-B14F-4D97-AF65-F5344CB8AC3E}">
        <p14:creationId xmlns:p14="http://schemas.microsoft.com/office/powerpoint/2010/main" val="36639289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20000"/>
              </a:lnSpc>
              <a:spcBef>
                <a:spcPts val="1000"/>
              </a:spcBef>
              <a:spcAft>
                <a:spcPts val="0"/>
              </a:spcAft>
              <a:buClrTx/>
              <a:buSzTx/>
              <a:buFont typeface="+mj-lt"/>
              <a:buAutoNum type="arabicPeriod" startAt="3"/>
              <a:tabLst/>
              <a:defRPr/>
            </a:pPr>
            <a:r>
              <a:rPr lang="es-ES" sz="1700" dirty="0">
                <a:solidFill>
                  <a:prstClr val="black"/>
                </a:solidFill>
                <a:latin typeface="Century Gothic" panose="020B0502020202020204" pitchFamily="34" charset="0"/>
              </a:rPr>
              <a:t>JESUCRISTO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7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Puesto que el pecado constituye una ofensa contra Dios, sólo Dios mismo tiene la potestad de perdonarlo,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porque la ofensa va dirigida a ÉL.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0" indent="0" algn="just">
              <a:lnSpc>
                <a:spcPct val="110000"/>
              </a:lnSpc>
              <a:buNone/>
              <a:defRPr/>
            </a:pPr>
            <a:r>
              <a:rPr lang="es-ES" sz="1700" dirty="0">
                <a:solidFill>
                  <a:prstClr val="black"/>
                </a:solidFill>
                <a:latin typeface="Century Gothic" panose="020B0502020202020204" pitchFamily="34" charset="0"/>
              </a:rPr>
              <a:t>En Mateo 9:6 y 9:8 se presenta la potestad de Dios y la potestad de los hombres en relación con el pecado:</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342900" marR="0" lvl="0" indent="-3429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La primera potestad solamente le corresponde al Señor Jesucristo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DE PERDONAR TODOS LOS PECADOS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Mat 9:6  Pues para que sepáis que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el Hijo del Hombre</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tiene potestad</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en la tierra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para perdonar pecados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(dice entonces al paralítico): Levántate, toma tu cama, y vete a tu casa.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La expresión Hijo del Hombre solo es aplicable Cristo (nace en </a:t>
            </a:r>
            <a:r>
              <a:rPr kumimoji="0" lang="es-ES" sz="1700" b="0" i="0" u="none" strike="noStrike" kern="1200" cap="none" spc="0" normalizeH="0" baseline="0" noProof="0" dirty="0" err="1">
                <a:ln>
                  <a:noFill/>
                </a:ln>
                <a:solidFill>
                  <a:prstClr val="black"/>
                </a:solidFill>
                <a:effectLst/>
                <a:uLnTx/>
                <a:uFillTx/>
                <a:latin typeface="Century Gothic" panose="020B0502020202020204" pitchFamily="34" charset="0"/>
              </a:rPr>
              <a:t>Dn</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7:13 - 14), y no es aplicable a ningún humano en la tierra, porque como se indicó al inicio,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la ofensa del pecado está dirigida únicamente a ÉL</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y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por eso solamente ÉL tiene esta potestad.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787476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10000"/>
              </a:lnSpc>
              <a:buFont typeface="+mj-lt"/>
              <a:buAutoNum type="arabicPeriod" startAt="3"/>
              <a:defRPr/>
            </a:pPr>
            <a:r>
              <a:rPr lang="es-ES" sz="1700" dirty="0">
                <a:solidFill>
                  <a:prstClr val="black"/>
                </a:solidFill>
                <a:latin typeface="Century Gothic" panose="020B0502020202020204" pitchFamily="34" charset="0"/>
              </a:rPr>
              <a:t>JESUCRISTO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700" dirty="0">
              <a:solidFill>
                <a:prstClr val="black"/>
              </a:solidFill>
              <a:latin typeface="Century Gothic" panose="020B0502020202020204" pitchFamily="34" charset="0"/>
            </a:endParaRPr>
          </a:p>
          <a:p>
            <a:pPr marL="342900" marR="0" lvl="0" indent="-342900" algn="just" defTabSz="914400" rtl="0" eaLnBrk="1" fontAlgn="auto" latinLnBrk="0" hangingPunct="1">
              <a:lnSpc>
                <a:spcPct val="110000"/>
              </a:lnSpc>
              <a:spcBef>
                <a:spcPts val="1000"/>
              </a:spcBef>
              <a:spcAft>
                <a:spcPts val="0"/>
              </a:spcAft>
              <a:buClrTx/>
              <a:buSzTx/>
              <a:buFont typeface="+mj-lt"/>
              <a:buAutoNum type="alphaLcParenR" startAt="2"/>
              <a:tabLst/>
              <a:defRPr/>
            </a:pPr>
            <a:r>
              <a:rPr lang="es-ES" sz="1700" dirty="0">
                <a:solidFill>
                  <a:prstClr val="black"/>
                </a:solidFill>
                <a:latin typeface="Century Gothic" panose="020B0502020202020204" pitchFamily="34" charset="0"/>
              </a:rPr>
              <a:t>La segunda potestad es la de los hombres: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Mat 9:8  Y la gente, al verlo, se maravilló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y glorificó a Dios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que había dado tal potestad a los hombres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700" dirty="0">
                <a:solidFill>
                  <a:prstClr val="black"/>
                </a:solidFill>
                <a:latin typeface="Century Gothic" panose="020B0502020202020204" pitchFamily="34" charset="0"/>
              </a:rPr>
              <a:t>Al leer cuidadosamente el versículo dice que: la gente </a:t>
            </a:r>
            <a:r>
              <a:rPr lang="es-ES" sz="1700" b="1" u="sng" dirty="0">
                <a:solidFill>
                  <a:prstClr val="black"/>
                </a:solidFill>
                <a:latin typeface="Century Gothic" panose="020B0502020202020204" pitchFamily="34" charset="0"/>
              </a:rPr>
              <a:t>glorificó a Dios, que había dado tal potestad a los hombres.</a:t>
            </a:r>
            <a:r>
              <a:rPr lang="es-ES" sz="1700" b="1" dirty="0">
                <a:solidFill>
                  <a:prstClr val="black"/>
                </a:solidFill>
                <a:latin typeface="Century Gothic" panose="020B0502020202020204" pitchFamily="34" charset="0"/>
              </a:rPr>
              <a:t> </a:t>
            </a:r>
            <a:r>
              <a:rPr lang="es-ES" sz="1700" dirty="0">
                <a:solidFill>
                  <a:prstClr val="black"/>
                </a:solidFill>
                <a:latin typeface="Century Gothic" panose="020B0502020202020204" pitchFamily="34" charset="0"/>
              </a:rPr>
              <a:t>¿Cuál potestad dio Dios a los hombres? ¿La de perdonar pecados o que sus pecados fueran perdonados y quitarse el dominio de las tinieblas del pecado sobre ellos?.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700" dirty="0">
                <a:solidFill>
                  <a:prstClr val="black"/>
                </a:solidFill>
                <a:latin typeface="Century Gothic" panose="020B0502020202020204" pitchFamily="34" charset="0"/>
              </a:rPr>
              <a:t>La respuesta la da muy bien Col 1:13 cuando dice: </a:t>
            </a:r>
            <a:r>
              <a:rPr lang="es-ES" sz="1700" b="1" u="sng" dirty="0">
                <a:solidFill>
                  <a:prstClr val="black"/>
                </a:solidFill>
                <a:latin typeface="Century Gothic" panose="020B0502020202020204" pitchFamily="34" charset="0"/>
              </a:rPr>
              <a:t>el cual (Cristo)</a:t>
            </a:r>
            <a:r>
              <a:rPr lang="es-ES" sz="1700" dirty="0">
                <a:solidFill>
                  <a:prstClr val="black"/>
                </a:solidFill>
                <a:latin typeface="Century Gothic" panose="020B0502020202020204" pitchFamily="34" charset="0"/>
              </a:rPr>
              <a:t> </a:t>
            </a:r>
            <a:r>
              <a:rPr lang="es-ES" sz="1700" b="1" u="sng" dirty="0">
                <a:solidFill>
                  <a:prstClr val="black"/>
                </a:solidFill>
                <a:latin typeface="Century Gothic" panose="020B0502020202020204" pitchFamily="34" charset="0"/>
              </a:rPr>
              <a:t>nos ha librado de la potestad de las tinieblas</a:t>
            </a:r>
            <a:r>
              <a:rPr lang="es-ES" sz="1700" dirty="0">
                <a:solidFill>
                  <a:prstClr val="black"/>
                </a:solidFill>
                <a:latin typeface="Century Gothic" panose="020B0502020202020204" pitchFamily="34" charset="0"/>
              </a:rPr>
              <a:t>, y trasladado al reino de su amado Hijo,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700" dirty="0">
                <a:solidFill>
                  <a:prstClr val="black"/>
                </a:solidFill>
                <a:latin typeface="Century Gothic" panose="020B0502020202020204" pitchFamily="34" charset="0"/>
              </a:rPr>
              <a:t>En conclusión: Ningún hombre tiene potestad de perdonar pecados, porque el pecado siendo eterno, requiere de un poder eterno que pueda quitarlo, el cual solamente lo tiene Cristo.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Estamos claros que para que Dios quite los pecados se debe aceptar a Cristo como salvador personal y arrepentirse verdaderamente de nuestros pecados.</a:t>
            </a:r>
          </a:p>
        </p:txBody>
      </p:sp>
    </p:spTree>
    <p:extLst>
      <p:ext uri="{BB962C8B-B14F-4D97-AF65-F5344CB8AC3E}">
        <p14:creationId xmlns:p14="http://schemas.microsoft.com/office/powerpoint/2010/main" val="34074277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10000"/>
              </a:lnSpc>
              <a:spcBef>
                <a:spcPts val="1000"/>
              </a:spcBef>
              <a:spcAft>
                <a:spcPts val="0"/>
              </a:spcAft>
              <a:buClrTx/>
              <a:buSzTx/>
              <a:buFont typeface="+mj-lt"/>
              <a:buAutoNum type="arabicPeriod" startAt="4"/>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CRISTO RESUCITARA A LOS MUERTOS.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Cristo realiza varias acciones invaluables para resucitar al creyente, ejemplos: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900" dirty="0">
              <a:solidFill>
                <a:prstClr val="black"/>
              </a:solidFill>
              <a:latin typeface="Century Gothic" panose="020B0502020202020204" pitchFamily="34" charset="0"/>
            </a:endParaRP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Se despojó asimismo como Dios para hacerse en forma de siervo hasta llegar a la Cruz – Fil 2:6-8</a:t>
            </a:r>
          </a:p>
          <a:p>
            <a:pPr marL="457200" indent="-457200" algn="just">
              <a:lnSpc>
                <a:spcPct val="110000"/>
              </a:lnSpc>
              <a:buFont typeface="+mj-lt"/>
              <a:buAutoNum type="alphaLcParenR"/>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requisito indispensable para resucitar a los creyentes – Col 2:13</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lang="es-ES" sz="1900" dirty="0">
                <a:solidFill>
                  <a:prstClr val="black"/>
                </a:solidFill>
                <a:latin typeface="Century Gothic" panose="020B0502020202020204" pitchFamily="34" charset="0"/>
              </a:rPr>
              <a:t>Nos bautiza con el Espíritu Santo – Marcos 1:8 – Efesios 1:8</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Derrama su sangre para limpiarnos de todo pecado, y nos rociará con su sangre en el momento del rapto de la Iglesia, para presentarnos sin arruga y sin macha a Dios, etc. 1 Juan 1:7 - 1 Pedro 1:2 - Efesios 5:27.</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r>
              <a:rPr lang="es-ES" sz="1900" dirty="0">
                <a:solidFill>
                  <a:prstClr val="black"/>
                </a:solidFill>
                <a:latin typeface="Century Gothic" panose="020B0502020202020204" pitchFamily="34" charset="0"/>
              </a:rPr>
              <a:t>Luego </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Cristo dijo: "Porque como el Padre levanta a los muertos, y les da vida,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así también el Hijo a los que quiere da vida"</a:t>
            </a:r>
            <a:r>
              <a:rPr kumimoji="0" lang="es-ES" sz="1900"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5: 21).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En Juan 5:28,29 se nos presenta una clara predicción: "No os maravilléis de esto; porque vendrá hora cuando </a:t>
            </a:r>
            <a:r>
              <a:rPr kumimoji="0" lang="es-ES" sz="1900" b="1" i="0" u="none" strike="noStrike" kern="1200" cap="none" spc="0" normalizeH="0" baseline="0" noProof="0" dirty="0">
                <a:ln>
                  <a:noFill/>
                </a:ln>
                <a:solidFill>
                  <a:prstClr val="black"/>
                </a:solidFill>
                <a:effectLst/>
                <a:uLnTx/>
                <a:uFillTx/>
                <a:latin typeface="Century Gothic" panose="020B0502020202020204" pitchFamily="34" charset="0"/>
              </a:rPr>
              <a:t>todos los que están en los sepulcros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oirán su voz</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y los que hicieron lo bueno,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saldrán a resurrección de vida</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mas los que hicieron lo malo, a resurrección de condenación."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Tan cierto en realidad es el hecho de que Cristo tiene el poder de levantar los muertos, que Él dijo de Sí mismo: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 la resurrección y la vida …</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(Jn.11:25).</a:t>
            </a:r>
          </a:p>
        </p:txBody>
      </p:sp>
    </p:spTree>
    <p:extLst>
      <p:ext uri="{BB962C8B-B14F-4D97-AF65-F5344CB8AC3E}">
        <p14:creationId xmlns:p14="http://schemas.microsoft.com/office/powerpoint/2010/main" val="10583148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5. CRISTO REPARTIRA LAS RECOMPENSAS A LOS SANTOS.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Aunque los santos están libres de toda clase de juicio que pudiera corresponderles por causa del pecado, por cuanto Cristo llevó sobre Sí los pecados de ellos, los redimidos de esta dispensación de la Gracia, sin embargo, tendrán que aparecer todos ante el Tribunal de Cristo, y allí recibirán la aprobación o la desaprobación de ÉL con respecto al servicio que le prestaron en el mundo (2 Co. 5:10).</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2Co 5:10  Porque es necesario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que todos nosotros comparezcamos ante el tribunal de Cristo</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para que cada uno reciba según lo que haya hecho mientras estaba en el cuerpo, sea bueno o sea malo.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Los hechos edificados por los creyentes serán probados con fuego, si permanece recibirá recompensa, y si se quemare sufrirá pérdida, aunque él mismo será salvo aunque así como por fuego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3:12  Y si sobre este fundamento alguno edificare oro, plata, piedras preciosas, madera, heno, hojarasca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3:13  la obra de cada uno se hará manifiesta; porque el día la declarará,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pues por el fuego será revelada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y la obra de cada uno cuál sea,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el fuego la probará</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3:14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Si permaneciere la obra de alguno que sobreedificó</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recibirá recompensa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3:15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Si la obra de alguno se quemare, él sufrirá pérdida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si bien él mismo será salvo, aunque así como por fuego.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3767394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10000"/>
              </a:lnSpc>
              <a:spcBef>
                <a:spcPts val="1000"/>
              </a:spcBef>
              <a:spcAft>
                <a:spcPts val="0"/>
              </a:spcAft>
              <a:buClrTx/>
              <a:buSzTx/>
              <a:buFont typeface="+mj-lt"/>
              <a:buAutoNum type="arabicPeriod" startAt="6"/>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EL JUICIO CONTRA ESTE MUNDO SE LE HA ENCOMENDADO A CRISTO.</a:t>
            </a:r>
          </a:p>
          <a:p>
            <a:pPr marL="457200" marR="0" lvl="0" indent="-457200" algn="just" defTabSz="914400" rtl="0" eaLnBrk="1" fontAlgn="auto" latinLnBrk="0" hangingPunct="1">
              <a:lnSpc>
                <a:spcPct val="110000"/>
              </a:lnSpc>
              <a:spcBef>
                <a:spcPts val="1000"/>
              </a:spcBef>
              <a:spcAft>
                <a:spcPts val="0"/>
              </a:spcAft>
              <a:buClrTx/>
              <a:buSzTx/>
              <a:buFont typeface="+mj-lt"/>
              <a:buAutoNum type="arabicPeriod" startAt="6"/>
              <a:tabLst/>
              <a:defRPr/>
            </a:pPr>
            <a:endParaRPr lang="es-ES" sz="25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El mismo Señor dijo: "Porque el Padre a nadie juzga,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sino que todo el juicio dio al Hijo</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(Jn.5:22).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Teniendo esta verdad en mente, debemos notar que los muertos, pequeños y grandes, tendrán que aparecer ante el trono de Dios para ser juzgados por ÉL (Ap.20:11-12).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500" dirty="0" err="1">
                <a:solidFill>
                  <a:prstClr val="black"/>
                </a:solidFill>
                <a:latin typeface="Century Gothic" panose="020B0502020202020204" pitchFamily="34" charset="0"/>
              </a:rPr>
              <a:t>Apoc</a:t>
            </a:r>
            <a:r>
              <a:rPr lang="es-ES" sz="2500" dirty="0">
                <a:solidFill>
                  <a:prstClr val="black"/>
                </a:solidFill>
                <a:latin typeface="Century Gothic" panose="020B0502020202020204" pitchFamily="34" charset="0"/>
              </a:rPr>
              <a:t> 20:11  Y vi un gran trono blanco </a:t>
            </a:r>
            <a:r>
              <a:rPr lang="es-ES" sz="2500" b="1" u="sng" dirty="0">
                <a:solidFill>
                  <a:prstClr val="black"/>
                </a:solidFill>
                <a:latin typeface="Century Gothic" panose="020B0502020202020204" pitchFamily="34" charset="0"/>
              </a:rPr>
              <a:t>y al que estaba sentado en él</a:t>
            </a:r>
            <a:r>
              <a:rPr lang="es-ES" sz="2500" dirty="0">
                <a:solidFill>
                  <a:prstClr val="black"/>
                </a:solidFill>
                <a:latin typeface="Century Gothic" panose="020B0502020202020204" pitchFamily="34" charset="0"/>
              </a:rPr>
              <a:t>, de delante del cual huyeron la tierra y el cielo, y ningún lugar se encontró para ellos.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500" dirty="0" err="1">
                <a:solidFill>
                  <a:prstClr val="black"/>
                </a:solidFill>
                <a:latin typeface="Century Gothic" panose="020B0502020202020204" pitchFamily="34" charset="0"/>
              </a:rPr>
              <a:t>Apoc</a:t>
            </a:r>
            <a:r>
              <a:rPr lang="es-ES" sz="2500" dirty="0">
                <a:solidFill>
                  <a:prstClr val="black"/>
                </a:solidFill>
                <a:latin typeface="Century Gothic" panose="020B0502020202020204" pitchFamily="34" charset="0"/>
              </a:rPr>
              <a:t> 20:12  Y vi a los muertos, grandes y pequeños, de pie </a:t>
            </a:r>
            <a:r>
              <a:rPr lang="es-ES" sz="2500" b="1" u="sng" dirty="0">
                <a:solidFill>
                  <a:prstClr val="black"/>
                </a:solidFill>
                <a:latin typeface="Century Gothic" panose="020B0502020202020204" pitchFamily="34" charset="0"/>
              </a:rPr>
              <a:t>ante Dios</a:t>
            </a:r>
            <a:r>
              <a:rPr lang="es-ES" sz="2500" dirty="0">
                <a:solidFill>
                  <a:prstClr val="black"/>
                </a:solidFill>
                <a:latin typeface="Century Gothic" panose="020B0502020202020204" pitchFamily="34" charset="0"/>
              </a:rPr>
              <a:t>; y los libros fueron abiertos, y otro libro fue abierto, el cual es el libro de la vida; </a:t>
            </a:r>
            <a:r>
              <a:rPr lang="es-ES" sz="2500" b="1" u="sng" dirty="0">
                <a:solidFill>
                  <a:prstClr val="black"/>
                </a:solidFill>
                <a:latin typeface="Century Gothic" panose="020B0502020202020204" pitchFamily="34" charset="0"/>
              </a:rPr>
              <a:t>y fueron juzgados los muertos</a:t>
            </a:r>
            <a:r>
              <a:rPr lang="es-ES" sz="2500" dirty="0">
                <a:solidFill>
                  <a:prstClr val="black"/>
                </a:solidFill>
                <a:latin typeface="Century Gothic" panose="020B0502020202020204" pitchFamily="34" charset="0"/>
              </a:rPr>
              <a:t> por las cosas que estaban escritas en los libros, según sus obras.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Esto quiere decir que Cristo es Dios, ya que claramente Juan 5:22 indica que todo juicio dio al Hijo, y el que juzga en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20:11-12 es Dios; es decir, el que estará sentado en el Gran Trono Blanco es Cristo, ya que todo juicio se le ha dado a ÉL, y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20:12 dice: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y fueron juzgados los muertos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Este juicio lo realizará Cristo.</a:t>
            </a:r>
          </a:p>
        </p:txBody>
      </p:sp>
    </p:spTree>
    <p:extLst>
      <p:ext uri="{BB962C8B-B14F-4D97-AF65-F5344CB8AC3E}">
        <p14:creationId xmlns:p14="http://schemas.microsoft.com/office/powerpoint/2010/main" val="40411014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eriod" startAt="7"/>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ADORACION QUE SOLO LE CORRESPONDE A DIOS SE LE RINDE CON ENTERA LIBERTAD A 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A Dios se le adora primariamente por el hecho de que ÉL es el Creador. El salmista dice: "Venid, adoremos y postrémonos;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arrodillémonos delante de Jehová nuestro hacedor</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(Sal. 95:6). Ningún hombre, ni siquiera un apóstol, sería capaz de soportar que lo adoraran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Hch</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10:25,26; 14:8-15); ni ningún ángel acepta la adoración que sólo a Dios corresponde (Ap.22: 8,9).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Sin embargo, Cristo dijo: " ...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para que todos honren al Hijo como honran al Padre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que no honra al Hijo, no honra al Padre que le envió" (Jn.5:23).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Cuando Cristo ascendió al cielo, los presentes lo adoraron (Lc.24: 52).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Luc 24:52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Ellos, después de haberle adorado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volvieron a Jerusalén con gran gozo;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Juan 9:38 el ciego adora a Cristo como a Dios en forma clara:  Y él dijo: Creo, Señor;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le adoró</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200" dirty="0">
                <a:solidFill>
                  <a:prstClr val="black"/>
                </a:solidFill>
                <a:latin typeface="Century Gothic" panose="020B0502020202020204" pitchFamily="34" charset="0"/>
              </a:rPr>
              <a:t>Filipenses 2:10 indica claramente la adoración a Jesus como Dios (hay más versículos como ejemplos de adoración a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 2:10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para que en el nombre de Jesús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se doble toda rodilla</a:t>
            </a:r>
            <a:r>
              <a:rPr kumimoji="0" lang="es-ES" sz="2200" b="1"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de los que están en los cielos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y en la tierra, y debajo de la tierra; </a:t>
            </a:r>
          </a:p>
        </p:txBody>
      </p:sp>
    </p:spTree>
    <p:extLst>
      <p:ext uri="{BB962C8B-B14F-4D97-AF65-F5344CB8AC3E}">
        <p14:creationId xmlns:p14="http://schemas.microsoft.com/office/powerpoint/2010/main" val="21709133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Conclusiones sobre la evidencia de que Cristo es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Las Sagradas Escrituras demuestran con respecto a Cristo: su nombre es Jehová; es el Señor de los ejércitos; el Señor Dios; el Señor de la gloria; el Señor de todos; Él es el verdadero Dios; el gran Dios; y Dios sobre todas las cosas; el Primero y el Ultimo; el YO SOY, o Ser con propia existencia.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Todos los atributos y perfecciones incomunicables de Jehová le corresponden a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Cristo es Eterno, Inmutable, Omnipotente, Omnipresente, Omnisciente.  Las obras que sólo pueden ser hechas por Jehová, las hace 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Jesucristo creó todo el universo; sostiene todas las cosas con la palabra de su poder; gobierna todo el universo, y provee lo necesario para toda la creación; la fuerza de su voz llamará a millones de personas de entre los muertos en el día de la resurrección; y juzgará  a todos los condenados, porque todo juicio es de ÉL.</a:t>
            </a:r>
            <a:endParaRPr kumimoji="0" lang="es-ES" sz="30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667028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Conclusiones sobre la evidencia de que Cristo es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Iglesia es su propiedad; Él redime al mundo perdido; Él es la fuente de toda gracia y de la eterna salvación para su pueblo; y Él es el que envía al Espíritu Santo a preparar la Iglesia para su gloria. El presentará a esa Iglesia ante sí mismo al fin, y le dará el reino.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Y nosotros hemos de actuar hacia Cristo exactamente en la misma forma como tenemos que actuar con respecto a Dios el Padre: creemos en Él como creemos en el Padre, somos bautizados en su nombre, oramos a Él, y le servimos y adoramos en la misma forma en que servimos y adoramos al Padre.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Estos son los hechos y las verdades que prueban irresistiblemente la Deidad de Cristo el Emanuel (Dios con nosotros). </a:t>
            </a:r>
          </a:p>
        </p:txBody>
      </p:sp>
    </p:spTree>
    <p:extLst>
      <p:ext uri="{BB962C8B-B14F-4D97-AF65-F5344CB8AC3E}">
        <p14:creationId xmlns:p14="http://schemas.microsoft.com/office/powerpoint/2010/main" val="22037604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6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SEÑOR JESUCRISTO</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TE ACEPTO COMO MI DIOS Y MI SALVADOR</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CREO QUE ERES DIOS, QUE MORISTE EN LA CRUZ Y</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QUE RESUCITASTE AL TERCER DIA </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ME ARREPIENTO DE MIS PECADOS</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QUIERO ESTAR SEGURO DE MI SALVACIÓN</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POR LO QUE TE RUEGO </a:t>
            </a:r>
            <a:r>
              <a:rPr lang="es-ES" sz="3600" b="1" u="sng" dirty="0">
                <a:ln w="0"/>
                <a:effectLst>
                  <a:outerShdw blurRad="38100" dist="19050" dir="2700000" algn="tl" rotWithShape="0">
                    <a:schemeClr val="dk1">
                      <a:alpha val="40000"/>
                    </a:schemeClr>
                  </a:outerShdw>
                </a:effectLst>
                <a:latin typeface="Century Gothic" panose="020B0502020202020204" pitchFamily="34" charset="0"/>
              </a:rPr>
              <a:t>ME BAUTICES CON EL ESPIRITU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algn="ctr"/>
            <a:r>
              <a:rPr lang="en-US" dirty="0" err="1">
                <a:latin typeface="Century Gothic" panose="020B0502020202020204" pitchFamily="34" charset="0"/>
              </a:rPr>
              <a:t>Esta</a:t>
            </a:r>
            <a:r>
              <a:rPr lang="en-US" dirty="0">
                <a:latin typeface="Century Gothic" panose="020B0502020202020204" pitchFamily="34" charset="0"/>
              </a:rPr>
              <a:t> </a:t>
            </a:r>
            <a:r>
              <a:rPr lang="en-US" dirty="0" err="1">
                <a:latin typeface="Century Gothic" panose="020B0502020202020204" pitchFamily="34" charset="0"/>
              </a:rPr>
              <a:t>oración</a:t>
            </a:r>
            <a:r>
              <a:rPr lang="en-US" dirty="0">
                <a:latin typeface="Century Gothic" panose="020B0502020202020204" pitchFamily="34" charset="0"/>
              </a:rPr>
              <a:t> hay que </a:t>
            </a:r>
            <a:r>
              <a:rPr lang="en-US" dirty="0" err="1">
                <a:latin typeface="Century Gothic" panose="020B0502020202020204" pitchFamily="34" charset="0"/>
              </a:rPr>
              <a:t>repetirla</a:t>
            </a:r>
            <a:r>
              <a:rPr lang="en-US" dirty="0">
                <a:latin typeface="Century Gothic" panose="020B0502020202020204" pitchFamily="34" charset="0"/>
              </a:rPr>
              <a:t> hasta </a:t>
            </a:r>
            <a:r>
              <a:rPr lang="en-US" dirty="0" err="1">
                <a:latin typeface="Century Gothic" panose="020B0502020202020204" pitchFamily="34" charset="0"/>
              </a:rPr>
              <a:t>estar</a:t>
            </a:r>
            <a:r>
              <a:rPr lang="en-US" dirty="0">
                <a:latin typeface="Century Gothic" panose="020B0502020202020204" pitchFamily="34" charset="0"/>
              </a:rPr>
              <a:t> </a:t>
            </a:r>
            <a:r>
              <a:rPr lang="en-US" dirty="0" err="1">
                <a:latin typeface="Century Gothic" panose="020B0502020202020204" pitchFamily="34" charset="0"/>
              </a:rPr>
              <a:t>seguros</a:t>
            </a:r>
            <a:r>
              <a:rPr lang="en-US" dirty="0">
                <a:latin typeface="Century Gothic" panose="020B0502020202020204" pitchFamily="34" charset="0"/>
              </a:rPr>
              <a:t> de que </a:t>
            </a:r>
            <a:r>
              <a:rPr lang="en-US" dirty="0" err="1">
                <a:latin typeface="Century Gothic" panose="020B0502020202020204" pitchFamily="34" charset="0"/>
              </a:rPr>
              <a:t>hemos</a:t>
            </a:r>
            <a:r>
              <a:rPr lang="en-US" dirty="0">
                <a:latin typeface="Century Gothic" panose="020B0502020202020204" pitchFamily="34" charset="0"/>
              </a:rPr>
              <a:t> </a:t>
            </a:r>
            <a:r>
              <a:rPr lang="en-US" dirty="0" err="1">
                <a:latin typeface="Century Gothic" panose="020B0502020202020204" pitchFamily="34" charset="0"/>
              </a:rPr>
              <a:t>sido</a:t>
            </a:r>
            <a:r>
              <a:rPr lang="en-US" dirty="0">
                <a:latin typeface="Century Gothic" panose="020B0502020202020204" pitchFamily="34" charset="0"/>
              </a:rPr>
              <a:t> </a:t>
            </a:r>
            <a:r>
              <a:rPr lang="en-US" dirty="0" err="1">
                <a:latin typeface="Century Gothic" panose="020B0502020202020204" pitchFamily="34" charset="0"/>
              </a:rPr>
              <a:t>bautizados</a:t>
            </a:r>
            <a:r>
              <a:rPr lang="en-US" dirty="0">
                <a:latin typeface="Century Gothic" panose="020B0502020202020204" pitchFamily="34" charset="0"/>
              </a:rPr>
              <a:t> con </a:t>
            </a:r>
            <a:r>
              <a:rPr lang="en-US" dirty="0" err="1">
                <a:latin typeface="Century Gothic" panose="020B0502020202020204" pitchFamily="34" charset="0"/>
              </a:rPr>
              <a:t>el</a:t>
            </a:r>
            <a:r>
              <a:rPr lang="en-US" dirty="0">
                <a:latin typeface="Century Gothic" panose="020B0502020202020204" pitchFamily="34" charset="0"/>
              </a:rPr>
              <a:t> </a:t>
            </a:r>
            <a:r>
              <a:rPr lang="en-US" dirty="0" err="1">
                <a:latin typeface="Century Gothic" panose="020B0502020202020204" pitchFamily="34" charset="0"/>
              </a:rPr>
              <a:t>Espíritu</a:t>
            </a:r>
            <a:r>
              <a:rPr lang="en-US" dirty="0">
                <a:latin typeface="Century Gothic" panose="020B0502020202020204" pitchFamily="34" charset="0"/>
              </a:rPr>
              <a:t> Santo</a:t>
            </a:r>
            <a:endParaRPr lang="es-SV" dirty="0">
              <a:latin typeface="Century Gothic" panose="020B0502020202020204" pitchFamily="34" charset="0"/>
            </a:endParaRP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SE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a">
      <a:dk1>
        <a:sysClr val="windowText" lastClr="000000"/>
      </a:dk1>
      <a:lt1>
        <a:sysClr val="window" lastClr="FFFFFF"/>
      </a:lt1>
      <a:dk2>
        <a:srgbClr val="FFFFFF"/>
      </a:dk2>
      <a:lt2>
        <a:srgbClr val="000000"/>
      </a:lt2>
      <a:accent1>
        <a:srgbClr val="FF9553"/>
      </a:accent1>
      <a:accent2>
        <a:srgbClr val="437568"/>
      </a:accent2>
      <a:accent3>
        <a:srgbClr val="084253"/>
      </a:accent3>
      <a:accent4>
        <a:srgbClr val="434343"/>
      </a:accent4>
      <a:accent5>
        <a:srgbClr val="2C2C2C"/>
      </a:accent5>
      <a:accent6>
        <a:srgbClr val="9A9A9A"/>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21703</TotalTime>
  <Words>7143</Words>
  <Application>Microsoft Office PowerPoint</Application>
  <PresentationFormat>Widescreen</PresentationFormat>
  <Paragraphs>572</Paragraphs>
  <Slides>39</Slides>
  <Notes>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39</vt:i4>
      </vt:variant>
    </vt:vector>
  </HeadingPairs>
  <TitlesOfParts>
    <vt:vector size="51" baseType="lpstr">
      <vt:lpstr>Arial</vt:lpstr>
      <vt:lpstr>Bookman Old Style</vt:lpstr>
      <vt:lpstr>Calibri</vt:lpstr>
      <vt:lpstr>Calibri Light</vt:lpstr>
      <vt:lpstr>Century Gothic</vt:lpstr>
      <vt:lpstr>Georgia</vt:lpstr>
      <vt:lpstr>Wingdings</vt:lpstr>
      <vt:lpstr>1_Office Theme</vt:lpstr>
      <vt:lpstr>2_Tema de Office</vt:lpstr>
      <vt:lpstr>CRISTIANO</vt:lpstr>
      <vt:lpstr>2_Office Theme</vt:lpstr>
      <vt:lpstr>3_Office Theme</vt:lpstr>
      <vt:lpstr>PowerPoint Presentation</vt:lpstr>
      <vt:lpstr>DOCTRINA DE DIOS - CONTENIDO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3317</cp:revision>
  <cp:lastPrinted>2023-08-25T23:32:00Z</cp:lastPrinted>
  <dcterms:created xsi:type="dcterms:W3CDTF">2017-10-23T23:04:17Z</dcterms:created>
  <dcterms:modified xsi:type="dcterms:W3CDTF">2024-08-15T19:06:32Z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