
<file path=[Content_Types].xml><?xml version="1.0" encoding="utf-8"?>
<Types xmlns="http://schemas.openxmlformats.org/package/2006/content-types">
  <Default Extension="bin" ContentType="application/vnd.openxmlformats-officedocument.oleObject"/>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87" r:id="rId1"/>
    <p:sldMasterId id="2147484790" r:id="rId2"/>
    <p:sldMasterId id="2147484802" r:id="rId3"/>
    <p:sldMasterId id="2147484808" r:id="rId4"/>
    <p:sldMasterId id="2147484820" r:id="rId5"/>
  </p:sldMasterIdLst>
  <p:notesMasterIdLst>
    <p:notesMasterId r:id="rId43"/>
  </p:notesMasterIdLst>
  <p:sldIdLst>
    <p:sldId id="1478" r:id="rId6"/>
    <p:sldId id="1679" r:id="rId7"/>
    <p:sldId id="1683" r:id="rId8"/>
    <p:sldId id="1758" r:id="rId9"/>
    <p:sldId id="1759" r:id="rId10"/>
    <p:sldId id="1760" r:id="rId11"/>
    <p:sldId id="1761" r:id="rId12"/>
    <p:sldId id="1762" r:id="rId13"/>
    <p:sldId id="1763" r:id="rId14"/>
    <p:sldId id="1764" r:id="rId15"/>
    <p:sldId id="1765" r:id="rId16"/>
    <p:sldId id="1766" r:id="rId17"/>
    <p:sldId id="1767" r:id="rId18"/>
    <p:sldId id="1768" r:id="rId19"/>
    <p:sldId id="1769" r:id="rId20"/>
    <p:sldId id="1770" r:id="rId21"/>
    <p:sldId id="1771" r:id="rId22"/>
    <p:sldId id="304" r:id="rId23"/>
    <p:sldId id="1772" r:id="rId24"/>
    <p:sldId id="1773" r:id="rId25"/>
    <p:sldId id="1775" r:id="rId26"/>
    <p:sldId id="1774" r:id="rId27"/>
    <p:sldId id="1776" r:id="rId28"/>
    <p:sldId id="1777" r:id="rId29"/>
    <p:sldId id="1778" r:id="rId30"/>
    <p:sldId id="1779" r:id="rId31"/>
    <p:sldId id="1782" r:id="rId32"/>
    <p:sldId id="1780" r:id="rId33"/>
    <p:sldId id="1784" r:id="rId34"/>
    <p:sldId id="1804" r:id="rId35"/>
    <p:sldId id="1786" r:id="rId36"/>
    <p:sldId id="1805" r:id="rId37"/>
    <p:sldId id="1713" r:id="rId38"/>
    <p:sldId id="1755" r:id="rId39"/>
    <p:sldId id="1712" r:id="rId40"/>
    <p:sldId id="1477" r:id="rId41"/>
    <p:sldId id="257" r:id="rId42"/>
  </p:sldIdLst>
  <p:sldSz cx="12192000" cy="6858000"/>
  <p:notesSz cx="7010400" cy="92964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ardo Hernandez" initials="RH" lastIdx="1" clrIdx="0">
    <p:extLst>
      <p:ext uri="{19B8F6BF-5375-455C-9EA6-DF929625EA0E}">
        <p15:presenceInfo xmlns:p15="http://schemas.microsoft.com/office/powerpoint/2012/main" userId="3890efa95130c2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9" autoAdjust="0"/>
    <p:restoredTop sz="94660"/>
  </p:normalViewPr>
  <p:slideViewPr>
    <p:cSldViewPr snapToGrid="0">
      <p:cViewPr varScale="1">
        <p:scale>
          <a:sx n="160" d="100"/>
          <a:sy n="160" d="100"/>
        </p:scale>
        <p:origin x="168"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7841" cy="466436"/>
          </a:xfrm>
          <a:prstGeom prst="rect">
            <a:avLst/>
          </a:prstGeom>
        </p:spPr>
        <p:txBody>
          <a:bodyPr vert="horz" lIns="91440" tIns="45720" rIns="91440" bIns="45720" rtlCol="0"/>
          <a:lstStyle>
            <a:lvl1pPr algn="l">
              <a:defRPr sz="1200"/>
            </a:lvl1pPr>
          </a:lstStyle>
          <a:p>
            <a:endParaRPr lang="es-SV"/>
          </a:p>
        </p:txBody>
      </p:sp>
      <p:sp>
        <p:nvSpPr>
          <p:cNvPr id="3" name="Date Placeholder 2"/>
          <p:cNvSpPr>
            <a:spLocks noGrp="1"/>
          </p:cNvSpPr>
          <p:nvPr>
            <p:ph type="dt" idx="1"/>
          </p:nvPr>
        </p:nvSpPr>
        <p:spPr>
          <a:xfrm>
            <a:off x="3970940" y="2"/>
            <a:ext cx="3037841" cy="466436"/>
          </a:xfrm>
          <a:prstGeom prst="rect">
            <a:avLst/>
          </a:prstGeom>
        </p:spPr>
        <p:txBody>
          <a:bodyPr vert="horz" lIns="91440" tIns="45720" rIns="91440" bIns="45720" rtlCol="0"/>
          <a:lstStyle>
            <a:lvl1pPr algn="r">
              <a:defRPr sz="1200"/>
            </a:lvl1pPr>
          </a:lstStyle>
          <a:p>
            <a:fld id="{0324D9FE-ABB6-4955-AAE7-311B0BEF6914}" type="datetimeFigureOut">
              <a:rPr lang="es-SV" smtClean="0"/>
              <a:t>15/8/2024</a:t>
            </a:fld>
            <a:endParaRPr lang="es-SV"/>
          </a:p>
        </p:txBody>
      </p:sp>
      <p:sp>
        <p:nvSpPr>
          <p:cNvPr id="4" name="Slide Image Placeholder 3"/>
          <p:cNvSpPr>
            <a:spLocks noGrp="1" noRot="1" noChangeAspect="1"/>
          </p:cNvSpPr>
          <p:nvPr>
            <p:ph type="sldImg" idx="2"/>
          </p:nvPr>
        </p:nvSpPr>
        <p:spPr>
          <a:xfrm>
            <a:off x="717550" y="1160463"/>
            <a:ext cx="5575300" cy="3136900"/>
          </a:xfrm>
          <a:prstGeom prst="rect">
            <a:avLst/>
          </a:prstGeom>
          <a:noFill/>
          <a:ln w="12700">
            <a:solidFill>
              <a:prstClr val="black"/>
            </a:solidFill>
          </a:ln>
        </p:spPr>
        <p:txBody>
          <a:bodyPr vert="horz" lIns="91440" tIns="45720" rIns="91440" bIns="45720" rtlCol="0" anchor="ctr"/>
          <a:lstStyle/>
          <a:p>
            <a:endParaRPr lang="es-SV"/>
          </a:p>
        </p:txBody>
      </p:sp>
      <p:sp>
        <p:nvSpPr>
          <p:cNvPr id="5" name="Notes Placeholder 4"/>
          <p:cNvSpPr>
            <a:spLocks noGrp="1"/>
          </p:cNvSpPr>
          <p:nvPr>
            <p:ph type="body" sz="quarter" idx="3"/>
          </p:nvPr>
        </p:nvSpPr>
        <p:spPr>
          <a:xfrm>
            <a:off x="701041" y="4473894"/>
            <a:ext cx="5608320" cy="366045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6" name="Footer Placeholder 5"/>
          <p:cNvSpPr>
            <a:spLocks noGrp="1"/>
          </p:cNvSpPr>
          <p:nvPr>
            <p:ph type="ftr" sz="quarter" idx="4"/>
          </p:nvPr>
        </p:nvSpPr>
        <p:spPr>
          <a:xfrm>
            <a:off x="2" y="8829970"/>
            <a:ext cx="3037841" cy="466435"/>
          </a:xfrm>
          <a:prstGeom prst="rect">
            <a:avLst/>
          </a:prstGeom>
        </p:spPr>
        <p:txBody>
          <a:bodyPr vert="horz" lIns="91440" tIns="45720" rIns="91440" bIns="45720" rtlCol="0" anchor="b"/>
          <a:lstStyle>
            <a:lvl1pPr algn="l">
              <a:defRPr sz="1200"/>
            </a:lvl1pPr>
          </a:lstStyle>
          <a:p>
            <a:endParaRPr lang="es-SV"/>
          </a:p>
        </p:txBody>
      </p:sp>
      <p:sp>
        <p:nvSpPr>
          <p:cNvPr id="7" name="Slide Number Placeholder 6"/>
          <p:cNvSpPr>
            <a:spLocks noGrp="1"/>
          </p:cNvSpPr>
          <p:nvPr>
            <p:ph type="sldNum" sz="quarter" idx="5"/>
          </p:nvPr>
        </p:nvSpPr>
        <p:spPr>
          <a:xfrm>
            <a:off x="3970940" y="8829970"/>
            <a:ext cx="3037841" cy="466435"/>
          </a:xfrm>
          <a:prstGeom prst="rect">
            <a:avLst/>
          </a:prstGeom>
        </p:spPr>
        <p:txBody>
          <a:bodyPr vert="horz" lIns="91440" tIns="45720" rIns="91440" bIns="45720" rtlCol="0" anchor="b"/>
          <a:lstStyle>
            <a:lvl1pPr algn="r">
              <a:defRPr sz="1200"/>
            </a:lvl1pPr>
          </a:lstStyle>
          <a:p>
            <a:fld id="{9CFAFD28-1A71-4440-A3BB-35BB7A2A0D49}" type="slidenum">
              <a:rPr lang="es-SV" smtClean="0"/>
              <a:t>‹#›</a:t>
            </a:fld>
            <a:endParaRPr lang="es-SV"/>
          </a:p>
        </p:txBody>
      </p:sp>
    </p:spTree>
    <p:extLst>
      <p:ext uri="{BB962C8B-B14F-4D97-AF65-F5344CB8AC3E}">
        <p14:creationId xmlns:p14="http://schemas.microsoft.com/office/powerpoint/2010/main" val="6992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957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dirty="0"/>
          </a:p>
        </p:txBody>
      </p:sp>
      <p:sp>
        <p:nvSpPr>
          <p:cNvPr id="4" name="Slide Number Placeholder 3"/>
          <p:cNvSpPr>
            <a:spLocks noGrp="1"/>
          </p:cNvSpPr>
          <p:nvPr>
            <p:ph type="sldNum" sz="quarter" idx="5"/>
          </p:nvPr>
        </p:nvSpPr>
        <p:spPr/>
        <p:txBody>
          <a:bodyPr/>
          <a:lstStyle/>
          <a:p>
            <a:pPr marL="0" marR="0" lvl="0" indent="0" algn="r" defTabSz="509348" rtl="0" eaLnBrk="1" fontAlgn="auto" latinLnBrk="0" hangingPunct="1">
              <a:lnSpc>
                <a:spcPct val="100000"/>
              </a:lnSpc>
              <a:spcBef>
                <a:spcPts val="0"/>
              </a:spcBef>
              <a:spcAft>
                <a:spcPts val="0"/>
              </a:spcAft>
              <a:buClrTx/>
              <a:buSzTx/>
              <a:buFontTx/>
              <a:buNone/>
              <a:tabLst/>
              <a:defRPr/>
            </a:pPr>
            <a:fld id="{16AEF234-04B0-42EB-8C2C-844F9F6216C5}" type="slidenum">
              <a:rPr kumimoji="0" lang="es-ES" sz="1200" b="0" i="0" u="none" strike="noStrike" kern="1200" cap="none" spc="0" normalizeH="0" baseline="0" noProof="0">
                <a:ln>
                  <a:noFill/>
                </a:ln>
                <a:solidFill>
                  <a:prstClr val="black"/>
                </a:solidFill>
                <a:effectLst/>
                <a:uLnTx/>
                <a:uFillTx/>
                <a:latin typeface="Calibri"/>
                <a:ea typeface="+mn-ea"/>
                <a:cs typeface="+mn-cs"/>
              </a:rPr>
              <a:pPr marL="0" marR="0" lvl="0" indent="0" algn="r" defTabSz="509348"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38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6881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2950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7703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580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5599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AE8A2D-3EB6-4C98-9F96-807A31BC24CD}"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13594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95071C1B-FDF2-4A32-81AE-DE46FCF18989}" type="datetime1">
              <a:rPr lang="es-ES" smtClean="0"/>
              <a:t>15/08/2024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8EECD662-52F3-7F6F-95E7-2B00A7DB222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968589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2AC8C769-49A1-4F38-A051-834C2A6B38E6}" type="datetime1">
              <a:rPr lang="es-ES" smtClean="0"/>
              <a:t>15/08/2024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D73CAD8B-EFDD-5940-8990-A4AAFB02B7EB}"/>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463937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699C8018-531E-465E-AC85-122C05FFC18C}" type="datetime1">
              <a:rPr lang="es-ES" smtClean="0"/>
              <a:t>15/08/2024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59033218-5E46-6E93-05B7-6313B3F6E1CC}"/>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638770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05089108-64B2-41BD-B4D5-02372C3BA554}" type="datetime1">
              <a:rPr lang="es-ES" smtClean="0"/>
              <a:t>15/08/2024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CE8EF804-BD65-372B-3D88-7834E82FCF04}"/>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439739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0E02BE72-4B4E-4AA6-BC12-08BAF44F0CCF}" type="datetime1">
              <a:rPr lang="es-ES" smtClean="0"/>
              <a:t>15/08/2024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C1D50CC2-B1C9-8ADC-949A-8CB0D5AD832F}"/>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513321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4C57D025-1A5D-49F6-8D00-5958A91CDEAA}" type="datetime1">
              <a:rPr lang="es-ES" smtClean="0"/>
              <a:t>15/08/2024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241FE358-D752-CECC-4169-D42BB18358CE}"/>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868465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612A1BFA-F529-41CF-B38D-7DDB4E292C9F}" type="datetime1">
              <a:rPr lang="es-ES" smtClean="0"/>
              <a:t>15/08/2024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A9CBE897-22CA-65F6-1032-9596457469A5}"/>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320265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1CB4E540-6385-4846-A880-848BEACA1DC3}" type="datetime1">
              <a:rPr lang="es-ES" smtClean="0"/>
              <a:t>15/08/2024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345B13AC-06D0-AFA0-2F1A-4BD048770B1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169931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A2286B3F-E2CF-4093-882B-C7F50BB4F6A8}" type="datetime1">
              <a:rPr lang="es-ES" smtClean="0"/>
              <a:t>15/08/2024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D0447245-E92C-EA4E-4570-B336688FF2D1}"/>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2142581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2C5A5004-AC57-46A4-AA5A-31D2C9C0FACB}" type="datetime1">
              <a:rPr lang="es-ES" smtClean="0"/>
              <a:t>15/08/2024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04DECC96-8588-3087-B1DB-A2D6CC168DF3}"/>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0316598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FE143C35-A41D-4B07-827B-97819EB3455C}" type="datetime1">
              <a:rPr lang="es-ES" smtClean="0"/>
              <a:t>15/08/2024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AA5A8C1D-9F3E-D4C4-401C-5E6BABAD2C29}"/>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97849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5812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7214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82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70997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90DD41-D895-4732-B464-39DB1E396215}"/>
              </a:ext>
            </a:extLst>
          </p:cNvPr>
          <p:cNvSpPr txBox="1"/>
          <p:nvPr userDrawn="1"/>
        </p:nvSpPr>
        <p:spPr>
          <a:xfrm>
            <a:off x="2838734" y="6407624"/>
            <a:ext cx="6121021" cy="369332"/>
          </a:xfrm>
          <a:prstGeom prst="rect">
            <a:avLst/>
          </a:prstGeom>
          <a:noFill/>
        </p:spPr>
        <p:txBody>
          <a:bodyPr wrap="square" rtlCol="0">
            <a:spAutoFit/>
          </a:bodyPr>
          <a:lstStyle/>
          <a:p>
            <a:pPr algn="ctr"/>
            <a:r>
              <a:rPr lang="es-SV" dirty="0"/>
              <a:t>JESUCRISTO MI DIOS Y MI REY</a:t>
            </a:r>
          </a:p>
        </p:txBody>
      </p:sp>
    </p:spTree>
    <p:extLst>
      <p:ext uri="{BB962C8B-B14F-4D97-AF65-F5344CB8AC3E}">
        <p14:creationId xmlns:p14="http://schemas.microsoft.com/office/powerpoint/2010/main" val="35667116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5B4C188-2FA7-4F6B-B994-F3E0F73FF760}"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0356732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1742B6B-5824-4E5D-BD19-4A89953B2A95}"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099836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09008DC-A1A8-4AC7-8474-9726C8456571}"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8716895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74781FA-EB5A-405F-940E-55ED753CAC3A}"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1921114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7CED9D4-BFAD-4D86-A9BA-3565D1479849}" type="datetime1">
              <a:rPr lang="es-ES" smtClean="0"/>
              <a:t>15/08/2024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6550730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5715484-671F-4145-962F-46755939548E}" type="datetime1">
              <a:rPr lang="es-ES" smtClean="0"/>
              <a:t>15/08/2024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0503979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F959F-2EA6-42B2-B6C2-35F6433B8936}" type="datetime1">
              <a:rPr lang="es-ES" smtClean="0"/>
              <a:t>15/08/2024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42758371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C1768CD-7D0A-4152-8CDC-D5E84E5D7754}"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4645275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41C75D-60A6-44C0-B285-B61B717B7B7B}"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8361325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23C270-C86C-46B4-8227-3CA78C4DD1FD}"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5537457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E6F89B-F6AC-4C9B-892B-3D43E1D34AAB}"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9089992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A3427E-F05B-4C92-A27A-5DFE83DF554E}"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17563437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A3427E-F05B-4C92-A27A-5DFE83DF554E}"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18978935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A3427E-F05B-4C92-A27A-5DFE83DF554E}"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540164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0A3427E-F05B-4C92-A27A-5DFE83DF554E}" type="datetimeFigureOut">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23737306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0A3427E-F05B-4C92-A27A-5DFE83DF554E}" type="datetimeFigureOut">
              <a:rPr lang="en-US" smtClean="0"/>
              <a:t>8/15/2024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39462717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A3427E-F05B-4C92-A27A-5DFE83DF554E}"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25211793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A3427E-F05B-4C92-A27A-5DFE83DF554E}" type="datetimeFigureOut">
              <a:rPr lang="en-US" smtClean="0"/>
              <a:t>8/15/2024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8062695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0A3427E-F05B-4C92-A27A-5DFE83DF554E}" type="datetimeFigureOut">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12895182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0A3427E-F05B-4C92-A27A-5DFE83DF554E}" type="datetimeFigureOut">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30025583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A3427E-F05B-4C92-A27A-5DFE83DF554E}"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14547530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A3427E-F05B-4C92-A27A-5DFE83DF554E}"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36774052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video" Target="../media/media1.mp4"/><Relationship Id="rId4" Type="http://schemas.microsoft.com/office/2007/relationships/media" Target="../media/media1.mp4"/></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5.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5"/>
            <p:extLst>
              <p:ext uri="{DAA4B4D4-6D71-4841-9C94-3DE7FCFB9230}">
                <p14:media xmlns:p14="http://schemas.microsoft.com/office/powerpoint/2010/main" r:embed="rId4"/>
              </p:ext>
            </p:extLst>
          </p:nvPr>
        </p:nvPicPr>
        <p:blipFill>
          <a:blip r:embed="rId6"/>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4124266879"/>
      </p:ext>
    </p:extLst>
  </p:cSld>
  <p:clrMap bg1="lt1" tx1="dk1" bg2="lt2" tx2="dk2" accent1="accent1" accent2="accent2" accent3="accent3" accent4="accent4" accent5="accent5" accent6="accent6" hlink="hlink" folHlink="folHlink"/>
  <p:sldLayoutIdLst>
    <p:sldLayoutId id="2147484788" r:id="rId1"/>
    <p:sldLayoutId id="2147484789" r:id="rId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01C366-1B2A-4A78-AD93-FC8B28245831}" type="datetime1">
              <a:rPr lang="es-ES" smtClean="0"/>
              <a:t>15/08/2024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a:t>
            </a:fld>
            <a:endParaRPr lang="es-SV"/>
          </a:p>
        </p:txBody>
      </p:sp>
    </p:spTree>
    <p:extLst>
      <p:ext uri="{BB962C8B-B14F-4D97-AF65-F5344CB8AC3E}">
        <p14:creationId xmlns:p14="http://schemas.microsoft.com/office/powerpoint/2010/main" val="2444763475"/>
      </p:ext>
    </p:extLst>
  </p:cSld>
  <p:clrMap bg1="lt1" tx1="dk1" bg2="lt2" tx2="dk2" accent1="accent1" accent2="accent2" accent3="accent3" accent4="accent4" accent5="accent5" accent6="accent6" hlink="hlink" folHlink="folHlink"/>
  <p:sldLayoutIdLst>
    <p:sldLayoutId id="2147484791" r:id="rId1"/>
    <p:sldLayoutId id="2147484792" r:id="rId2"/>
    <p:sldLayoutId id="2147484793" r:id="rId3"/>
    <p:sldLayoutId id="2147484794" r:id="rId4"/>
    <p:sldLayoutId id="2147484795" r:id="rId5"/>
    <p:sldLayoutId id="2147484796" r:id="rId6"/>
    <p:sldLayoutId id="2147484797" r:id="rId7"/>
    <p:sldLayoutId id="2147484798" r:id="rId8"/>
    <p:sldLayoutId id="2147484799" r:id="rId9"/>
    <p:sldLayoutId id="2147484800" r:id="rId10"/>
    <p:sldLayoutId id="214748480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9791033"/>
      </p:ext>
    </p:extLst>
  </p:cSld>
  <p:clrMap bg1="lt1" tx1="dk1" bg2="lt2" tx2="dk2" accent1="accent1" accent2="accent2" accent3="accent3" accent4="accent4" accent5="accent5" accent6="accent6" hlink="hlink" folHlink="folHlink"/>
  <p:sldLayoutIdLst>
    <p:sldLayoutId id="2147484803" r:id="rId1"/>
    <p:sldLayoutId id="2147484804" r:id="rId2"/>
    <p:sldLayoutId id="2147484805" r:id="rId3"/>
    <p:sldLayoutId id="2147484806" r:id="rId4"/>
    <p:sldLayoutId id="2147484807"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0F673-4DF3-4801-8C5D-B7524AD673A0}" type="datetime1">
              <a:rPr lang="es-ES" smtClean="0"/>
              <a:t>15/08/2024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E5063-698F-49FD-A2EC-B3596908E467}" type="slidenum">
              <a:rPr lang="en-US" smtClean="0"/>
              <a:t>‹#›</a:t>
            </a:fld>
            <a:endParaRPr lang="en-US"/>
          </a:p>
        </p:txBody>
      </p:sp>
    </p:spTree>
    <p:extLst>
      <p:ext uri="{BB962C8B-B14F-4D97-AF65-F5344CB8AC3E}">
        <p14:creationId xmlns:p14="http://schemas.microsoft.com/office/powerpoint/2010/main" val="3065660585"/>
      </p:ext>
    </p:extLst>
  </p:cSld>
  <p:clrMap bg1="lt1" tx1="dk1" bg2="lt2" tx2="dk2" accent1="accent1" accent2="accent2" accent3="accent3" accent4="accent4" accent5="accent5" accent6="accent6" hlink="hlink" folHlink="folHlink"/>
  <p:sldLayoutIdLst>
    <p:sldLayoutId id="2147484809" r:id="rId1"/>
    <p:sldLayoutId id="2147484810" r:id="rId2"/>
    <p:sldLayoutId id="2147484811" r:id="rId3"/>
    <p:sldLayoutId id="2147484812" r:id="rId4"/>
    <p:sldLayoutId id="2147484813" r:id="rId5"/>
    <p:sldLayoutId id="2147484814" r:id="rId6"/>
    <p:sldLayoutId id="2147484815" r:id="rId7"/>
    <p:sldLayoutId id="2147484816" r:id="rId8"/>
    <p:sldLayoutId id="2147484817" r:id="rId9"/>
    <p:sldLayoutId id="2147484818" r:id="rId10"/>
    <p:sldLayoutId id="214748481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A3427E-F05B-4C92-A27A-5DFE83DF554E}" type="datetimeFigureOut">
              <a:rPr lang="en-US" smtClean="0"/>
              <a:t>8/15/2024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1116C8-45AA-4133-A187-EDC5EB61BE2D}" type="slidenum">
              <a:rPr lang="en-US" smtClean="0"/>
              <a:t>‹#›</a:t>
            </a:fld>
            <a:endParaRPr lang="en-US"/>
          </a:p>
        </p:txBody>
      </p:sp>
    </p:spTree>
    <p:extLst>
      <p:ext uri="{BB962C8B-B14F-4D97-AF65-F5344CB8AC3E}">
        <p14:creationId xmlns:p14="http://schemas.microsoft.com/office/powerpoint/2010/main" val="3544409184"/>
      </p:ext>
    </p:extLst>
  </p:cSld>
  <p:clrMap bg1="lt1" tx1="dk1" bg2="lt2" tx2="dk2" accent1="accent1" accent2="accent2" accent3="accent3" accent4="accent4" accent5="accent5" accent6="accent6" hlink="hlink" folHlink="folHlink"/>
  <p:sldLayoutIdLst>
    <p:sldLayoutId id="2147484821" r:id="rId1"/>
    <p:sldLayoutId id="2147484822" r:id="rId2"/>
    <p:sldLayoutId id="2147484823" r:id="rId3"/>
    <p:sldLayoutId id="2147484824" r:id="rId4"/>
    <p:sldLayoutId id="2147484825" r:id="rId5"/>
    <p:sldLayoutId id="2147484826" r:id="rId6"/>
    <p:sldLayoutId id="2147484827" r:id="rId7"/>
    <p:sldLayoutId id="2147484828" r:id="rId8"/>
    <p:sldLayoutId id="2147484829" r:id="rId9"/>
    <p:sldLayoutId id="2147484830" r:id="rId10"/>
    <p:sldLayoutId id="21474848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31.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B7126F0-2865-45E3-9F92-9825A4C143D0}"/>
              </a:ext>
            </a:extLst>
          </p:cNvPr>
          <p:cNvSpPr txBox="1"/>
          <p:nvPr/>
        </p:nvSpPr>
        <p:spPr>
          <a:xfrm>
            <a:off x="487959" y="69092"/>
            <a:ext cx="1121608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IGLESIA     XXXX </a:t>
            </a:r>
            <a:r>
              <a:rPr kumimoji="0" lang="es-MX" sz="40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XXXX</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uadroTexto 5">
            <a:extLst>
              <a:ext uri="{FF2B5EF4-FFF2-40B4-BE49-F238E27FC236}">
                <a16:creationId xmlns:a16="http://schemas.microsoft.com/office/drawing/2014/main" id="{5E183884-0FB6-D27A-167B-05CDDEA21C1C}"/>
              </a:ext>
            </a:extLst>
          </p:cNvPr>
          <p:cNvSpPr txBox="1"/>
          <p:nvPr/>
        </p:nvSpPr>
        <p:spPr>
          <a:xfrm>
            <a:off x="603168" y="775983"/>
            <a:ext cx="11216081" cy="594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SEMINARIO DE DISCIPULADO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DOCTRINA DE DIOS – TEOLOGIA PROPIA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FECHA: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PRESENTACIÓN </a:t>
            </a:r>
            <a:r>
              <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9</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MATERIAL TOTALMENTE EDITABLE – VER EN MODO DE PRESENTACIÓN O SLIDE SHOW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FILMINAS 227 A LA 255</a:t>
            </a:r>
            <a:endParaRPr kumimoji="0" lang="es-E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57043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03B4-2D1E-4C16-99A4-7B8B890ECAF3}"/>
              </a:ext>
            </a:extLst>
          </p:cNvPr>
          <p:cNvSpPr>
            <a:spLocks noGrp="1"/>
          </p:cNvSpPr>
          <p:nvPr>
            <p:ph type="title" idx="4294967295"/>
          </p:nvPr>
        </p:nvSpPr>
        <p:spPr>
          <a:xfrm>
            <a:off x="164983" y="85100"/>
            <a:ext cx="11862033" cy="397751"/>
          </a:xfrm>
          <a:prstGeom prst="rect">
            <a:avLst/>
          </a:prstGeom>
          <a:ln>
            <a:solidFill>
              <a:schemeClr val="tx1"/>
            </a:solidFill>
          </a:ln>
        </p:spPr>
        <p:txBody>
          <a:bodyPr>
            <a:noAutofit/>
          </a:bodyPr>
          <a:lstStyle/>
          <a:p>
            <a:pPr algn="ctr"/>
            <a:r>
              <a:rPr lang="es-ES" sz="2800" b="1" dirty="0">
                <a:latin typeface="Century Gothic" panose="020B0502020202020204" pitchFamily="34" charset="0"/>
              </a:rPr>
              <a:t>DOCTRINA DE DIOS - CONTENIDO</a:t>
            </a:r>
          </a:p>
        </p:txBody>
      </p:sp>
      <p:sp>
        <p:nvSpPr>
          <p:cNvPr id="3" name="Content Placeholder 2">
            <a:extLst>
              <a:ext uri="{FF2B5EF4-FFF2-40B4-BE49-F238E27FC236}">
                <a16:creationId xmlns:a16="http://schemas.microsoft.com/office/drawing/2014/main" id="{163B0D2E-6623-4ED3-8642-2A7AD613C06A}"/>
              </a:ext>
            </a:extLst>
          </p:cNvPr>
          <p:cNvSpPr>
            <a:spLocks noGrp="1"/>
          </p:cNvSpPr>
          <p:nvPr>
            <p:ph idx="4294967295"/>
          </p:nvPr>
        </p:nvSpPr>
        <p:spPr>
          <a:xfrm>
            <a:off x="52649" y="535405"/>
            <a:ext cx="12027056" cy="6237495"/>
          </a:xfrm>
          <a:prstGeom prst="rect">
            <a:avLst/>
          </a:prstGeom>
          <a:ln>
            <a:solidFill>
              <a:schemeClr val="tx1"/>
            </a:solidFill>
          </a:ln>
        </p:spPr>
        <p:txBody>
          <a:bodyPr>
            <a:normAutofit fontScale="40000" lnSpcReduction="20000"/>
          </a:bodyPr>
          <a:lstStyle/>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kumimoji="0" lang="es-ES" sz="4500" b="1" i="0" u="none" strike="noStrike" kern="1200" cap="none" spc="0" normalizeH="0" baseline="0" noProof="0" dirty="0">
                <a:ln>
                  <a:noFill/>
                </a:ln>
                <a:solidFill>
                  <a:prstClr val="black"/>
                </a:solidFill>
                <a:effectLst/>
                <a:uLnTx/>
                <a:uFillTx/>
                <a:latin typeface="Century Gothic" panose="020B0502020202020204" pitchFamily="34" charset="0"/>
              </a:rPr>
              <a:t>DIOS EL HIJO: LA KENOSIS</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kumimoji="0" lang="es-ES" sz="4500" b="1" i="0" u="none" strike="noStrike" kern="1200" cap="none" spc="0" normalizeH="0" baseline="0" noProof="0" dirty="0">
                <a:ln>
                  <a:noFill/>
                </a:ln>
                <a:solidFill>
                  <a:prstClr val="black"/>
                </a:solidFill>
                <a:effectLst/>
                <a:uLnTx/>
                <a:uFillTx/>
                <a:latin typeface="Century Gothic" panose="020B0502020202020204" pitchFamily="34" charset="0"/>
              </a:rPr>
              <a:t>DIOS EL HIJO: LA KENOSIS- I - LA "FORMA DE DIOS"</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500" b="1" dirty="0">
                <a:solidFill>
                  <a:prstClr val="black"/>
                </a:solidFill>
                <a:latin typeface="Century Gothic" panose="020B0502020202020204" pitchFamily="34" charset="0"/>
              </a:rPr>
              <a:t>DIOS EL HIJO: LA KENOSIS - II - LA CONDESCENDENCIA</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500" b="1" dirty="0">
                <a:solidFill>
                  <a:prstClr val="black"/>
                </a:solidFill>
                <a:latin typeface="Century Gothic" panose="020B0502020202020204" pitchFamily="34" charset="0"/>
              </a:rPr>
              <a:t>DIOS EL HIJO: LA KENOSIS - III. LA "FORMA DE SIERVO, HECHO SEMEJANTE A LOS HOMBRES"</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500" b="1" dirty="0">
                <a:solidFill>
                  <a:prstClr val="black"/>
                </a:solidFill>
                <a:latin typeface="Century Gothic" panose="020B0502020202020204" pitchFamily="34" charset="0"/>
              </a:rPr>
              <a:t>DIOS EL HIJO: LA UNION HIPOSTATICA</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500" b="1" dirty="0">
                <a:solidFill>
                  <a:prstClr val="black"/>
                </a:solidFill>
                <a:latin typeface="Century Gothic" panose="020B0502020202020204" pitchFamily="34" charset="0"/>
              </a:rPr>
              <a:t>DIOS EL HIJO: LA UNION HIPOSTATICA – l - LA ESTRUCTURA DE LA DOCTRINA</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500" b="1" dirty="0">
                <a:solidFill>
                  <a:prstClr val="black"/>
                </a:solidFill>
                <a:latin typeface="Century Gothic" panose="020B0502020202020204" pitchFamily="34" charset="0"/>
              </a:rPr>
              <a:t>DIOS EL HIJO: LA UNION HIPOSTATICA – l - LA ESTRUCTURA DE LA DOCTRINA – A) – LA DEIDAD </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500" b="1" dirty="0">
                <a:solidFill>
                  <a:prstClr val="black"/>
                </a:solidFill>
                <a:latin typeface="Century Gothic" panose="020B0502020202020204" pitchFamily="34" charset="0"/>
              </a:rPr>
              <a:t>DIOS EL HIJO: LA UNION HIPOSTATICA – l - LA ESTRUCTURA DE LA DOCTRINA – B) – SU HUMANIDAD </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500" b="1" dirty="0">
                <a:solidFill>
                  <a:prstClr val="black"/>
                </a:solidFill>
                <a:latin typeface="Century Gothic" panose="020B0502020202020204" pitchFamily="34" charset="0"/>
              </a:rPr>
              <a:t>DIOS EL HIJO: LA UNION HIPOSTATICA – l - LA ESTRUCTURA DE LA DOCTRINA – C) –  LA PRESERVACION COMPLETA DE CADA UNA DE SUS DOS NATURALEZAS SIN CONFUSION NI ALTERACION EN SU UNIDAD </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endParaRPr lang="es-ES" sz="4300" b="1" dirty="0">
              <a:solidFill>
                <a:prstClr val="black"/>
              </a:solidFill>
              <a:latin typeface="Century Gothic" panose="020B0502020202020204" pitchFamily="34" charset="0"/>
            </a:endParaRPr>
          </a:p>
        </p:txBody>
      </p:sp>
      <p:sp>
        <p:nvSpPr>
          <p:cNvPr id="4" name="Slide Number Placeholder 3">
            <a:extLst>
              <a:ext uri="{FF2B5EF4-FFF2-40B4-BE49-F238E27FC236}">
                <a16:creationId xmlns:a16="http://schemas.microsoft.com/office/drawing/2014/main" id="{89B1C27A-32E2-498D-B587-CB364CDE3050}"/>
              </a:ext>
            </a:extLst>
          </p:cNvPr>
          <p:cNvSpPr>
            <a:spLocks noGrp="1"/>
          </p:cNvSpPr>
          <p:nvPr>
            <p:ph type="sldNum" sz="quarter" idx="4294967295"/>
          </p:nvPr>
        </p:nvSpPr>
        <p:spPr>
          <a:xfrm>
            <a:off x="11631026" y="6274523"/>
            <a:ext cx="39599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436ADFB-8E85-4504-9400-D1C83FAA956B}"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75404A9-9CA7-DFF3-B7E1-93F81C2E59CC}"/>
              </a:ext>
            </a:extLst>
          </p:cNvPr>
          <p:cNvPicPr>
            <a:picLocks noChangeAspect="1"/>
          </p:cNvPicPr>
          <p:nvPr/>
        </p:nvPicPr>
        <p:blipFill>
          <a:blip r:embed="rId3"/>
          <a:stretch>
            <a:fillRect/>
          </a:stretch>
        </p:blipFill>
        <p:spPr>
          <a:xfrm>
            <a:off x="6386215" y="6517922"/>
            <a:ext cx="5230821" cy="353599"/>
          </a:xfrm>
          <a:prstGeom prst="rect">
            <a:avLst/>
          </a:prstGeom>
        </p:spPr>
      </p:pic>
    </p:spTree>
    <p:extLst>
      <p:ext uri="{BB962C8B-B14F-4D97-AF65-F5344CB8AC3E}">
        <p14:creationId xmlns:p14="http://schemas.microsoft.com/office/powerpoint/2010/main" val="3413439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227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En esta división de esta breve consideración cristológica, se considera un pasaje de la Escritura que requiere una adecuada interpretación.</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Nos referimos a Filipenses 2:5-8, que dice: "Haya, pues, en vosotros este sentir que hubo también en Cristo Jesús, el cual, siendo en forma de Dios, no estimó el ser igual a Dios como cosa a que aferrarse, sino que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se despojó</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 sí mismo, tomando forma de siervo, hecho semejante a los hombres; y estando en la condición de hombre, se humilló a sí mismo, haciéndose obediente hasta la muerte, y muerte de cruz.“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a:t>
            </a:r>
            <a:r>
              <a:rPr lang="es-ES" sz="2700" dirty="0">
                <a:solidFill>
                  <a:prstClr val="black"/>
                </a:solidFill>
                <a:latin typeface="Century Gothic" panose="020B0502020202020204" pitchFamily="34" charset="0"/>
              </a:rPr>
              <a:t>tema que requiere una interpretación cuidadosa </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se centra en la expresión: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se despojó</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que, con respecto a Cristo, significa que ÉL se despojó de Sí mismo</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El contexto inmediato en que se encuentra este pasaje es claro en cuanto a qué fue aquello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de lo cual se despojó</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de ser igual a Dios.</a:t>
            </a:r>
          </a:p>
        </p:txBody>
      </p:sp>
    </p:spTree>
    <p:extLst>
      <p:ext uri="{BB962C8B-B14F-4D97-AF65-F5344CB8AC3E}">
        <p14:creationId xmlns:p14="http://schemas.microsoft.com/office/powerpoint/2010/main" val="10929793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228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Cuando se interpreta a estos notables pasajes de Fil 2:4-8, debe tener en mente el propósito del </a:t>
            </a:r>
            <a:r>
              <a:rPr lang="es-ES" sz="2700" dirty="0">
                <a:solidFill>
                  <a:prstClr val="black"/>
                </a:solidFill>
                <a:latin typeface="Century Gothic" panose="020B0502020202020204" pitchFamily="34" charset="0"/>
              </a:rPr>
              <a:t>Espíritu Santo por medio del </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apóstol Pablo, el cual se declara en el versículo 4: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No mirando cada uno por lo suyo propio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sino cada cual también por lo de los otros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Hacer esto es tener la mente de Cristo, puesto que eso es precisamente lo que El hizo,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sin aferrarse egoístamente al estado que le correspondía por derecho propio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se despojó de él a favor de otros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o en otras palabras similares que expresan la misma verdad con respecto a Cristo: "Porque ya conocéis la gracia de nuestro Señor Jesucristo,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que por amor a vosotros se hizo pobre</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siendo rico,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para que vosotros con su pobreza fueseis enriquecidos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(2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Cor</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8:9).</a:t>
            </a:r>
          </a:p>
        </p:txBody>
      </p:sp>
    </p:spTree>
    <p:extLst>
      <p:ext uri="{BB962C8B-B14F-4D97-AF65-F5344CB8AC3E}">
        <p14:creationId xmlns:p14="http://schemas.microsoft.com/office/powerpoint/2010/main" val="42269247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229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La kenosis se puede dividir en tres partes, a saber: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742950" marR="0" lvl="0" indent="-742950" algn="just" defTabSz="914400" rtl="0" eaLnBrk="1" fontAlgn="auto" latinLnBrk="0" hangingPunct="1">
              <a:lnSpc>
                <a:spcPct val="120000"/>
              </a:lnSpc>
              <a:spcBef>
                <a:spcPts val="1000"/>
              </a:spcBef>
              <a:spcAft>
                <a:spcPts val="0"/>
              </a:spcAft>
              <a:buClrTx/>
              <a:buSzTx/>
              <a:buFont typeface="+mj-lt"/>
              <a:buAutoNum type="alphaLcParen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la "forma de Dios", </a:t>
            </a:r>
          </a:p>
          <a:p>
            <a:pPr marL="742950" marR="0" lvl="0" indent="-742950" algn="just" defTabSz="914400" rtl="0" eaLnBrk="1" fontAlgn="auto" latinLnBrk="0" hangingPunct="1">
              <a:lnSpc>
                <a:spcPct val="120000"/>
              </a:lnSpc>
              <a:spcBef>
                <a:spcPts val="1000"/>
              </a:spcBef>
              <a:spcAft>
                <a:spcPts val="0"/>
              </a:spcAft>
              <a:buClrTx/>
              <a:buSzTx/>
              <a:buFont typeface="+mj-lt"/>
              <a:buAutoNum type="alphaLcParen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742950" marR="0" lvl="0" indent="-742950" algn="just" defTabSz="914400" rtl="0" eaLnBrk="1" fontAlgn="auto" latinLnBrk="0" hangingPunct="1">
              <a:lnSpc>
                <a:spcPct val="120000"/>
              </a:lnSpc>
              <a:spcBef>
                <a:spcPts val="1000"/>
              </a:spcBef>
              <a:spcAft>
                <a:spcPts val="0"/>
              </a:spcAft>
              <a:buClrTx/>
              <a:buSzTx/>
              <a:buFont typeface="+mj-lt"/>
              <a:buAutoNum type="alphaLcParen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La condescendencia, y </a:t>
            </a:r>
          </a:p>
          <a:p>
            <a:pPr marL="742950" marR="0" lvl="0" indent="-742950" algn="just" defTabSz="914400" rtl="0" eaLnBrk="1" fontAlgn="auto" latinLnBrk="0" hangingPunct="1">
              <a:lnSpc>
                <a:spcPct val="120000"/>
              </a:lnSpc>
              <a:spcBef>
                <a:spcPts val="1000"/>
              </a:spcBef>
              <a:spcAft>
                <a:spcPts val="0"/>
              </a:spcAft>
              <a:buClrTx/>
              <a:buSzTx/>
              <a:buFont typeface="+mj-lt"/>
              <a:buAutoNum type="alphaLcParen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742950" marR="0" lvl="0" indent="-742950" algn="just" defTabSz="914400" rtl="0" eaLnBrk="1" fontAlgn="auto" latinLnBrk="0" hangingPunct="1">
              <a:lnSpc>
                <a:spcPct val="120000"/>
              </a:lnSpc>
              <a:spcBef>
                <a:spcPts val="1000"/>
              </a:spcBef>
              <a:spcAft>
                <a:spcPts val="0"/>
              </a:spcAft>
              <a:buClrTx/>
              <a:buSzTx/>
              <a:buFont typeface="+mj-lt"/>
              <a:buAutoNum type="alphaLcParen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La "forma de siervo ... semejante a los hombres."</a:t>
            </a: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52139251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 I - LA "FORMA DE DIOS"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Toda la plenitud reside en ÉL (Col. 1: 19)</a:t>
            </a:r>
          </a:p>
          <a:p>
            <a:pPr marL="0" marR="0" lvl="0" indent="0" algn="just" defTabSz="914400" rtl="0" eaLnBrk="1" fontAlgn="auto" latinLnBrk="0" hangingPunct="1">
              <a:lnSpc>
                <a:spcPct val="120000"/>
              </a:lnSpc>
              <a:spcBef>
                <a:spcPts val="1000"/>
              </a:spcBef>
              <a:spcAft>
                <a:spcPts val="0"/>
              </a:spcAft>
              <a:buClrTx/>
              <a:buSzTx/>
              <a:buNone/>
              <a:tabLst/>
              <a:defRPr/>
            </a:pPr>
            <a:r>
              <a:rPr lang="es-ES" sz="2700" dirty="0">
                <a:solidFill>
                  <a:prstClr val="black"/>
                </a:solidFill>
                <a:latin typeface="Century Gothic" panose="020B0502020202020204" pitchFamily="34" charset="0"/>
              </a:rPr>
              <a:t>Col 1:19  por cuanto agradó al Padre que </a:t>
            </a:r>
            <a:r>
              <a:rPr lang="es-ES" sz="2700" b="1" u="sng" dirty="0">
                <a:solidFill>
                  <a:prstClr val="black"/>
                </a:solidFill>
                <a:latin typeface="Century Gothic" panose="020B0502020202020204" pitchFamily="34" charset="0"/>
              </a:rPr>
              <a:t>en él habitase toda plenitud</a:t>
            </a:r>
            <a:r>
              <a:rPr lang="es-ES" sz="2700" dirty="0">
                <a:solidFill>
                  <a:prstClr val="black"/>
                </a:solidFill>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None/>
              <a:tabLst/>
              <a:defRPr/>
            </a:pPr>
            <a:r>
              <a:rPr lang="es-ES" sz="2700" dirty="0">
                <a:solidFill>
                  <a:prstClr val="black"/>
                </a:solidFill>
                <a:latin typeface="Century Gothic" panose="020B0502020202020204" pitchFamily="34" charset="0"/>
              </a:rPr>
              <a:t>Col 2:9  </a:t>
            </a:r>
            <a:r>
              <a:rPr lang="es-ES" sz="2700" b="1" dirty="0">
                <a:solidFill>
                  <a:prstClr val="black"/>
                </a:solidFill>
                <a:latin typeface="Century Gothic" panose="020B0502020202020204" pitchFamily="34" charset="0"/>
              </a:rPr>
              <a:t>Porque </a:t>
            </a:r>
            <a:r>
              <a:rPr lang="es-ES" sz="2700" b="1" u="sng" dirty="0">
                <a:solidFill>
                  <a:prstClr val="black"/>
                </a:solidFill>
                <a:latin typeface="Century Gothic" panose="020B0502020202020204" pitchFamily="34" charset="0"/>
              </a:rPr>
              <a:t>en él</a:t>
            </a:r>
            <a:r>
              <a:rPr lang="es-ES" sz="2700" b="1" dirty="0">
                <a:solidFill>
                  <a:prstClr val="black"/>
                </a:solidFill>
                <a:latin typeface="Century Gothic" panose="020B0502020202020204" pitchFamily="34" charset="0"/>
              </a:rPr>
              <a:t> habita corporalmente</a:t>
            </a:r>
            <a:r>
              <a:rPr lang="es-ES" sz="2700" dirty="0">
                <a:solidFill>
                  <a:prstClr val="black"/>
                </a:solidFill>
                <a:latin typeface="Century Gothic" panose="020B0502020202020204" pitchFamily="34" charset="0"/>
              </a:rPr>
              <a:t> </a:t>
            </a:r>
            <a:r>
              <a:rPr lang="es-ES" sz="2700" b="1" u="sng" dirty="0">
                <a:solidFill>
                  <a:prstClr val="black"/>
                </a:solidFill>
                <a:latin typeface="Century Gothic" panose="020B0502020202020204" pitchFamily="34" charset="0"/>
              </a:rPr>
              <a:t>toda la plenitud de la Deidad</a:t>
            </a:r>
            <a:r>
              <a:rPr lang="es-ES" sz="27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No fue otro que el mismo Dios el que "fue manifestado en carne" (1 Tim 3: 16).</a:t>
            </a:r>
          </a:p>
          <a:p>
            <a:pPr marL="0" marR="0" lvl="0" indent="0" algn="just" defTabSz="914400" rtl="0" eaLnBrk="1" fontAlgn="auto" latinLnBrk="0" hangingPunct="1">
              <a:lnSpc>
                <a:spcPct val="120000"/>
              </a:lnSpc>
              <a:spcBef>
                <a:spcPts val="1000"/>
              </a:spcBef>
              <a:spcAft>
                <a:spcPts val="0"/>
              </a:spcAft>
              <a:buClrTx/>
              <a:buSzTx/>
              <a:buNone/>
              <a:tabLst/>
              <a:defRPr/>
            </a:pPr>
            <a:r>
              <a:rPr lang="es-ES" sz="2700" dirty="0">
                <a:solidFill>
                  <a:prstClr val="black"/>
                </a:solidFill>
                <a:latin typeface="Century Gothic" panose="020B0502020202020204" pitchFamily="34" charset="0"/>
              </a:rPr>
              <a:t>1Ti 3:16  E indiscutiblemente, grande es el misterio de la piedad: </a:t>
            </a:r>
          </a:p>
          <a:p>
            <a:pPr marL="0" marR="0" lvl="0" indent="0" algn="just" defTabSz="914400" rtl="0" eaLnBrk="1" fontAlgn="auto" latinLnBrk="0" hangingPunct="1">
              <a:lnSpc>
                <a:spcPct val="120000"/>
              </a:lnSpc>
              <a:spcBef>
                <a:spcPts val="1000"/>
              </a:spcBef>
              <a:spcAft>
                <a:spcPts val="0"/>
              </a:spcAft>
              <a:buClrTx/>
              <a:buSzTx/>
              <a:buNone/>
              <a:tabLst/>
              <a:defRPr/>
            </a:pPr>
            <a:r>
              <a:rPr lang="es-ES" sz="2700" b="1" u="sng" dirty="0">
                <a:solidFill>
                  <a:prstClr val="black"/>
                </a:solidFill>
                <a:latin typeface="Century Gothic" panose="020B0502020202020204" pitchFamily="34" charset="0"/>
              </a:rPr>
              <a:t>Dios fue manifestado en carne</a:t>
            </a:r>
            <a:r>
              <a:rPr lang="es-ES" sz="2700" dirty="0">
                <a:solidFill>
                  <a:prstClr val="black"/>
                </a:solidFill>
                <a:latin typeface="Century Gothic" panose="020B0502020202020204" pitchFamily="34" charset="0"/>
              </a:rPr>
              <a:t>, ….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Aquel que ha de venir, el Dios Hombre glorificado, se nos declara que es "nuestro gran Dios y Salvador Jesucristo" (Tito 2:13).</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Tito 2:13  aguardando la esperanza bienaventurada y la manifestación gloriosa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de nuestro gran Dios y Salvador Jesucristo, </a:t>
            </a:r>
          </a:p>
        </p:txBody>
      </p:sp>
    </p:spTree>
    <p:extLst>
      <p:ext uri="{BB962C8B-B14F-4D97-AF65-F5344CB8AC3E}">
        <p14:creationId xmlns:p14="http://schemas.microsoft.com/office/powerpoint/2010/main" val="403378562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 - II - LA CONDESCENDENCIA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Espíritu de Dios hizo que se escribieran muchas predicciones que anunciaban la venida de Cristo, de ese modo fue prevista y registrada la condescendencia del Hijo de Dios.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Era un plan divino, preparado y realizado por Dios. Cristo fue el Don – Regalo Divino del Padre para el mundo: venir en forma de Hijo de Dios y con semejanza de siervo.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Fil 2:7  sino que se despojó a sí mismo,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tomando forma de siervo, hecho semejante a los hombres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prefirió venir y someterse a la voluntad del Padre y a su propia voluntad.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magnitud de la transición de la altísima gloria de los cielos a la esfera de los hombres no puede estimarse; sino,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con la máxima condescendencia posible</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"Por lo cual, entrando en el mundo dice: ... He aquí que vengo, oh Dios,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para hacer tu voluntad</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como en el rollo del libro está escrito de mí"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10:5-7).</a:t>
            </a:r>
          </a:p>
        </p:txBody>
      </p:sp>
    </p:spTree>
    <p:extLst>
      <p:ext uri="{BB962C8B-B14F-4D97-AF65-F5344CB8AC3E}">
        <p14:creationId xmlns:p14="http://schemas.microsoft.com/office/powerpoint/2010/main" val="290421599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 - II - LA CONDESCENDENCIA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No hay ninguna maravilla del universo que sea más grande que ésta: Que Aquel que era en el principio con Dios, y es Dios, se hizo carne. Juan da testimonio de que Cristo fue visto presencialmente como humano por los hombres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1:1; 1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1:1).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700" dirty="0">
                <a:solidFill>
                  <a:prstClr val="black"/>
                </a:solidFill>
                <a:latin typeface="Century Gothic" panose="020B0502020202020204" pitchFamily="34" charset="0"/>
              </a:rPr>
              <a:t>Juan 1:1  En el principio era el Verbo, y el Verbo era con Dios, </a:t>
            </a:r>
            <a:r>
              <a:rPr lang="es-ES" sz="2700" b="1" u="sng" dirty="0">
                <a:solidFill>
                  <a:prstClr val="black"/>
                </a:solidFill>
                <a:latin typeface="Century Gothic" panose="020B0502020202020204" pitchFamily="34" charset="0"/>
              </a:rPr>
              <a:t>y el Verbo era Dios</a:t>
            </a:r>
            <a:r>
              <a:rPr lang="es-ES" sz="27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700" dirty="0">
                <a:solidFill>
                  <a:prstClr val="black"/>
                </a:solidFill>
                <a:latin typeface="Century Gothic" panose="020B0502020202020204" pitchFamily="34" charset="0"/>
              </a:rPr>
              <a:t>1Jn 1:1  Lo que era desde el principio, lo que hemos oído, lo que hemos visto con nuestros ojos, lo que hemos contemplado, </a:t>
            </a:r>
            <a:r>
              <a:rPr lang="es-ES" sz="2700" b="1" dirty="0">
                <a:solidFill>
                  <a:prstClr val="black"/>
                </a:solidFill>
                <a:latin typeface="Century Gothic" panose="020B0502020202020204" pitchFamily="34" charset="0"/>
              </a:rPr>
              <a:t>y palparon nuestras manos tocante al Verbo de vida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b="1"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700" b="1" dirty="0">
                <a:solidFill>
                  <a:prstClr val="black"/>
                </a:solidFill>
                <a:latin typeface="Century Gothic" panose="020B0502020202020204" pitchFamily="34" charset="0"/>
              </a:rPr>
              <a:t>El Verbo se hizo carne la cual no fue consumida ni vio corrupción, lo cual se simboliza en la zarza: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fuego que ardía en la zarza simbolizaba la pasión de Cristo y la zarza que se no se consumía simbolizaba su humanidad.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700" dirty="0" err="1">
                <a:solidFill>
                  <a:prstClr val="black"/>
                </a:solidFill>
                <a:latin typeface="Century Gothic" panose="020B0502020202020204" pitchFamily="34" charset="0"/>
              </a:rPr>
              <a:t>Exo</a:t>
            </a:r>
            <a:r>
              <a:rPr lang="es-ES" sz="2700" dirty="0">
                <a:solidFill>
                  <a:prstClr val="black"/>
                </a:solidFill>
                <a:latin typeface="Century Gothic" panose="020B0502020202020204" pitchFamily="34" charset="0"/>
              </a:rPr>
              <a:t> 3:2  Y se le apareció el Angel de Jehová en una llama de fuego en medio de una zarza; y él miró, y vio que </a:t>
            </a:r>
            <a:r>
              <a:rPr lang="es-ES" sz="2700" b="1" dirty="0">
                <a:solidFill>
                  <a:prstClr val="black"/>
                </a:solidFill>
                <a:latin typeface="Century Gothic" panose="020B0502020202020204" pitchFamily="34" charset="0"/>
              </a:rPr>
              <a:t>la zarza </a:t>
            </a:r>
            <a:r>
              <a:rPr lang="es-ES" sz="2700" b="1" u="sng" dirty="0">
                <a:solidFill>
                  <a:prstClr val="black"/>
                </a:solidFill>
                <a:latin typeface="Century Gothic" panose="020B0502020202020204" pitchFamily="34" charset="0"/>
              </a:rPr>
              <a:t>ardía en fuego</a:t>
            </a:r>
            <a:r>
              <a:rPr lang="es-ES" sz="2700" dirty="0">
                <a:solidFill>
                  <a:prstClr val="black"/>
                </a:solidFill>
                <a:latin typeface="Century Gothic" panose="020B0502020202020204" pitchFamily="34" charset="0"/>
              </a:rPr>
              <a:t>, </a:t>
            </a:r>
            <a:r>
              <a:rPr lang="es-ES" sz="2700" b="1" u="sng" dirty="0">
                <a:solidFill>
                  <a:prstClr val="black"/>
                </a:solidFill>
                <a:latin typeface="Century Gothic" panose="020B0502020202020204" pitchFamily="34" charset="0"/>
              </a:rPr>
              <a:t>y la zarza no se consumía.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zarza representa el cuerpo humano de Cristo, desde su arresto: le escupieron en el rostro, le dieron de puñetazos, le abofetearon, le azotaron, le colocaron la corona de espinas, hasta crucificarlo,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pero su cuerpo no se consumió</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sino que resucitó; es por esto, que la zarza no se consumió</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214419810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 - III. LA "FORMA DE SIERVO, HECHO SEMEJANTE A LOS HOMBRES"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 Dios nadie le vio jamás; el unigénito Hijo, que está en el seno del Padre -que mora siempre allí -, él le ha dado a conocer“ (Jn1:18).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Él es el siervo más importante de todos los siervos. Con este propósito, Él tuvo que llegar a ser como siervo humano, para que pudiera servir como Revelación de Dios y como Redentor del hombre. Él dijo en Luc 22:27: “… Mas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yo estoy entre vosotros como el que sirve</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expresión "forma de siervo" significa que Él es todo lo que hace que un siervo sea siervo. Este título nos revela mucho, pues implica perfecta obediencia hasta la muerte, y muerte de cruz.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Con visión profética, el Señor Jesucristo dijo antes de morir: " ...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he acabado la obra que me diste que hiciese</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17:4). Y cuando le llegó el momento de la muerte, dijo: «Consumado es"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19:30). Esto significa que la revelación es grande y la redención es perfecta.</a:t>
            </a:r>
          </a:p>
        </p:txBody>
      </p:sp>
    </p:spTree>
    <p:extLst>
      <p:ext uri="{BB962C8B-B14F-4D97-AF65-F5344CB8AC3E}">
        <p14:creationId xmlns:p14="http://schemas.microsoft.com/office/powerpoint/2010/main" val="91443957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 - III. LA "FORMA DE SIERVO, HECHO SEMEJANTE A LOS HOMBRES"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Dios - Hijo asumió lo que es humano, no para que tomara el lugar de lo divino, sino para que fueran uno solo: 100% Dios y 100% hombre (1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tim</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2:5)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1Ti 2:5  Porque hay un solo Dios, y un solo mediador entre Dios y los hombres,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Jesucristo hombre</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Dios se agregó a sí mismo la forma de siervo, al hacerse semejante a los hombres.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Puesto que está escrito que El "se despojó a sí mismo," la investigación de la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kenosis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es ésta: ¿De qué se despojó El? Por causa de la inmutabilidad de la Deidad, era completamente imposible que ella menguara, o que El abandonara alguno de los atributos divinos. Tales ideas no se sostienen en ninguna parte de la Escritura.</a:t>
            </a:r>
          </a:p>
        </p:txBody>
      </p:sp>
    </p:spTree>
    <p:extLst>
      <p:ext uri="{BB962C8B-B14F-4D97-AF65-F5344CB8AC3E}">
        <p14:creationId xmlns:p14="http://schemas.microsoft.com/office/powerpoint/2010/main" val="101821939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 - III. LA "FORMA DE SIERVO, HECHO SEMEJANTE A LOS HOMBRES"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revelación doctrinal que nos presenta el pasaje que se refiere a la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kenosis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enfatiza el mayor ejemplo de Dios, de no mirar cada uno por lo suyo propio, sino cada cual también por lo de los otros (Fil 2:4-5).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Fil 2:4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no mirando cada uno por lo suyo propio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sino cada cual también por lo de los otros.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Fil 2:5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Haya, pues, en vosotros este sentir que hubo también en Cristo Jesús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Fil 2:6  el cual, siendo en forma de Dios,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no estimó el ser igual a Dios como cosa a que aferrarse,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Cristo se despojó del interés propio en favor de muchos otros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no aferrándose a su estado de exaltación como Dios.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58846523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 - III. LA "FORMA DE SIERVO, HECHO SEMEJANTE A LOS HOMBRES"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Cuando Cristo</a:t>
            </a:r>
            <a:r>
              <a:rPr lang="es-ES" sz="2700" dirty="0">
                <a:solidFill>
                  <a:prstClr val="black"/>
                </a:solidFill>
                <a:latin typeface="Century Gothic" panose="020B0502020202020204" pitchFamily="34" charset="0"/>
              </a:rPr>
              <a:t> se despoja asimismo tomando forma de siervo,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su gloria quedó cubierta, fue despreciado y rechazado por los hombres. Ellos no vieron ningún atractivo en El para desearlo, y fue como raíz de tierra seca, sin parecer ni hermosura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ls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53:2).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Su condescendencia no consiste en que la Deidad se apartó de Él, sino en que Dios obró de esa manera en beneficio total de la humanidad (el perdón de pecados por medio de la fe en su sangre – Rom 3:25), ya que estaba en Cristo como siervo reconciliando consigo al mundo (2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Cor</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5:19), no tomándoles en cuenta a los hombres sus pecados.</a:t>
            </a:r>
          </a:p>
        </p:txBody>
      </p:sp>
    </p:spTree>
    <p:extLst>
      <p:ext uri="{BB962C8B-B14F-4D97-AF65-F5344CB8AC3E}">
        <p14:creationId xmlns:p14="http://schemas.microsoft.com/office/powerpoint/2010/main" val="418508916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 - III. LA "FORMA DE SIERVO, HECHO SEMEJANTE A LOS HOMBRES"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omnisciencia significa siempre omnisciencia; la omnipresencia es siempre omnipresencia; la omnipotencia es siempre omnipotencia. No hay ninguna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omniprescencia</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limitada, pues el Logos que estaba en el cuerpo de Cristo,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también estaba en el cielo</a:t>
            </a:r>
            <a:r>
              <a:rPr kumimoji="0" lang="es-ES" sz="2700" b="1" i="0"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3:13).</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Juan 3:13  Nadie subió al cielo, sino el que descendió del cielo; el Hijo del Hombre,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que </a:t>
            </a:r>
            <a:r>
              <a:rPr kumimoji="0" lang="es-ES" sz="27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entury Gothic" panose="020B0502020202020204" pitchFamily="34" charset="0"/>
              </a:rPr>
              <a:t>está</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 en el cielo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Ante todo, se estable el principio de que 'el Logos (el Verbo hecho carne). .. No dejó de ser lo que era en la esencia de su eterna naturaleza, ni por un momento -a pesar de su humillación voluntaria.</a:t>
            </a:r>
          </a:p>
        </p:txBody>
      </p:sp>
    </p:spTree>
    <p:extLst>
      <p:ext uri="{BB962C8B-B14F-4D97-AF65-F5344CB8AC3E}">
        <p14:creationId xmlns:p14="http://schemas.microsoft.com/office/powerpoint/2010/main" val="333130409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 - III. LA "FORMA DE SIERVO, HECHO SEMEJANTE A LOS HOMBRES"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Cuando el Logos preexistente y eterno tomó para Sí la humanidad, Él se despojó de la visibilidad de su gloria. Los hombres no podían ver su Deidad, pues estaba velada o cubierta para ellos.</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En su semejanza </a:t>
            </a:r>
            <a:r>
              <a:rPr lang="es-ES" sz="2000" b="1" u="sng" dirty="0">
                <a:solidFill>
                  <a:prstClr val="black"/>
                </a:solidFill>
                <a:latin typeface="Century Gothic" panose="020B0502020202020204" pitchFamily="34" charset="0"/>
              </a:rPr>
              <a:t>de siervo</a:t>
            </a:r>
            <a:r>
              <a:rPr lang="es-ES" sz="2000" b="1" dirty="0">
                <a:solidFill>
                  <a:prstClr val="black"/>
                </a:solidFill>
                <a:latin typeface="Century Gothic" panose="020B0502020202020204" pitchFamily="34" charset="0"/>
              </a:rPr>
              <a:t> </a:t>
            </a:r>
            <a:r>
              <a:rPr lang="es-ES" sz="2000" dirty="0">
                <a:solidFill>
                  <a:prstClr val="black"/>
                </a:solidFill>
                <a:latin typeface="Century Gothic" panose="020B0502020202020204" pitchFamily="34" charset="0"/>
              </a:rPr>
              <a:t>en la tierra, </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Cristo poseía todos los atributos esenciales y todas las propiedades divinas; pero Él no los utilizó para cumplir con el plan de la salvación acordado desde antes de la fundación del mundo. En este caso el mayor ejemplo comunicable del Dios – Hombre estando en la condición de hombre fue LA OBEDIENCIA TOTAL AL PADRE.</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Fil 2:8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y estando en la condición de hombre</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strike="noStrike" kern="1200" cap="none" spc="0" normalizeH="0" baseline="0" noProof="0" dirty="0">
                <a:ln>
                  <a:noFill/>
                </a:ln>
                <a:solidFill>
                  <a:prstClr val="black"/>
                </a:solidFill>
                <a:effectLst/>
                <a:uLnTx/>
                <a:uFillTx/>
                <a:latin typeface="Century Gothic" panose="020B0502020202020204" pitchFamily="34" charset="0"/>
              </a:rPr>
              <a:t>se humilló a sí mismo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haciéndose obediente</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 hasta la muerte, y muerte de cruz</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Y el resultado de esa obediencia hasta la muerte, es la exaltación máxima de parte del Padre: </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Fil 2:9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Por lo cual Dios también le exaltó hasta lo sumo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y le dio un nombre que es sobre todo nombre, </a:t>
            </a: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9770109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El término "hipóstasis" proviene del griego ὑπ</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όστ</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ασις (hypóstasis), que se compone de "ὑπό" (hypó, "debajo" o "subyacente") y "στάσις" (stásis, "estar" o "estado"). El término hace referencia a la sustancia o esencia subyacente que sostiene la realidad de algo.</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Durante los primeros siglos del cristianismo, los teólogos utilizaron "hipóstasis" para hablar de las tres personas de la Trinidad (el Padre, el Hijo y el Espíritu Santo) como personalidades distintas, pero compartiendo una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única esencia divina (que es la esencia subyacente)</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De esto se deduce que la unión de carácter hipostática es una unión de dos naturalezas que, en sí mismas son independientes y distintas. En Cristo se unió la naturaleza divina con la naturaleza humana, y el resultado es el Dios – Hombre que está a la diestra del Padre: Jesucristo Hombre (1 Tim 2:5).</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La expresión unión hipostática que le corresponde a la teología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sólo es aplicable a Cristo en quien</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como en ningún otro,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se unen dos naturalezas distintas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150509699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En la historia no se encuentra ningún ejemplo de otro ser como Cristo en este respecto, ni aparecerá ningún otro. Él es el Dios - Hombre incomparable, el Mediador, el Árbitro que esperaba Job (Job 9:32,33).</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Job 9:32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Porque no es hombre como yo</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para que yo le responda,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800" b="1" i="0" u="none" strike="noStrike" kern="1200" cap="none" spc="0" normalizeH="0" baseline="0" noProof="0" dirty="0">
                <a:ln>
                  <a:noFill/>
                </a:ln>
                <a:solidFill>
                  <a:prstClr val="black"/>
                </a:solidFill>
                <a:effectLst/>
                <a:uLnTx/>
                <a:uFillTx/>
                <a:latin typeface="Century Gothic" panose="020B0502020202020204" pitchFamily="34" charset="0"/>
              </a:rPr>
              <a:t>Y vengamos juntamente a juicio</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Job 9:33  </a:t>
            </a:r>
            <a:r>
              <a:rPr kumimoji="0" lang="es-ES" sz="1800" b="1" i="0" u="none" strike="noStrike" kern="1200" cap="none" spc="0" normalizeH="0" baseline="0" noProof="0" dirty="0">
                <a:ln>
                  <a:noFill/>
                </a:ln>
                <a:solidFill>
                  <a:prstClr val="black"/>
                </a:solidFill>
                <a:effectLst/>
                <a:uLnTx/>
                <a:uFillTx/>
                <a:latin typeface="Century Gothic" panose="020B0502020202020204" pitchFamily="34" charset="0"/>
              </a:rPr>
              <a:t>No hay entre nosotros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árbitro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Que ponga su mano sobre nosotros dos</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No puede haber otro, pues toda demanda de satisfacción divina o de necesidad humana, queda completamente satisfecha en Cristo, quien al ser el mediador entre Dios y los hombres, es el único que pone su mano sobre el Padre y sobre los creyentes; es decir,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el árbitro perfecto ( 1 Tim 2:5)</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Este arbitro es el único que tiene estas dos naturalezas: la divina y la humana, y que es a la vez la máxima revelación de Dios para los hombres: Jesucristo hombre.</a:t>
            </a:r>
          </a:p>
        </p:txBody>
      </p:sp>
    </p:spTree>
    <p:extLst>
      <p:ext uri="{BB962C8B-B14F-4D97-AF65-F5344CB8AC3E}">
        <p14:creationId xmlns:p14="http://schemas.microsoft.com/office/powerpoint/2010/main" val="355383546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Él es la única solución de Dios para la raza caída.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Dentro del hombre no hay recursos que le valgan para proveer </a:t>
            </a:r>
            <a:r>
              <a:rPr lang="es-ES" sz="2000" b="1" u="sng" dirty="0">
                <a:solidFill>
                  <a:prstClr val="black"/>
                </a:solidFill>
                <a:latin typeface="Century Gothic" panose="020B0502020202020204" pitchFamily="34" charset="0"/>
              </a:rPr>
              <a:t>un árbitro cuyo derecho y autoridad sean perfectamente divinos y perfectamente humanos</a:t>
            </a:r>
            <a:r>
              <a:rPr lang="es-ES" sz="20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b="1" dirty="0">
                <a:solidFill>
                  <a:prstClr val="black"/>
                </a:solidFill>
                <a:latin typeface="Century Gothic" panose="020B0502020202020204" pitchFamily="34" charset="0"/>
              </a:rPr>
              <a:t>Nada de lo que el hombre puede producir </a:t>
            </a:r>
            <a:r>
              <a:rPr lang="es-ES" sz="2000" b="1" u="sng" dirty="0">
                <a:solidFill>
                  <a:prstClr val="black"/>
                </a:solidFill>
                <a:latin typeface="Century Gothic" panose="020B0502020202020204" pitchFamily="34" charset="0"/>
              </a:rPr>
              <a:t>podría redimir un alma del pecado</a:t>
            </a:r>
            <a:r>
              <a:rPr lang="es-ES" sz="2000" dirty="0">
                <a:solidFill>
                  <a:prstClr val="black"/>
                </a:solidFill>
                <a:latin typeface="Century Gothic" panose="020B0502020202020204" pitchFamily="34" charset="0"/>
              </a:rPr>
              <a:t>, </a:t>
            </a:r>
            <a:r>
              <a:rPr lang="es-ES" sz="2000" b="1" dirty="0">
                <a:solidFill>
                  <a:prstClr val="black"/>
                </a:solidFill>
                <a:latin typeface="Century Gothic" panose="020B0502020202020204" pitchFamily="34" charset="0"/>
              </a:rPr>
              <a:t>ni pudiera proveer la sangre expiatoria esencial que por sí sola pudiera satisfacer la santidad ofendida.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La persona de Cristo en esa unión hipostática es mediadora, salvadora y satisfactoria para siempre.</a:t>
            </a:r>
          </a:p>
          <a:p>
            <a:pPr marL="0" marR="0" lvl="0" indent="0" algn="just" defTabSz="914400" rtl="0" eaLnBrk="1" fontAlgn="auto" latinLnBrk="0" hangingPunct="1">
              <a:lnSpc>
                <a:spcPct val="120000"/>
              </a:lnSpc>
              <a:spcBef>
                <a:spcPts val="1000"/>
              </a:spcBef>
              <a:spcAft>
                <a:spcPts val="0"/>
              </a:spcAft>
              <a:buClrTx/>
              <a:buSzTx/>
              <a:buNone/>
              <a:tabLst/>
              <a:defRPr/>
            </a:pPr>
            <a:r>
              <a:rPr lang="es-ES" sz="20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El tema específico de la unión hipostática lo dividiremos en dos partes principales, a saber: a) la estructura de la doctrina y b) las relaciones del Dios Hombre.</a:t>
            </a:r>
          </a:p>
        </p:txBody>
      </p:sp>
    </p:spTree>
    <p:extLst>
      <p:ext uri="{BB962C8B-B14F-4D97-AF65-F5344CB8AC3E}">
        <p14:creationId xmlns:p14="http://schemas.microsoft.com/office/powerpoint/2010/main" val="142799179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Rectangle 209">
            <a:extLst>
              <a:ext uri="{FF2B5EF4-FFF2-40B4-BE49-F238E27FC236}">
                <a16:creationId xmlns:a16="http://schemas.microsoft.com/office/drawing/2014/main" id="{83429BF9-99C4-4B9C-B2D9-6D90BFE57B88}"/>
              </a:ext>
            </a:extLst>
          </p:cNvPr>
          <p:cNvSpPr/>
          <p:nvPr/>
        </p:nvSpPr>
        <p:spPr>
          <a:xfrm>
            <a:off x="0" y="290880"/>
            <a:ext cx="4164037" cy="533400"/>
          </a:xfrm>
          <a:prstGeom prst="rect">
            <a:avLst/>
          </a:prstGeom>
          <a:solidFill>
            <a:srgbClr val="AA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9" name="TextBox 208">
            <a:extLst>
              <a:ext uri="{FF2B5EF4-FFF2-40B4-BE49-F238E27FC236}">
                <a16:creationId xmlns:a16="http://schemas.microsoft.com/office/drawing/2014/main" id="{AF6F88D9-2EB7-473C-93D2-50E0AB04B253}"/>
              </a:ext>
            </a:extLst>
          </p:cNvPr>
          <p:cNvSpPr txBox="1"/>
          <p:nvPr/>
        </p:nvSpPr>
        <p:spPr>
          <a:xfrm>
            <a:off x="862613" y="175234"/>
            <a:ext cx="3085133" cy="70788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orbel" panose="020B0503020204020204" pitchFamily="34" charset="0"/>
                <a:ea typeface="Cambria" panose="02040503050406030204" pitchFamily="18" charset="0"/>
                <a:cs typeface="+mn-cs"/>
              </a:rPr>
              <a:t>RECESO</a:t>
            </a:r>
            <a:endParaRPr kumimoji="0" lang="en-US" sz="4000" b="1" i="0" u="none" strike="noStrike" kern="1200" cap="none" spc="0" normalizeH="0" baseline="0" noProof="0" dirty="0">
              <a:ln>
                <a:noFill/>
              </a:ln>
              <a:solidFill>
                <a:prstClr val="black"/>
              </a:solidFill>
              <a:effectLst/>
              <a:uLnTx/>
              <a:uFillTx/>
              <a:latin typeface="Corbel" panose="020B0503020204020204" pitchFamily="34" charset="0"/>
              <a:ea typeface="Cambria" panose="02040503050406030204" pitchFamily="18" charset="0"/>
              <a:cs typeface="+mn-cs"/>
            </a:endParaRPr>
          </a:p>
        </p:txBody>
      </p:sp>
      <p:graphicFrame>
        <p:nvGraphicFramePr>
          <p:cNvPr id="6" name="Objeto 5">
            <a:extLst>
              <a:ext uri="{FF2B5EF4-FFF2-40B4-BE49-F238E27FC236}">
                <a16:creationId xmlns:a16="http://schemas.microsoft.com/office/drawing/2014/main" id="{9AED4868-AE86-B538-CCD8-4C0C1CD03BDE}"/>
              </a:ext>
            </a:extLst>
          </p:cNvPr>
          <p:cNvGraphicFramePr>
            <a:graphicFrameLocks noChangeAspect="1"/>
          </p:cNvGraphicFramePr>
          <p:nvPr/>
        </p:nvGraphicFramePr>
        <p:xfrm>
          <a:off x="6428579" y="-1"/>
          <a:ext cx="5540375" cy="4974005"/>
        </p:xfrm>
        <a:graphic>
          <a:graphicData uri="http://schemas.openxmlformats.org/presentationml/2006/ole">
            <mc:AlternateContent xmlns:mc="http://schemas.openxmlformats.org/markup-compatibility/2006">
              <mc:Choice xmlns:v="urn:schemas-microsoft-com:vml" Requires="v">
                <p:oleObj name="Document" r:id="rId2" imgW="4762440" imgH="4762440" progId="XaraX.Document">
                  <p:embed/>
                </p:oleObj>
              </mc:Choice>
              <mc:Fallback>
                <p:oleObj name="Document" r:id="rId2" imgW="4762440" imgH="4762440" progId="XaraX.Document">
                  <p:embed/>
                  <p:pic>
                    <p:nvPicPr>
                      <p:cNvPr id="6" name="Objeto 5">
                        <a:extLst>
                          <a:ext uri="{FF2B5EF4-FFF2-40B4-BE49-F238E27FC236}">
                            <a16:creationId xmlns:a16="http://schemas.microsoft.com/office/drawing/2014/main" id="{9AED4868-AE86-B538-CCD8-4C0C1CD03BDE}"/>
                          </a:ext>
                        </a:extLst>
                      </p:cNvPr>
                      <p:cNvPicPr/>
                      <p:nvPr/>
                    </p:nvPicPr>
                    <p:blipFill>
                      <a:blip r:embed="rId3"/>
                      <a:stretch>
                        <a:fillRect/>
                      </a:stretch>
                    </p:blipFill>
                    <p:spPr>
                      <a:xfrm>
                        <a:off x="6428579" y="-1"/>
                        <a:ext cx="5540375" cy="4974005"/>
                      </a:xfrm>
                      <a:prstGeom prst="rect">
                        <a:avLst/>
                      </a:prstGeom>
                    </p:spPr>
                  </p:pic>
                </p:oleObj>
              </mc:Fallback>
            </mc:AlternateContent>
          </a:graphicData>
        </a:graphic>
      </p:graphicFrame>
      <p:pic>
        <p:nvPicPr>
          <p:cNvPr id="11" name="Imagen 10">
            <a:extLst>
              <a:ext uri="{FF2B5EF4-FFF2-40B4-BE49-F238E27FC236}">
                <a16:creationId xmlns:a16="http://schemas.microsoft.com/office/drawing/2014/main" id="{7AA17D73-CC04-27A4-9ABE-FB36783E2F0D}"/>
              </a:ext>
            </a:extLst>
          </p:cNvPr>
          <p:cNvPicPr>
            <a:picLocks noChangeAspect="1"/>
          </p:cNvPicPr>
          <p:nvPr/>
        </p:nvPicPr>
        <p:blipFill>
          <a:blip r:embed="rId4"/>
          <a:stretch>
            <a:fillRect/>
          </a:stretch>
        </p:blipFill>
        <p:spPr>
          <a:xfrm>
            <a:off x="7167561" y="4029474"/>
            <a:ext cx="4062413" cy="795306"/>
          </a:xfrm>
          <a:prstGeom prst="rect">
            <a:avLst/>
          </a:prstGeom>
        </p:spPr>
      </p:pic>
      <p:sp>
        <p:nvSpPr>
          <p:cNvPr id="12" name="CuadroTexto 11">
            <a:extLst>
              <a:ext uri="{FF2B5EF4-FFF2-40B4-BE49-F238E27FC236}">
                <a16:creationId xmlns:a16="http://schemas.microsoft.com/office/drawing/2014/main" id="{82F0CC77-DEC4-45C4-6DC1-CDFFA4B9E6FF}"/>
              </a:ext>
            </a:extLst>
          </p:cNvPr>
          <p:cNvSpPr txBox="1"/>
          <p:nvPr/>
        </p:nvSpPr>
        <p:spPr>
          <a:xfrm>
            <a:off x="7698578" y="2276160"/>
            <a:ext cx="3000375"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REGRESAMOS</a:t>
            </a:r>
            <a:r>
              <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 LAS</a:t>
            </a:r>
            <a:endParaRPr kumimoji="0" lang="es-SV"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67" name="TextBox 208">
            <a:extLst>
              <a:ext uri="{FF2B5EF4-FFF2-40B4-BE49-F238E27FC236}">
                <a16:creationId xmlns:a16="http://schemas.microsoft.com/office/drawing/2014/main" id="{2F9CE536-F4AF-ABC1-6856-548826A3D955}"/>
              </a:ext>
            </a:extLst>
          </p:cNvPr>
          <p:cNvSpPr txBox="1"/>
          <p:nvPr/>
        </p:nvSpPr>
        <p:spPr>
          <a:xfrm>
            <a:off x="8034938" y="3939164"/>
            <a:ext cx="3085133" cy="70788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Cambria" panose="02040503050406030204" pitchFamily="18" charset="0"/>
                <a:cs typeface="Arial" panose="020B0604020202020204" pitchFamily="34" charset="0"/>
              </a:rPr>
              <a:t>10:30 a.m.</a:t>
            </a:r>
            <a:endPar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Cambria" panose="02040503050406030204" pitchFamily="18" charset="0"/>
              <a:cs typeface="Arial" panose="020B0604020202020204" pitchFamily="34" charset="0"/>
            </a:endParaRPr>
          </a:p>
        </p:txBody>
      </p:sp>
      <p:sp>
        <p:nvSpPr>
          <p:cNvPr id="69" name="CuadroTexto 68">
            <a:extLst>
              <a:ext uri="{FF2B5EF4-FFF2-40B4-BE49-F238E27FC236}">
                <a16:creationId xmlns:a16="http://schemas.microsoft.com/office/drawing/2014/main" id="{C1158DBB-BD32-0C04-826D-4DB3CF0B2184}"/>
              </a:ext>
            </a:extLst>
          </p:cNvPr>
          <p:cNvSpPr txBox="1"/>
          <p:nvPr/>
        </p:nvSpPr>
        <p:spPr>
          <a:xfrm>
            <a:off x="223046" y="1145213"/>
            <a:ext cx="6626649" cy="4339650"/>
          </a:xfrm>
          <a:prstGeom prst="rect">
            <a:avLst/>
          </a:prstGeom>
          <a:gradFill>
            <a:gsLst>
              <a:gs pos="0">
                <a:srgbClr val="FFE1E1"/>
              </a:gs>
              <a:gs pos="100000">
                <a:srgbClr val="FF9F9F"/>
              </a:gs>
            </a:gsLst>
            <a:lin ang="5400000" scaled="1"/>
          </a:gradFill>
          <a:ln w="57150">
            <a:gradFill>
              <a:gsLst>
                <a:gs pos="100000">
                  <a:srgbClr val="C00000"/>
                </a:gs>
                <a:gs pos="0">
                  <a:srgbClr val="FF9F9F"/>
                </a:gs>
              </a:gsLst>
              <a:lin ang="5400000" scaled="1"/>
            </a:gra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Una señal de que somos salvos es perseverar en la doctrina de Cristo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2 JUAN 1:9</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Cualquiera que </a:t>
            </a:r>
            <a:r>
              <a:rPr kumimoji="0" lang="es-ES" sz="40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no</a:t>
            </a: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3200" b="1" i="0" u="sng" strike="noStrike" kern="1200" cap="none" spc="0" normalizeH="0" baseline="0" noProof="0" dirty="0">
                <a:ln>
                  <a:noFill/>
                </a:ln>
                <a:solidFill>
                  <a:prstClr val="black"/>
                </a:solidFill>
                <a:effectLst/>
                <a:uLnTx/>
                <a:uFillTx/>
                <a:latin typeface="Calibri" panose="020F0502020204030204"/>
                <a:ea typeface="+mn-ea"/>
                <a:cs typeface="+mn-cs"/>
              </a:rPr>
              <a:t>persevera en la doctrina de Cristo</a:t>
            </a: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40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no</a:t>
            </a: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32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tiene a Dios</a:t>
            </a: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 el que persevera </a:t>
            </a:r>
            <a:r>
              <a:rPr kumimoji="0" lang="es-ES" sz="32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en la doctrina de Cristo</a:t>
            </a: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36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ése sí tiene al Padre y al Hijo</a:t>
            </a:r>
            <a:endParaRPr kumimoji="0" lang="es-SV" sz="32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14" name="Rectángulo 13">
            <a:extLst>
              <a:ext uri="{FF2B5EF4-FFF2-40B4-BE49-F238E27FC236}">
                <a16:creationId xmlns:a16="http://schemas.microsoft.com/office/drawing/2014/main" id="{B93BD3C6-50EF-2B84-6847-86D78DF248D4}"/>
              </a:ext>
            </a:extLst>
          </p:cNvPr>
          <p:cNvSpPr/>
          <p:nvPr/>
        </p:nvSpPr>
        <p:spPr>
          <a:xfrm>
            <a:off x="8120960" y="4742159"/>
            <a:ext cx="2577993" cy="156966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solidFill>
                  <a:srgbClr val="C00000"/>
                </a:solidFill>
                <a:effectLst>
                  <a:outerShdw blurRad="38100" dist="38100" dir="2700000" algn="tl">
                    <a:srgbClr val="000000">
                      <a:alpha val="43137"/>
                    </a:srgbClr>
                  </a:outerShdw>
                </a:effectLst>
                <a:uLnTx/>
                <a:uFillTx/>
                <a:latin typeface="Calibri" panose="020F0502020204030204"/>
                <a:ea typeface="+mn-ea"/>
                <a:cs typeface="+mn-cs"/>
              </a:rPr>
              <a:t>Jesucristo te acepto como mi Dios y mi Salvador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solidFill>
                  <a:srgbClr val="C00000"/>
                </a:solidFill>
                <a:effectLst>
                  <a:outerShdw blurRad="38100" dist="38100" dir="2700000" algn="tl">
                    <a:srgbClr val="000000">
                      <a:alpha val="43137"/>
                    </a:srgbClr>
                  </a:outerShdw>
                </a:effectLst>
                <a:uLnTx/>
                <a:uFillTx/>
                <a:latin typeface="Calibri" panose="020F0502020204030204"/>
                <a:ea typeface="+mn-ea"/>
                <a:cs typeface="+mn-cs"/>
              </a:rPr>
              <a:t>Amén</a:t>
            </a:r>
          </a:p>
        </p:txBody>
      </p:sp>
    </p:spTree>
    <p:extLst>
      <p:ext uri="{BB962C8B-B14F-4D97-AF65-F5344CB8AC3E}">
        <p14:creationId xmlns:p14="http://schemas.microsoft.com/office/powerpoint/2010/main" val="420204357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250"/>
                                  </p:stCondLst>
                                  <p:childTnLst>
                                    <p:set>
                                      <p:cBhvr>
                                        <p:cTn id="6" dur="1" fill="hold">
                                          <p:stCondLst>
                                            <p:cond delay="0"/>
                                          </p:stCondLst>
                                        </p:cTn>
                                        <p:tgtEl>
                                          <p:spTgt spid="69"/>
                                        </p:tgtEl>
                                        <p:attrNameLst>
                                          <p:attrName>style.visibility</p:attrName>
                                        </p:attrNameLst>
                                      </p:cBhvr>
                                      <p:to>
                                        <p:strVal val="visible"/>
                                      </p:to>
                                    </p:set>
                                    <p:anim calcmode="lin" valueType="num">
                                      <p:cBhvr>
                                        <p:cTn id="7" dur="5500" fill="hold"/>
                                        <p:tgtEl>
                                          <p:spTgt spid="69"/>
                                        </p:tgtEl>
                                        <p:attrNameLst>
                                          <p:attrName>ppt_w</p:attrName>
                                        </p:attrNameLst>
                                      </p:cBhvr>
                                      <p:tavLst>
                                        <p:tav tm="0">
                                          <p:val>
                                            <p:strVal val="#ppt_w*0.70"/>
                                          </p:val>
                                        </p:tav>
                                        <p:tav tm="100000">
                                          <p:val>
                                            <p:strVal val="#ppt_w"/>
                                          </p:val>
                                        </p:tav>
                                      </p:tavLst>
                                    </p:anim>
                                    <p:anim calcmode="lin" valueType="num">
                                      <p:cBhvr>
                                        <p:cTn id="8" dur="5500" fill="hold"/>
                                        <p:tgtEl>
                                          <p:spTgt spid="69"/>
                                        </p:tgtEl>
                                        <p:attrNameLst>
                                          <p:attrName>ppt_h</p:attrName>
                                        </p:attrNameLst>
                                      </p:cBhvr>
                                      <p:tavLst>
                                        <p:tav tm="0">
                                          <p:val>
                                            <p:strVal val="#ppt_h"/>
                                          </p:val>
                                        </p:tav>
                                        <p:tav tm="100000">
                                          <p:val>
                                            <p:strVal val="#ppt_h"/>
                                          </p:val>
                                        </p:tav>
                                      </p:tavLst>
                                    </p:anim>
                                    <p:animEffect transition="in" filter="fade">
                                      <p:cBhvr>
                                        <p:cTn id="9" dur="5500"/>
                                        <p:tgtEl>
                                          <p:spTgt spid="69"/>
                                        </p:tgtEl>
                                      </p:cBhvr>
                                    </p:animEffect>
                                  </p:childTnLst>
                                </p:cTn>
                              </p:par>
                            </p:childTnLst>
                          </p:cTn>
                        </p:par>
                        <p:par>
                          <p:cTn id="10" fill="hold">
                            <p:stCondLst>
                              <p:cond delay="5750"/>
                            </p:stCondLst>
                            <p:childTnLst>
                              <p:par>
                                <p:cTn id="11" presetID="13" presetClass="entr" presetSubtype="16"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plus(in)">
                                      <p:cBhvr>
                                        <p:cTn id="13" dur="4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b="1" dirty="0">
                <a:solidFill>
                  <a:prstClr val="black"/>
                </a:solidFill>
                <a:latin typeface="Century Gothic" panose="020B0502020202020204" pitchFamily="34" charset="0"/>
              </a:rPr>
              <a:t>-</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None/>
              <a:tabLst/>
              <a:defRPr/>
            </a:pPr>
            <a:r>
              <a:rPr lang="es-ES" sz="3200" dirty="0">
                <a:solidFill>
                  <a:prstClr val="black"/>
                </a:solidFill>
                <a:latin typeface="Century Gothic" panose="020B0502020202020204" pitchFamily="34" charset="0"/>
              </a:rPr>
              <a:t>Cuatro factores vitales constituyen la estructura de esta doctrina específica: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3200" dirty="0">
              <a:solidFill>
                <a:prstClr val="black"/>
              </a:solidFill>
              <a:latin typeface="Century Gothic" panose="020B0502020202020204" pitchFamily="34" charset="0"/>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a:tabLst/>
              <a:defRPr/>
            </a:pPr>
            <a:r>
              <a:rPr lang="es-ES" sz="3200" dirty="0">
                <a:solidFill>
                  <a:prstClr val="black"/>
                </a:solidFill>
                <a:latin typeface="Century Gothic" panose="020B0502020202020204" pitchFamily="34" charset="0"/>
              </a:rPr>
              <a:t>Su Deidad, </a:t>
            </a: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a:tabLst/>
              <a:defRPr/>
            </a:pPr>
            <a:r>
              <a:rPr lang="es-ES" sz="3200" dirty="0">
                <a:solidFill>
                  <a:prstClr val="black"/>
                </a:solidFill>
                <a:latin typeface="Century Gothic" panose="020B0502020202020204" pitchFamily="34" charset="0"/>
              </a:rPr>
              <a:t>Su humanidad, </a:t>
            </a: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a:tabLst/>
              <a:defRPr/>
            </a:pPr>
            <a:r>
              <a:rPr lang="es-ES" sz="3200" dirty="0">
                <a:solidFill>
                  <a:prstClr val="black"/>
                </a:solidFill>
                <a:latin typeface="Century Gothic" panose="020B0502020202020204" pitchFamily="34" charset="0"/>
              </a:rPr>
              <a:t>La preservación completa de cada una de estas dos naturalezas sin confusión ni alteración, y </a:t>
            </a: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a:tabLst/>
              <a:defRPr/>
            </a:pPr>
            <a:r>
              <a:rPr lang="es-ES" sz="3200" dirty="0">
                <a:solidFill>
                  <a:prstClr val="black"/>
                </a:solidFill>
                <a:latin typeface="Century Gothic" panose="020B0502020202020204" pitchFamily="34" charset="0"/>
              </a:rPr>
              <a:t>La unidad del Hombre Dios.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38908968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b="1" dirty="0">
                <a:solidFill>
                  <a:prstClr val="black"/>
                </a:solidFill>
                <a:latin typeface="Century Gothic" panose="020B0502020202020204" pitchFamily="34" charset="0"/>
              </a:rPr>
              <a:t>-</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A) – LA DEIDAD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LA DEIDAD DE CRISTO - Cristo no es sólo un Miembro de la Divinidad </a:t>
            </a:r>
            <a:r>
              <a:rPr lang="es-ES" sz="2000" dirty="0" err="1">
                <a:solidFill>
                  <a:prstClr val="black"/>
                </a:solidFill>
                <a:latin typeface="Century Gothic" panose="020B0502020202020204" pitchFamily="34" charset="0"/>
              </a:rPr>
              <a:t>co-igual</a:t>
            </a:r>
            <a:r>
              <a:rPr lang="es-ES" sz="2000" dirty="0">
                <a:solidFill>
                  <a:prstClr val="black"/>
                </a:solidFill>
                <a:latin typeface="Century Gothic" panose="020B0502020202020204" pitchFamily="34" charset="0"/>
              </a:rPr>
              <a:t> con el Padre y con el Espíritu Santo antes de su encarnación, sino que Él retuvo esa realidad "en los días de su carne."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Vemos que el Padre y el Espíritu están asociados y activos en todo lo que concierne al Hijo; </a:t>
            </a:r>
            <a:r>
              <a:rPr lang="es-ES" sz="2000" b="1" u="sng" dirty="0">
                <a:solidFill>
                  <a:prstClr val="black"/>
                </a:solidFill>
                <a:latin typeface="Century Gothic" panose="020B0502020202020204" pitchFamily="34" charset="0"/>
              </a:rPr>
              <a:t>pero sólo el Hijo tomó para Sí la forma humana</a:t>
            </a:r>
            <a:r>
              <a:rPr lang="es-ES" sz="2000" dirty="0">
                <a:solidFill>
                  <a:prstClr val="black"/>
                </a:solidFill>
                <a:latin typeface="Century Gothic" panose="020B0502020202020204" pitchFamily="34" charset="0"/>
              </a:rPr>
              <a:t>, </a:t>
            </a:r>
            <a:r>
              <a:rPr lang="es-ES" sz="2000" b="1" u="sng" dirty="0">
                <a:solidFill>
                  <a:prstClr val="black"/>
                </a:solidFill>
                <a:latin typeface="Century Gothic" panose="020B0502020202020204" pitchFamily="34" charset="0"/>
              </a:rPr>
              <a:t>y Él es, por tanto, glorificado como pariente de la familia humana.</a:t>
            </a:r>
            <a:r>
              <a:rPr lang="es-ES" sz="2000" dirty="0">
                <a:solidFill>
                  <a:prstClr val="black"/>
                </a:solidFill>
                <a:latin typeface="Century Gothic" panose="020B0502020202020204" pitchFamily="34" charset="0"/>
              </a:rPr>
              <a:t> Aunque la unidad trinitaria original es compleja y difícil para la comprensión humana, permanece tan perfectamente después de la encarnación como antes (</a:t>
            </a:r>
            <a:r>
              <a:rPr lang="es-ES" sz="2000" dirty="0" err="1">
                <a:solidFill>
                  <a:prstClr val="black"/>
                </a:solidFill>
                <a:latin typeface="Century Gothic" panose="020B0502020202020204" pitchFamily="34" charset="0"/>
              </a:rPr>
              <a:t>Jn</a:t>
            </a:r>
            <a:r>
              <a:rPr lang="es-ES" sz="2000" dirty="0">
                <a:solidFill>
                  <a:prstClr val="black"/>
                </a:solidFill>
                <a:latin typeface="Century Gothic" panose="020B0502020202020204" pitchFamily="34" charset="0"/>
              </a:rPr>
              <a:t> 10:30; </a:t>
            </a:r>
            <a:r>
              <a:rPr lang="es-ES" sz="2000" dirty="0" err="1">
                <a:solidFill>
                  <a:prstClr val="black"/>
                </a:solidFill>
                <a:latin typeface="Century Gothic" panose="020B0502020202020204" pitchFamily="34" charset="0"/>
              </a:rPr>
              <a:t>Jn</a:t>
            </a:r>
            <a:r>
              <a:rPr lang="es-ES" sz="2000" dirty="0">
                <a:solidFill>
                  <a:prstClr val="black"/>
                </a:solidFill>
                <a:latin typeface="Century Gothic" panose="020B0502020202020204" pitchFamily="34" charset="0"/>
              </a:rPr>
              <a:t> 14:9 y 1Jn 5:7).</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b="1" u="sng" dirty="0">
                <a:solidFill>
                  <a:prstClr val="black"/>
                </a:solidFill>
                <a:latin typeface="Century Gothic" panose="020B0502020202020204" pitchFamily="34" charset="0"/>
              </a:rPr>
              <a:t>Juan 10:30  Yo y el Padre uno somos</a:t>
            </a:r>
            <a:r>
              <a:rPr lang="es-ES" sz="20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Juan 14:9  Jesús le dijo: ¿Tanto tiempo hace que estoy con vosotros, y no me has conocido, Felipe? </a:t>
            </a:r>
            <a:r>
              <a:rPr lang="es-ES" sz="2000" b="1" u="sng" dirty="0">
                <a:solidFill>
                  <a:prstClr val="black"/>
                </a:solidFill>
                <a:latin typeface="Century Gothic" panose="020B0502020202020204" pitchFamily="34" charset="0"/>
              </a:rPr>
              <a:t>El que me ha visto a mí, ha visto al Padre</a:t>
            </a:r>
            <a:r>
              <a:rPr lang="es-ES" sz="2000" dirty="0">
                <a:solidFill>
                  <a:prstClr val="black"/>
                </a:solidFill>
                <a:latin typeface="Century Gothic" panose="020B0502020202020204" pitchFamily="34" charset="0"/>
              </a:rPr>
              <a:t>; ¿cómo, pues, dices tú: Muéstranos el Padre?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1Jn 5:7  Porque tres son los que dan testimonio en el cielo: el Padre, el Verbo y el Espíritu Santo; </a:t>
            </a:r>
            <a:r>
              <a:rPr lang="es-ES" sz="2000" b="1" u="sng" dirty="0">
                <a:solidFill>
                  <a:prstClr val="black"/>
                </a:solidFill>
                <a:latin typeface="Century Gothic" panose="020B0502020202020204" pitchFamily="34" charset="0"/>
              </a:rPr>
              <a:t>y estos tres son uno</a:t>
            </a:r>
            <a:r>
              <a:rPr lang="es-ES" sz="2000" dirty="0">
                <a:solidFill>
                  <a:prstClr val="black"/>
                </a:solidFill>
                <a:latin typeface="Century Gothic" panose="020B0502020202020204" pitchFamily="34" charset="0"/>
              </a:rPr>
              <a:t>. </a:t>
            </a:r>
          </a:p>
        </p:txBody>
      </p:sp>
    </p:spTree>
    <p:extLst>
      <p:ext uri="{BB962C8B-B14F-4D97-AF65-F5344CB8AC3E}">
        <p14:creationId xmlns:p14="http://schemas.microsoft.com/office/powerpoint/2010/main" val="188099782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b="1" dirty="0">
                <a:solidFill>
                  <a:prstClr val="black"/>
                </a:solidFill>
                <a:latin typeface="Century Gothic" panose="020B0502020202020204" pitchFamily="34" charset="0"/>
              </a:rPr>
              <a:t>-</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B) – SU HUMANIDAD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La encarnación fue el medio por el cual Cristo asumió una humanidad completa y perfecta.</a:t>
            </a:r>
          </a:p>
          <a:p>
            <a:pPr marL="0" marR="0" lvl="0" indent="0" algn="just" defTabSz="914400" rtl="0" eaLnBrk="1" fontAlgn="auto" latinLnBrk="0" hangingPunct="1">
              <a:lnSpc>
                <a:spcPct val="110000"/>
              </a:lnSpc>
              <a:spcBef>
                <a:spcPts val="1000"/>
              </a:spcBef>
              <a:spcAft>
                <a:spcPts val="0"/>
              </a:spcAft>
              <a:buClrTx/>
              <a:buSzTx/>
              <a:buNone/>
              <a:tabLst/>
              <a:defRPr/>
            </a:pPr>
            <a:r>
              <a:rPr lang="es-ES" sz="20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ÉL no poseía antes esta humanidad, y al agregarla a su eterna Deidad dio como resultado el Dios - Hombre que es Cristo. Aunque su Divinidad es eterna, </a:t>
            </a:r>
            <a:r>
              <a:rPr lang="es-ES" sz="2000" b="1" u="sng" dirty="0">
                <a:solidFill>
                  <a:prstClr val="black"/>
                </a:solidFill>
                <a:latin typeface="Century Gothic" panose="020B0502020202020204" pitchFamily="34" charset="0"/>
              </a:rPr>
              <a:t>su humanidad la obtuvo en el tiempo.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000" b="1" u="sng"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Por tanto, el Dios - Hombre destinado a ser así para siempre, comenzó con la encarnación.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También se nos revela que, aunque la asunción de la humanidad fue primero una condescendencia y luego una humillación; por medio de su muerte, su resurrección y su ascensión, </a:t>
            </a:r>
            <a:r>
              <a:rPr lang="es-ES" sz="2000" b="1" u="sng" dirty="0">
                <a:solidFill>
                  <a:prstClr val="black"/>
                </a:solidFill>
                <a:latin typeface="Century Gothic" panose="020B0502020202020204" pitchFamily="34" charset="0"/>
              </a:rPr>
              <a:t>ÉL fue exaltado hasta lo sumo</a:t>
            </a:r>
            <a:r>
              <a:rPr lang="es-ES" sz="20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Fil 2:8  y estando en la condición de hombre, se humilló a sí mismo, haciéndose obediente hasta la muerte, y muerte de cruz.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Fil 2:9  </a:t>
            </a:r>
            <a:r>
              <a:rPr lang="es-ES" sz="2000" b="1" u="sng" dirty="0">
                <a:solidFill>
                  <a:prstClr val="black"/>
                </a:solidFill>
                <a:latin typeface="Century Gothic" panose="020B0502020202020204" pitchFamily="34" charset="0"/>
              </a:rPr>
              <a:t>Por lo cual Dios también le exaltó hasta lo sumo</a:t>
            </a:r>
            <a:r>
              <a:rPr lang="es-ES" sz="2000" dirty="0">
                <a:solidFill>
                  <a:prstClr val="black"/>
                </a:solidFill>
                <a:latin typeface="Century Gothic" panose="020B0502020202020204" pitchFamily="34" charset="0"/>
              </a:rPr>
              <a:t>, </a:t>
            </a:r>
            <a:r>
              <a:rPr lang="es-ES" sz="2000" b="1" dirty="0">
                <a:solidFill>
                  <a:prstClr val="black"/>
                </a:solidFill>
                <a:latin typeface="Century Gothic" panose="020B0502020202020204" pitchFamily="34" charset="0"/>
              </a:rPr>
              <a:t>y le dio un nombre que es sobre todo nombre, </a:t>
            </a:r>
          </a:p>
        </p:txBody>
      </p:sp>
    </p:spTree>
    <p:extLst>
      <p:ext uri="{BB962C8B-B14F-4D97-AF65-F5344CB8AC3E}">
        <p14:creationId xmlns:p14="http://schemas.microsoft.com/office/powerpoint/2010/main" val="147230598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b="1" dirty="0">
                <a:solidFill>
                  <a:prstClr val="black"/>
                </a:solidFill>
                <a:latin typeface="Century Gothic" panose="020B0502020202020204" pitchFamily="34" charset="0"/>
              </a:rPr>
              <a:t>-</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B) – SU HUMANIDAD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El gozo "fue puesto delante de él" (</a:t>
            </a:r>
            <a:r>
              <a:rPr lang="es-ES" sz="2400" dirty="0" err="1">
                <a:solidFill>
                  <a:prstClr val="black"/>
                </a:solidFill>
                <a:latin typeface="Century Gothic" panose="020B0502020202020204" pitchFamily="34" charset="0"/>
              </a:rPr>
              <a:t>Heb</a:t>
            </a:r>
            <a:r>
              <a:rPr lang="es-ES" sz="2400" dirty="0">
                <a:solidFill>
                  <a:prstClr val="black"/>
                </a:solidFill>
                <a:latin typeface="Century Gothic" panose="020B0502020202020204" pitchFamily="34" charset="0"/>
              </a:rPr>
              <a:t> 12:2), y por la obediencia que manifestó en la cruz, "Dios también lo exaltó hasta lo sumo" (Fi12:9).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Así se hace referencia a una gloria y a un gozo excelentes, que exceden a toda gloria y a todo gozo que haya habido antes.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Su condescendencia y su humillación no le fueron relevadas mediante la acción de desechar su humanidad, sino mediante la glorificación de ella (Juan 17:5).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En e1 cielo está un Hombre glorificado que no renunció a su humanidad.</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1Ti 2:5  Porque hay un solo Dios, y un solo mediador entre Dios y los hombres, </a:t>
            </a:r>
            <a:r>
              <a:rPr lang="es-ES" sz="2400" b="1" u="sng" dirty="0">
                <a:solidFill>
                  <a:prstClr val="black"/>
                </a:solidFill>
                <a:latin typeface="Century Gothic" panose="020B0502020202020204" pitchFamily="34" charset="0"/>
              </a:rPr>
              <a:t>Jesucristo hombre</a:t>
            </a:r>
            <a:r>
              <a:rPr lang="es-ES" sz="2400" dirty="0">
                <a:solidFill>
                  <a:prstClr val="black"/>
                </a:solidFill>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Antes de venir a la tierra ya estaba glorificado como Dios, luego cuando toma la naturaleza humana y sube al cielo, vuelve a ser glorificado </a:t>
            </a:r>
            <a:r>
              <a:rPr lang="es-ES" sz="2400" b="1" u="sng" dirty="0">
                <a:solidFill>
                  <a:prstClr val="black"/>
                </a:solidFill>
                <a:latin typeface="Century Gothic" panose="020B0502020202020204" pitchFamily="34" charset="0"/>
              </a:rPr>
              <a:t>con aquella misma gloria</a:t>
            </a:r>
            <a:r>
              <a:rPr lang="es-ES" sz="2400" dirty="0">
                <a:solidFill>
                  <a:prstClr val="black"/>
                </a:solidFill>
                <a:latin typeface="Century Gothic" panose="020B0502020202020204" pitchFamily="34" charset="0"/>
              </a:rPr>
              <a:t> antes que el mundo fuese. </a:t>
            </a:r>
            <a:r>
              <a:rPr lang="es-ES" sz="2400" b="1" u="sng" dirty="0">
                <a:solidFill>
                  <a:prstClr val="black"/>
                </a:solidFill>
                <a:latin typeface="Century Gothic" panose="020B0502020202020204" pitchFamily="34" charset="0"/>
              </a:rPr>
              <a:t>El Dios-Hombre queda con la misma gloria de Dios.</a:t>
            </a:r>
          </a:p>
          <a:p>
            <a:pPr marL="0" marR="0" lvl="0" indent="0" algn="just" defTabSz="914400" rtl="0" eaLnBrk="1" fontAlgn="auto" latinLnBrk="0" hangingPunct="1">
              <a:lnSpc>
                <a:spcPct val="120000"/>
              </a:lnSpc>
              <a:spcBef>
                <a:spcPts val="1000"/>
              </a:spcBef>
              <a:spcAft>
                <a:spcPts val="0"/>
              </a:spcAft>
              <a:buClrTx/>
              <a:buSzTx/>
              <a:buNone/>
              <a:tabLst/>
              <a:defRPr/>
            </a:pPr>
            <a:r>
              <a:rPr lang="es-ES" sz="24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Juan 17:5  Ahora pues, Padre, </a:t>
            </a:r>
            <a:r>
              <a:rPr lang="es-ES" sz="2400" b="1" u="sng" dirty="0">
                <a:solidFill>
                  <a:prstClr val="black"/>
                </a:solidFill>
                <a:latin typeface="Century Gothic" panose="020B0502020202020204" pitchFamily="34" charset="0"/>
              </a:rPr>
              <a:t>glorifícame tú al lado tuyo</a:t>
            </a:r>
            <a:r>
              <a:rPr lang="es-ES" sz="2400" dirty="0">
                <a:solidFill>
                  <a:prstClr val="black"/>
                </a:solidFill>
                <a:latin typeface="Century Gothic" panose="020B0502020202020204" pitchFamily="34" charset="0"/>
              </a:rPr>
              <a:t>, </a:t>
            </a:r>
            <a:r>
              <a:rPr lang="es-ES" sz="2400" b="1" u="sng" dirty="0">
                <a:solidFill>
                  <a:prstClr val="black"/>
                </a:solidFill>
                <a:latin typeface="Century Gothic" panose="020B0502020202020204" pitchFamily="34" charset="0"/>
              </a:rPr>
              <a:t>con aquella gloria que tuve contigo antes que el mundo fuese.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61923319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b="1" dirty="0">
                <a:solidFill>
                  <a:prstClr val="black"/>
                </a:solidFill>
                <a:latin typeface="Century Gothic" panose="020B0502020202020204" pitchFamily="34" charset="0"/>
              </a:rPr>
              <a:t>-</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B) – SU HUMANIDAD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ÉL ministra a favor de los suyos que están en el mundo, y como tal, ÉL está sentado sobre el trono del Padre, hasta que, por la autoridad y el poder que el Padre le ha dado a ÉL, todos sus enemigos sean puestos por estrado </a:t>
            </a:r>
            <a:r>
              <a:rPr lang="es-ES" sz="2000" b="1" u="sng" dirty="0">
                <a:solidFill>
                  <a:prstClr val="black"/>
                </a:solidFill>
                <a:latin typeface="Century Gothic" panose="020B0502020202020204" pitchFamily="34" charset="0"/>
              </a:rPr>
              <a:t>de sus pies</a:t>
            </a:r>
            <a:r>
              <a:rPr lang="es-ES" sz="2000" dirty="0">
                <a:solidFill>
                  <a:prstClr val="black"/>
                </a:solidFill>
                <a:latin typeface="Century Gothic" panose="020B0502020202020204" pitchFamily="34" charset="0"/>
              </a:rPr>
              <a:t> (</a:t>
            </a:r>
            <a:r>
              <a:rPr lang="es-ES" sz="2000" dirty="0" err="1">
                <a:solidFill>
                  <a:prstClr val="black"/>
                </a:solidFill>
                <a:latin typeface="Century Gothic" panose="020B0502020202020204" pitchFamily="34" charset="0"/>
              </a:rPr>
              <a:t>Heb</a:t>
            </a:r>
            <a:r>
              <a:rPr lang="es-ES" sz="2000" dirty="0">
                <a:solidFill>
                  <a:prstClr val="black"/>
                </a:solidFill>
                <a:latin typeface="Century Gothic" panose="020B0502020202020204" pitchFamily="34" charset="0"/>
              </a:rPr>
              <a:t> 10:12 - 13), y los reinos del mundo llegan a "ser de nuestro Señor y de su Cristo" (</a:t>
            </a:r>
            <a:r>
              <a:rPr lang="es-ES" sz="2000" dirty="0" err="1">
                <a:solidFill>
                  <a:prstClr val="black"/>
                </a:solidFill>
                <a:latin typeface="Century Gothic" panose="020B0502020202020204" pitchFamily="34" charset="0"/>
              </a:rPr>
              <a:t>Ap</a:t>
            </a:r>
            <a:r>
              <a:rPr lang="es-ES" sz="2000" dirty="0">
                <a:solidFill>
                  <a:prstClr val="black"/>
                </a:solidFill>
                <a:latin typeface="Century Gothic" panose="020B0502020202020204" pitchFamily="34" charset="0"/>
              </a:rPr>
              <a:t> 11:15).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err="1">
                <a:solidFill>
                  <a:prstClr val="black"/>
                </a:solidFill>
                <a:latin typeface="Century Gothic" panose="020B0502020202020204" pitchFamily="34" charset="0"/>
              </a:rPr>
              <a:t>Heb</a:t>
            </a:r>
            <a:r>
              <a:rPr lang="es-ES" sz="2000" dirty="0">
                <a:solidFill>
                  <a:prstClr val="black"/>
                </a:solidFill>
                <a:latin typeface="Century Gothic" panose="020B0502020202020204" pitchFamily="34" charset="0"/>
              </a:rPr>
              <a:t> 10:12  pero Cristo, habiendo ofrecido una vez para siempre un solo sacrificio por los pecados, se ha sentado a la diestra de Dios,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err="1">
                <a:solidFill>
                  <a:prstClr val="black"/>
                </a:solidFill>
                <a:latin typeface="Century Gothic" panose="020B0502020202020204" pitchFamily="34" charset="0"/>
              </a:rPr>
              <a:t>Heb</a:t>
            </a:r>
            <a:r>
              <a:rPr lang="es-ES" sz="2000" dirty="0">
                <a:solidFill>
                  <a:prstClr val="black"/>
                </a:solidFill>
                <a:latin typeface="Century Gothic" panose="020B0502020202020204" pitchFamily="34" charset="0"/>
              </a:rPr>
              <a:t> 10:13  </a:t>
            </a:r>
            <a:r>
              <a:rPr lang="es-ES" sz="2000" b="1" u="sng" dirty="0">
                <a:solidFill>
                  <a:prstClr val="black"/>
                </a:solidFill>
                <a:latin typeface="Century Gothic" panose="020B0502020202020204" pitchFamily="34" charset="0"/>
              </a:rPr>
              <a:t>de ahí en adelante esperando hasta que sus enemigos sean puestos por estrado de sus pies;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err="1">
                <a:solidFill>
                  <a:prstClr val="black"/>
                </a:solidFill>
                <a:latin typeface="Century Gothic" panose="020B0502020202020204" pitchFamily="34" charset="0"/>
              </a:rPr>
              <a:t>Apoc</a:t>
            </a:r>
            <a:r>
              <a:rPr lang="es-ES" sz="2000" dirty="0">
                <a:solidFill>
                  <a:prstClr val="black"/>
                </a:solidFill>
                <a:latin typeface="Century Gothic" panose="020B0502020202020204" pitchFamily="34" charset="0"/>
              </a:rPr>
              <a:t> 11:15  El séptimo ángel tocó la trompeta, y hubo grandes voces en el cielo, que decían: </a:t>
            </a:r>
            <a:r>
              <a:rPr lang="es-ES" sz="2000" b="1" u="sng" dirty="0">
                <a:solidFill>
                  <a:prstClr val="black"/>
                </a:solidFill>
                <a:latin typeface="Century Gothic" panose="020B0502020202020204" pitchFamily="34" charset="0"/>
              </a:rPr>
              <a:t>Los reinos del mundo han venido a ser de nuestro Señor y de su Cristo</a:t>
            </a:r>
            <a:r>
              <a:rPr lang="es-ES" sz="2000" dirty="0">
                <a:solidFill>
                  <a:prstClr val="black"/>
                </a:solidFill>
                <a:latin typeface="Century Gothic" panose="020B0502020202020204" pitchFamily="34" charset="0"/>
              </a:rPr>
              <a:t>; </a:t>
            </a:r>
            <a:r>
              <a:rPr lang="es-ES" sz="2000" b="1" u="sng" dirty="0">
                <a:solidFill>
                  <a:prstClr val="black"/>
                </a:solidFill>
                <a:latin typeface="Century Gothic" panose="020B0502020202020204" pitchFamily="34" charset="0"/>
              </a:rPr>
              <a:t>y él reinará por los siglos de los siglos.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Por tanto, debe reconocerse que el Dios Hombre es el mismo Dios y el mismo Hombre, y que su humanidad, perfecta y completa, es tan perdurable como su Deidad.</a:t>
            </a:r>
          </a:p>
        </p:txBody>
      </p:sp>
    </p:spTree>
    <p:extLst>
      <p:ext uri="{BB962C8B-B14F-4D97-AF65-F5344CB8AC3E}">
        <p14:creationId xmlns:p14="http://schemas.microsoft.com/office/powerpoint/2010/main" val="309306729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sz="1400" b="1" dirty="0">
                <a:solidFill>
                  <a:prstClr val="black"/>
                </a:solidFill>
                <a:latin typeface="Century Gothic" panose="020B0502020202020204" pitchFamily="34" charset="0"/>
              </a:rPr>
              <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C) –  LA PRESERVACION COMPLETA DE CADA UNA DE SUS DOS NATURALEZAS SIN CONFUSION NI ALTERACION EN SU UNIDAD </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Sobre estas dos naturalezas se puede afirmar, según la evidencia que ofrecen las Escrituras, que están unidas en una sola Persona, y no en dos; que, en esta unión, lo divino no se degrada de ninguna manera por causa de su amalgamación con lo humano; y de la misma manera y con la misma plenitud, lo humano no se exalta de ninguna manera ni se eleva por encima de lo que es la humanidad no caída.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b="1" dirty="0">
                <a:solidFill>
                  <a:prstClr val="black"/>
                </a:solidFill>
                <a:latin typeface="Century Gothic" panose="020B0502020202020204" pitchFamily="34" charset="0"/>
              </a:rPr>
              <a:t>La realidad según la cual la Deidad no disminuida y la humanidad no caída se unieron en la Persona del Dios Hombre no tiene paralelo en el universo.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b="1"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Si la unión hipostática de dos distintas naturalezas en Cristo se somete a un comentario superficial, resultaría inefectivo desde todo punto de vista, y se frustraría el propósito de Dios, ya que los hombres seguirían en sus delitos y en la condenación, y el cristianismo llegaría a ser sólo un paganismo refinado y el mundo quedaría sin esperanza. </a:t>
            </a:r>
            <a:r>
              <a:rPr lang="es-ES" sz="2000" b="1" u="sng" dirty="0">
                <a:solidFill>
                  <a:prstClr val="black"/>
                </a:solidFill>
                <a:latin typeface="Century Gothic" panose="020B0502020202020204" pitchFamily="34" charset="0"/>
              </a:rPr>
              <a:t>PERO BENDITO SEA DIOS QUE LA UNION HIPOSTATICA ES REAL</a:t>
            </a:r>
            <a:r>
              <a:rPr lang="es-ES" sz="2000" dirty="0">
                <a:solidFill>
                  <a:prstClr val="black"/>
                </a:solidFill>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Decimos con toda reverencia que el plan de la salvación no se podría ejecutar sin la compañía de su humanidad, ni salvar al perdido; ni tampoco su humanidad podría, actuando separadamente, redimir al pecador. </a:t>
            </a:r>
            <a:r>
              <a:rPr lang="es-ES" sz="2000" b="1" dirty="0">
                <a:solidFill>
                  <a:prstClr val="black"/>
                </a:solidFill>
                <a:latin typeface="Century Gothic" panose="020B0502020202020204" pitchFamily="34" charset="0"/>
              </a:rPr>
              <a:t>Los aspectos que envuelve este asunto son tan grandiosos como el eterno ·propósito de Dios y tan imperativos como las necesidades combinadas de todas las almas perdidas.</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es-ES" sz="2000" b="1"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377583777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sz="1400" b="1" dirty="0">
                <a:solidFill>
                  <a:prstClr val="black"/>
                </a:solidFill>
                <a:latin typeface="Century Gothic" panose="020B0502020202020204" pitchFamily="34" charset="0"/>
              </a:rPr>
              <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C) –  LA PRESERVACION COMPLETA DE CADA UNA DE SUS DOS NATURALEZAS SIN CONFUSION NI ALTERACION EN SU UNIDAD </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Tan delicado es el tratar de separar estas dos naturalezas en Cristo que hacer hincapié en una sola de ellas a costa de la otra es sacrificar la eficacia de todo.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Es tan natural estimar que la naturaleza divina de Cristo trasciende la naturaleza humana en dignidad, eternidad y gloria, que casi desaparece por completo la importancia de la naturaleza humana en EL.</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b="1" dirty="0">
                <a:solidFill>
                  <a:prstClr val="black"/>
                </a:solidFill>
                <a:latin typeface="Century Gothic" panose="020B0502020202020204" pitchFamily="34" charset="0"/>
              </a:rPr>
              <a:t>Es indispensable observar que la manifestación de Dios, la redención de los perdidos y mucha de la gloria </a:t>
            </a:r>
            <a:r>
              <a:rPr lang="es-ES" sz="2000" b="1" u="sng" dirty="0">
                <a:solidFill>
                  <a:prstClr val="black"/>
                </a:solidFill>
                <a:latin typeface="Century Gothic" panose="020B0502020202020204" pitchFamily="34" charset="0"/>
              </a:rPr>
              <a:t>futura reside en gran parte en la humanidad de Cristo</a:t>
            </a:r>
            <a:r>
              <a:rPr lang="es-ES" sz="2000" dirty="0">
                <a:solidFill>
                  <a:prstClr val="black"/>
                </a:solidFill>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Igualmente, es natural suponer que la naturaleza divina podría recibir daño hasta cierto punto si se combina con lo humano; y que la naturaleza humana sería exaltada fuera de sus limitaciones precisas si se combina con lo divino.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La Deidad de Cristo queda incólume al unirse en una Persona con lo que es la naturaleza humana no caída, y esta humanidad no caída retiene sus normales limitaciones, para ser semejante a los hombres y poder redimirlos. </a:t>
            </a:r>
          </a:p>
        </p:txBody>
      </p:sp>
    </p:spTree>
    <p:extLst>
      <p:ext uri="{BB962C8B-B14F-4D97-AF65-F5344CB8AC3E}">
        <p14:creationId xmlns:p14="http://schemas.microsoft.com/office/powerpoint/2010/main" val="133276673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sz="1400" b="1" dirty="0">
                <a:solidFill>
                  <a:prstClr val="black"/>
                </a:solidFill>
                <a:latin typeface="Century Gothic" panose="020B0502020202020204" pitchFamily="34" charset="0"/>
              </a:rPr>
              <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C) –  LA PRESERVACION COMPLETA DE CADA UNA DE SUS DOS NATURALEZAS SIN CONFUSION NI ALTERACION EN SU UNIDAD </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El cristiano verdadero es el que confiesa que Jesucristo ha venido en carne (1Jn 4:2), el Apocalipsis hace notar su nacimiento de la tribu de Judá y de la casa de David (5:5), su vida ejemplar de conflicto y victoria (3:21) y su muerte en la cruz (11:8), y al final se tiene la completa certeza que ÉL es verdadero Hombre, pero Dios al mismo tiempo, </a:t>
            </a:r>
            <a:r>
              <a:rPr lang="es-ES" sz="2000" b="1" u="sng" dirty="0">
                <a:solidFill>
                  <a:prstClr val="black"/>
                </a:solidFill>
                <a:latin typeface="Century Gothic" panose="020B0502020202020204" pitchFamily="34" charset="0"/>
              </a:rPr>
              <a:t>y es una sola persona con dos naturalezas 100% Dios y 100% hombre.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1Jn 4:2  En esto conoced el Espíritu de Dios: </a:t>
            </a:r>
            <a:r>
              <a:rPr lang="es-ES" sz="2000" b="1" dirty="0">
                <a:solidFill>
                  <a:prstClr val="black"/>
                </a:solidFill>
                <a:latin typeface="Century Gothic" panose="020B0502020202020204" pitchFamily="34" charset="0"/>
              </a:rPr>
              <a:t>Todo espíritu que confiesa </a:t>
            </a:r>
            <a:r>
              <a:rPr lang="es-ES" sz="2000" b="1" u="sng" dirty="0">
                <a:solidFill>
                  <a:prstClr val="black"/>
                </a:solidFill>
                <a:latin typeface="Century Gothic" panose="020B0502020202020204" pitchFamily="34" charset="0"/>
              </a:rPr>
              <a:t>que Jesucristo ha venido en carne</a:t>
            </a:r>
            <a:r>
              <a:rPr lang="es-ES" sz="2000" b="1" dirty="0">
                <a:solidFill>
                  <a:prstClr val="black"/>
                </a:solidFill>
                <a:latin typeface="Century Gothic" panose="020B0502020202020204" pitchFamily="34" charset="0"/>
              </a:rPr>
              <a:t>, es de Dios;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err="1">
                <a:solidFill>
                  <a:prstClr val="black"/>
                </a:solidFill>
                <a:latin typeface="Century Gothic" panose="020B0502020202020204" pitchFamily="34" charset="0"/>
              </a:rPr>
              <a:t>Apoc</a:t>
            </a:r>
            <a:r>
              <a:rPr lang="es-ES" sz="2000" dirty="0">
                <a:solidFill>
                  <a:prstClr val="black"/>
                </a:solidFill>
                <a:latin typeface="Century Gothic" panose="020B0502020202020204" pitchFamily="34" charset="0"/>
              </a:rPr>
              <a:t> 5:5  Y uno de los ancianos me dijo: No llores. </a:t>
            </a:r>
            <a:r>
              <a:rPr lang="es-ES" sz="2000" b="1" u="sng" dirty="0">
                <a:solidFill>
                  <a:prstClr val="black"/>
                </a:solidFill>
                <a:latin typeface="Century Gothic" panose="020B0502020202020204" pitchFamily="34" charset="0"/>
              </a:rPr>
              <a:t>He aquí que el León de la tribu de Judá, la raíz de David,</a:t>
            </a:r>
            <a:r>
              <a:rPr lang="es-ES" sz="2000" dirty="0">
                <a:solidFill>
                  <a:prstClr val="black"/>
                </a:solidFill>
                <a:latin typeface="Century Gothic" panose="020B0502020202020204" pitchFamily="34" charset="0"/>
              </a:rPr>
              <a:t> ha vencido para abrir el libro y </a:t>
            </a:r>
            <a:r>
              <a:rPr lang="es-ES" sz="2100" dirty="0">
                <a:solidFill>
                  <a:prstClr val="black"/>
                </a:solidFill>
                <a:latin typeface="Century Gothic" panose="020B0502020202020204" pitchFamily="34" charset="0"/>
              </a:rPr>
              <a:t>desatar sus siete sellos.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err="1">
                <a:solidFill>
                  <a:prstClr val="black"/>
                </a:solidFill>
                <a:latin typeface="Century Gothic" panose="020B0502020202020204" pitchFamily="34" charset="0"/>
              </a:rPr>
              <a:t>Apoc</a:t>
            </a:r>
            <a:r>
              <a:rPr lang="es-ES" sz="2000" dirty="0">
                <a:solidFill>
                  <a:prstClr val="black"/>
                </a:solidFill>
                <a:latin typeface="Century Gothic" panose="020B0502020202020204" pitchFamily="34" charset="0"/>
              </a:rPr>
              <a:t> 3:21  </a:t>
            </a:r>
            <a:r>
              <a:rPr lang="es-ES" sz="2000" b="1" dirty="0">
                <a:solidFill>
                  <a:prstClr val="black"/>
                </a:solidFill>
                <a:latin typeface="Century Gothic" panose="020B0502020202020204" pitchFamily="34" charset="0"/>
              </a:rPr>
              <a:t>Al que venciere, le daré </a:t>
            </a:r>
            <a:r>
              <a:rPr lang="es-ES" sz="2000" b="1" u="sng" dirty="0">
                <a:solidFill>
                  <a:prstClr val="black"/>
                </a:solidFill>
                <a:latin typeface="Century Gothic" panose="020B0502020202020204" pitchFamily="34" charset="0"/>
              </a:rPr>
              <a:t>que se siente conmigo en mi trono</a:t>
            </a:r>
            <a:r>
              <a:rPr lang="es-ES" sz="2000" dirty="0">
                <a:solidFill>
                  <a:prstClr val="black"/>
                </a:solidFill>
                <a:latin typeface="Century Gothic" panose="020B0502020202020204" pitchFamily="34" charset="0"/>
              </a:rPr>
              <a:t>, así como yo he vencido, y me he sentado con mi Padre en su trono.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err="1">
                <a:solidFill>
                  <a:prstClr val="black"/>
                </a:solidFill>
                <a:latin typeface="Century Gothic" panose="020B0502020202020204" pitchFamily="34" charset="0"/>
              </a:rPr>
              <a:t>Apoc</a:t>
            </a:r>
            <a:r>
              <a:rPr lang="es-ES" sz="2000" dirty="0">
                <a:solidFill>
                  <a:prstClr val="black"/>
                </a:solidFill>
                <a:latin typeface="Century Gothic" panose="020B0502020202020204" pitchFamily="34" charset="0"/>
              </a:rPr>
              <a:t> 11:8  Y sus cadáveres estarán en la plaza de la grande ciudad que en sentido espiritual se llama Sodoma y Egipto, </a:t>
            </a:r>
            <a:r>
              <a:rPr lang="es-ES" sz="2000" b="1" u="sng" dirty="0">
                <a:solidFill>
                  <a:prstClr val="black"/>
                </a:solidFill>
                <a:latin typeface="Century Gothic" panose="020B0502020202020204" pitchFamily="34" charset="0"/>
              </a:rPr>
              <a:t>donde también nuestro Señor fue crucificado</a:t>
            </a:r>
            <a:r>
              <a:rPr lang="es-ES" sz="20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Nunca hay conflicto entre las dos naturalezas, y a Él se le presenta como una persona indivisible. </a:t>
            </a:r>
          </a:p>
        </p:txBody>
      </p:sp>
    </p:spTree>
    <p:extLst>
      <p:ext uri="{BB962C8B-B14F-4D97-AF65-F5344CB8AC3E}">
        <p14:creationId xmlns:p14="http://schemas.microsoft.com/office/powerpoint/2010/main" val="28152066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sz="1400" b="1" dirty="0">
                <a:solidFill>
                  <a:prstClr val="black"/>
                </a:solidFill>
                <a:latin typeface="Century Gothic" panose="020B0502020202020204" pitchFamily="34" charset="0"/>
              </a:rPr>
              <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C) –  LA PRESERVACION COMPLETA DE CADA UNA DE SUS DOS NATURALEZAS SIN CONFUSION NI ALTERACION EN SU UNIDAD </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250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El eutiquianismo o monofisismo se origina por Eutiques (nace en el año 378 DC), quien sostenía una falsa doctrina teológica, que en Jesús sólo está presente la naturaleza divina, pero no la humana. El monofisismo mantiene que en Cristo existen las dos naturalezas, «sin separación» pero «confundidas», de forma que la naturaleza humana se pierde, absorbida, en la divina.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Las tesis principales de Eutiques eran: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a)después de la Encarnación no existen dos naturalezas, sino una sola, la divina;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b) la naturaleza humana es absorbida y transformada en la divina.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En respuesta a esta falsa doctrina y otras semejantes, se da un credo llamado de Calcedonia en el año 451 DC.</a:t>
            </a:r>
          </a:p>
        </p:txBody>
      </p:sp>
    </p:spTree>
    <p:extLst>
      <p:ext uri="{BB962C8B-B14F-4D97-AF65-F5344CB8AC3E}">
        <p14:creationId xmlns:p14="http://schemas.microsoft.com/office/powerpoint/2010/main" val="422748101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sz="1400" b="1" dirty="0">
                <a:solidFill>
                  <a:prstClr val="black"/>
                </a:solidFill>
                <a:latin typeface="Century Gothic" panose="020B0502020202020204" pitchFamily="34" charset="0"/>
              </a:rPr>
              <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C) –  LA PRESERVACION COMPLETA DE CADA UNA DE SUS DOS NATURALEZAS SIN CONFUSION NI ALTERACION EN SU UNIDAD </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251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Este credo de Calcedonia es una declaración de la naturaleza de Cristo.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Este credo confirma principalmente lo siguiente: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1) Jesús Cristo es Dios y hombre, consustancial al Padre según la divinidad, y consustancial a nosotros según la humanidad,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2) La definición de Cristo como «verdadero Dios y verdadero hombre».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3) Uno y el mismo Cristo, Hijo, Señor, Unigénito, que debe ser reconocido en sus dos naturalezas: inconfundible, inmutable, indivisible e inseparablemente; la distinción de las naturalezas no es quitada de ningún modo por la unión, sino que más bien la propiedad de cada naturaleza se preserva, y concurren en una Persona y una Sustancia, no separadas ni divididas en dos personas, sino unidas en Uno y el mismo Hijo, el Unigénito, Dios el Logos, el Señor Jesucristo; como lo han declarado los profetas desde el principio con respecto a Él, y el mismo Señor Jesucristo nos lo enseñó, y el credo de los santos Padres nos lo ha entregado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El Concilio de Calcedonia se realiza en el año 451 d. C. Calcedonia fue un centro primitivo del cristianismo situado en Asia Menor, la actual Turquía.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El concilio fue el cuarto de los concilios ecuménicos que son aceptados por las iglesias </a:t>
            </a:r>
            <a:r>
              <a:rPr lang="es-ES" sz="2000" dirty="0" err="1">
                <a:solidFill>
                  <a:prstClr val="black"/>
                </a:solidFill>
                <a:latin typeface="Century Gothic" panose="020B0502020202020204" pitchFamily="34" charset="0"/>
              </a:rPr>
              <a:t>calcedonianas</a:t>
            </a:r>
            <a:r>
              <a:rPr lang="es-ES" sz="2000" dirty="0">
                <a:solidFill>
                  <a:prstClr val="black"/>
                </a:solidFill>
                <a:latin typeface="Century Gothic" panose="020B0502020202020204" pitchFamily="34" charset="0"/>
              </a:rPr>
              <a:t> que incluyen a la Iglesia católica, ortodoxa oriental, luterano, anglicanos y reformada.</a:t>
            </a:r>
          </a:p>
        </p:txBody>
      </p:sp>
    </p:spTree>
    <p:extLst>
      <p:ext uri="{BB962C8B-B14F-4D97-AF65-F5344CB8AC3E}">
        <p14:creationId xmlns:p14="http://schemas.microsoft.com/office/powerpoint/2010/main" val="235365763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sz="1400" b="1" dirty="0">
                <a:solidFill>
                  <a:prstClr val="black"/>
                </a:solidFill>
                <a:latin typeface="Century Gothic" panose="020B0502020202020204" pitchFamily="34" charset="0"/>
              </a:rPr>
              <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C) –  LA PRESERVACION COMPLETA DE CADA UNA DE SUS DOS NATURALEZAS SIN CONFUSION NI ALTERACION EN SU UNIDAD </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252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Es importante enfatizar que no son los concilios los que confirman la naturaleza de Cristo, sino la Biblia mediante la iluminación del Espíritu Santo. Varios versículos revelan la naturaleza de Cristo (100% Dios y 100% hombre) no dejando lugar a ninguna duda, por ejemplo: 1 de Tim 2:5, 1 </a:t>
            </a:r>
            <a:r>
              <a:rPr lang="es-ES" sz="2400" dirty="0" err="1">
                <a:solidFill>
                  <a:prstClr val="black"/>
                </a:solidFill>
                <a:latin typeface="Century Gothic" panose="020B0502020202020204" pitchFamily="34" charset="0"/>
              </a:rPr>
              <a:t>Jn</a:t>
            </a:r>
            <a:r>
              <a:rPr lang="es-ES" sz="2400" dirty="0">
                <a:solidFill>
                  <a:prstClr val="black"/>
                </a:solidFill>
                <a:latin typeface="Century Gothic" panose="020B0502020202020204" pitchFamily="34" charset="0"/>
              </a:rPr>
              <a:t> 4:3. Mat 28:5 y 6, </a:t>
            </a:r>
            <a:r>
              <a:rPr lang="es-ES" sz="2400" dirty="0" err="1">
                <a:solidFill>
                  <a:prstClr val="black"/>
                </a:solidFill>
                <a:latin typeface="Century Gothic" panose="020B0502020202020204" pitchFamily="34" charset="0"/>
              </a:rPr>
              <a:t>etc</a:t>
            </a: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1Ti 2:5  Porque hay un solo Dios, y un solo mediador entre Dios y los hombres, </a:t>
            </a:r>
            <a:r>
              <a:rPr lang="es-ES" sz="2400" b="1" u="sng" dirty="0">
                <a:solidFill>
                  <a:prstClr val="black"/>
                </a:solidFill>
                <a:latin typeface="Century Gothic" panose="020B0502020202020204" pitchFamily="34" charset="0"/>
              </a:rPr>
              <a:t>Jesucristo hombre,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1Jn 4:2  En esto conoced el Espíritu de Dios: Todo espíritu que confiesa </a:t>
            </a:r>
            <a:r>
              <a:rPr lang="es-ES" sz="2400" b="1" dirty="0">
                <a:solidFill>
                  <a:prstClr val="black"/>
                </a:solidFill>
                <a:latin typeface="Century Gothic" panose="020B0502020202020204" pitchFamily="34" charset="0"/>
              </a:rPr>
              <a:t>que Jesucristo </a:t>
            </a:r>
            <a:r>
              <a:rPr lang="es-ES" sz="2400" b="1" u="sng" dirty="0">
                <a:solidFill>
                  <a:prstClr val="black"/>
                </a:solidFill>
                <a:latin typeface="Century Gothic" panose="020B0502020202020204" pitchFamily="34" charset="0"/>
              </a:rPr>
              <a:t>ha venido en carne</a:t>
            </a:r>
            <a:r>
              <a:rPr lang="es-ES" sz="2400" b="1" dirty="0">
                <a:solidFill>
                  <a:prstClr val="black"/>
                </a:solidFill>
                <a:latin typeface="Century Gothic" panose="020B0502020202020204" pitchFamily="34" charset="0"/>
              </a:rPr>
              <a:t>, es de Dios;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1Jn 4:3  y todo espíritu </a:t>
            </a:r>
            <a:r>
              <a:rPr lang="es-ES" sz="2400" b="1" u="sng" dirty="0">
                <a:solidFill>
                  <a:prstClr val="black"/>
                </a:solidFill>
                <a:latin typeface="Century Gothic" panose="020B0502020202020204" pitchFamily="34" charset="0"/>
              </a:rPr>
              <a:t>que no confiesa que Jesucristo ha venido en carne</a:t>
            </a:r>
            <a:r>
              <a:rPr lang="es-ES" sz="2400" dirty="0">
                <a:solidFill>
                  <a:prstClr val="black"/>
                </a:solidFill>
                <a:latin typeface="Century Gothic" panose="020B0502020202020204" pitchFamily="34" charset="0"/>
              </a:rPr>
              <a:t>, </a:t>
            </a:r>
            <a:r>
              <a:rPr lang="es-ES" sz="2400" b="1" u="sng" dirty="0">
                <a:solidFill>
                  <a:prstClr val="black"/>
                </a:solidFill>
                <a:latin typeface="Century Gothic" panose="020B0502020202020204" pitchFamily="34" charset="0"/>
              </a:rPr>
              <a:t>no es de Dios</a:t>
            </a:r>
            <a:r>
              <a:rPr lang="es-ES" sz="2400" dirty="0">
                <a:solidFill>
                  <a:prstClr val="black"/>
                </a:solidFill>
                <a:latin typeface="Century Gothic" panose="020B0502020202020204" pitchFamily="34" charset="0"/>
              </a:rPr>
              <a:t>; y este es el espíritu del anticristo, el cual vosotros habéis oído que viene, y que ahora ya está en el mundo.</a:t>
            </a:r>
          </a:p>
        </p:txBody>
      </p:sp>
    </p:spTree>
    <p:extLst>
      <p:ext uri="{BB962C8B-B14F-4D97-AF65-F5344CB8AC3E}">
        <p14:creationId xmlns:p14="http://schemas.microsoft.com/office/powerpoint/2010/main" val="260563157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sz="1400" b="1" dirty="0">
                <a:solidFill>
                  <a:prstClr val="black"/>
                </a:solidFill>
                <a:latin typeface="Century Gothic" panose="020B0502020202020204" pitchFamily="34" charset="0"/>
              </a:rPr>
              <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C) –  LA PRESERVACION COMPLETA DE CADA UNA DE SUS DOS NATURALEZAS SIN CONFUSION NI ALTERACION EN SU UNIDAD </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253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Es importante enfatizar que no son los concilios los que confirman la naturaleza de Cristo, sino la Biblia mediante la iluminación del Espíritu Santo. Varios versículos revelan la naturaleza de Cristo (100% Dios y 100% hombre) no dejando lugar a ninguna duda, por ejemplo: 1 de Tim 2:5, 1 </a:t>
            </a:r>
            <a:r>
              <a:rPr lang="es-ES" sz="1800" dirty="0" err="1">
                <a:solidFill>
                  <a:prstClr val="black"/>
                </a:solidFill>
                <a:latin typeface="Century Gothic" panose="020B0502020202020204" pitchFamily="34" charset="0"/>
              </a:rPr>
              <a:t>Jn</a:t>
            </a:r>
            <a:r>
              <a:rPr lang="es-ES" sz="1800" dirty="0">
                <a:solidFill>
                  <a:prstClr val="black"/>
                </a:solidFill>
                <a:latin typeface="Century Gothic" panose="020B0502020202020204" pitchFamily="34" charset="0"/>
              </a:rPr>
              <a:t> 4:3. Mat 28:5 y 6, </a:t>
            </a:r>
            <a:r>
              <a:rPr lang="es-ES" sz="1800" dirty="0" err="1">
                <a:solidFill>
                  <a:prstClr val="black"/>
                </a:solidFill>
                <a:latin typeface="Century Gothic" panose="020B0502020202020204" pitchFamily="34" charset="0"/>
              </a:rPr>
              <a:t>etc</a:t>
            </a: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Mat 28:5  Mas el ángel, respondiendo, dijo a las mujeres: No temáis vosotras; porque yo sé que buscáis a Jesús, </a:t>
            </a:r>
            <a:r>
              <a:rPr lang="es-ES" sz="1800" b="1" u="sng" dirty="0">
                <a:solidFill>
                  <a:prstClr val="black"/>
                </a:solidFill>
                <a:latin typeface="Century Gothic" panose="020B0502020202020204" pitchFamily="34" charset="0"/>
              </a:rPr>
              <a:t>el que fue crucificado</a:t>
            </a:r>
            <a:r>
              <a:rPr lang="es-ES" sz="1800" dirty="0">
                <a:solidFill>
                  <a:prstClr val="black"/>
                </a:solidFill>
                <a:latin typeface="Century Gothic" panose="020B0502020202020204" pitchFamily="34" charset="0"/>
              </a:rPr>
              <a:t>.  (el humano fue crucificado para derramar sangre divina)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Mat 28:6  No está aquí, </a:t>
            </a:r>
            <a:r>
              <a:rPr lang="es-ES" sz="1800" b="1" u="sng" dirty="0">
                <a:solidFill>
                  <a:prstClr val="black"/>
                </a:solidFill>
                <a:latin typeface="Century Gothic" panose="020B0502020202020204" pitchFamily="34" charset="0"/>
              </a:rPr>
              <a:t>pues ha resucitado</a:t>
            </a:r>
            <a:r>
              <a:rPr lang="es-ES" sz="1800" dirty="0">
                <a:solidFill>
                  <a:prstClr val="black"/>
                </a:solidFill>
                <a:latin typeface="Century Gothic" panose="020B0502020202020204" pitchFamily="34" charset="0"/>
              </a:rPr>
              <a:t>, como dijo. Venid, ved el lugar donde fue puesto el Señor.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El humano Cristo fue resucitado, y ya resucitado como humano sube al cielo. Es decir, la naturaleza divina (la cual nunca podía ver muerte y lo demuestra al estar 3 días en el centro de la tierra) viene a traer la naturaleza humana, para llevarla al cielo en una unión hipostática con la naturaleza divina, y por eso 1 de Tim 2:5 le llama: </a:t>
            </a:r>
            <a:r>
              <a:rPr lang="es-ES" sz="1800" b="1" u="sng" dirty="0">
                <a:solidFill>
                  <a:prstClr val="black"/>
                </a:solidFill>
                <a:latin typeface="Century Gothic" panose="020B0502020202020204" pitchFamily="34" charset="0"/>
              </a:rPr>
              <a:t>Jesucristo hombre</a:t>
            </a:r>
            <a:r>
              <a:rPr lang="es-ES" sz="1800" dirty="0">
                <a:solidFill>
                  <a:prstClr val="black"/>
                </a:solidFill>
                <a:latin typeface="Century Gothic" panose="020B0502020202020204" pitchFamily="34" charset="0"/>
              </a:rPr>
              <a:t> . La naturaleza humana de Jesús se origina desde el mismo momento que es engendrado en Maria por el Espíritu Santo, para vivir eternamente con esa naturaleza humana y divina a la vez.</a:t>
            </a:r>
          </a:p>
        </p:txBody>
      </p:sp>
    </p:spTree>
    <p:extLst>
      <p:ext uri="{BB962C8B-B14F-4D97-AF65-F5344CB8AC3E}">
        <p14:creationId xmlns:p14="http://schemas.microsoft.com/office/powerpoint/2010/main" val="320342058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sz="1400" b="1" dirty="0">
                <a:solidFill>
                  <a:prstClr val="black"/>
                </a:solidFill>
                <a:latin typeface="Century Gothic" panose="020B0502020202020204" pitchFamily="34" charset="0"/>
              </a:rPr>
              <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C) –  LA PRESERVACION COMPLETA DE CADA UNA DE SUS DOS NATURALEZAS SIN CONFUSION NI ALTERACION EN SU UNIDAD </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254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600" dirty="0">
                <a:solidFill>
                  <a:prstClr val="black"/>
                </a:solidFill>
                <a:latin typeface="Century Gothic" panose="020B0502020202020204" pitchFamily="34" charset="0"/>
              </a:rPr>
              <a:t>Hubo una antigua herejía, revivida por algunos anabaptistas después de la Reforma, según la cual Cristo fue concebido en el vientre de María, pero no de la sustancia de ella, y pasó a través del cuerpo de ella sin derivar nada de su sustancia.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6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600" dirty="0">
                <a:solidFill>
                  <a:prstClr val="black"/>
                </a:solidFill>
                <a:latin typeface="Century Gothic" panose="020B0502020202020204" pitchFamily="34" charset="0"/>
              </a:rPr>
              <a:t>Esta herejía no considera el hecho de que fue el Espíritu Santo que engendró a Jesús en el vientre de Maria, y que siempre ha estado con ÉL desde antes que fuera engendrado y obviamente después que nació, lo cual lo confirma el mismo ángel que fue enviado a Maria cuando le dice en Luc 1:35: </a:t>
            </a:r>
            <a:r>
              <a:rPr lang="es-ES" sz="2600" b="1" u="sng" dirty="0">
                <a:solidFill>
                  <a:prstClr val="black"/>
                </a:solidFill>
                <a:latin typeface="Century Gothic" panose="020B0502020202020204" pitchFamily="34" charset="0"/>
              </a:rPr>
              <a:t>el Santo Ser que nacerá</a:t>
            </a:r>
            <a:r>
              <a:rPr lang="es-ES" sz="26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6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600" dirty="0">
                <a:solidFill>
                  <a:prstClr val="black"/>
                </a:solidFill>
                <a:latin typeface="Century Gothic" panose="020B0502020202020204" pitchFamily="34" charset="0"/>
              </a:rPr>
              <a:t>Esta expresión indica claramente que Jesús no fue contaminado con los alimentos que le suministro Maria al Señor Jesucristo desde que fue engendrado hasta que fue destetado (Ver Luc 1:35 y Juan 14:30), ya que todos los alimentos fueron purificados por el Espíritu Santo, para que llegara a nacer como </a:t>
            </a:r>
            <a:r>
              <a:rPr lang="es-ES" sz="2600" b="1" u="sng" dirty="0">
                <a:solidFill>
                  <a:prstClr val="black"/>
                </a:solidFill>
                <a:latin typeface="Century Gothic" panose="020B0502020202020204" pitchFamily="34" charset="0"/>
              </a:rPr>
              <a:t>Santo Ser.</a:t>
            </a:r>
            <a:r>
              <a:rPr lang="es-ES" sz="2600" dirty="0">
                <a:solidFill>
                  <a:prstClr val="black"/>
                </a:solidFill>
                <a:latin typeface="Century Gothic" panose="020B0502020202020204" pitchFamily="34" charset="0"/>
              </a:rPr>
              <a:t> Santidad que mantuvo al declarar en Juan 14:30 </a:t>
            </a:r>
            <a:r>
              <a:rPr lang="es-ES" sz="2600" b="1" u="sng" dirty="0">
                <a:solidFill>
                  <a:prstClr val="black"/>
                </a:solidFill>
                <a:latin typeface="Century Gothic" panose="020B0502020202020204" pitchFamily="34" charset="0"/>
              </a:rPr>
              <a:t>que Satanás nada tiene en ÉL</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600" b="1" u="sng"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Luc 1:35  Respondiendo el ángel, le dijo: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Espíritu Santo vendrá sobre ti</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el poder del Altísimo te cubrirá con su sombra; por lo cual también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Santo Ser</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que nacerá</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será llamado Hijo de Dios.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Juan 14:30  No hablaré ya mucho con vosotros; porque viene el príncipe de este mundo,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él nada tiene en mí.</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259418134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sz="1400" b="1" dirty="0">
                <a:solidFill>
                  <a:prstClr val="black"/>
                </a:solidFill>
                <a:latin typeface="Century Gothic" panose="020B0502020202020204" pitchFamily="34" charset="0"/>
              </a:rPr>
              <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C) –  LA PRESERVACION COMPLETA DE CADA UNA DE SUS DOS NATURALEZAS SIN CONFUSION NI ALTERACION EN SU UNIDAD </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255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Asimismo en Juan 16:7 claramente se indica que Jesús envía al Espíritu Santo, porque obviamente mora en EL desde la eternidad.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algn="just">
              <a:lnSpc>
                <a:spcPct val="110000"/>
              </a:lnSpc>
              <a:defRPr/>
            </a:pPr>
            <a:r>
              <a:rPr lang="es-ES" sz="2400" dirty="0">
                <a:solidFill>
                  <a:prstClr val="black"/>
                </a:solidFill>
                <a:latin typeface="Century Gothic" panose="020B0502020202020204" pitchFamily="34" charset="0"/>
              </a:rPr>
              <a:t>Juan 16:7  Pero yo os digo la verdad: Os conviene que yo me vaya; porque si no me fuera, el Consolador no vendría a vosotros; </a:t>
            </a:r>
            <a:r>
              <a:rPr lang="es-ES" sz="2400" b="1" dirty="0">
                <a:solidFill>
                  <a:prstClr val="black"/>
                </a:solidFill>
                <a:latin typeface="Century Gothic" panose="020B0502020202020204" pitchFamily="34" charset="0"/>
              </a:rPr>
              <a:t>mas si me fuere, </a:t>
            </a:r>
            <a:r>
              <a:rPr lang="es-ES" sz="2400" b="1" u="sng" dirty="0">
                <a:solidFill>
                  <a:prstClr val="black"/>
                </a:solidFill>
                <a:latin typeface="Century Gothic" panose="020B0502020202020204" pitchFamily="34" charset="0"/>
              </a:rPr>
              <a:t>os lo enviaré</a:t>
            </a:r>
            <a:r>
              <a:rPr lang="es-ES" sz="2400" dirty="0">
                <a:solidFill>
                  <a:prstClr val="black"/>
                </a:solidFill>
                <a:latin typeface="Century Gothic" panose="020B0502020202020204" pitchFamily="34" charset="0"/>
              </a:rPr>
              <a:t>.</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Jesucristo es el mismo de ayer, y hoy y por los siglos (</a:t>
            </a:r>
            <a:r>
              <a:rPr lang="es-ES" sz="2400" dirty="0" err="1">
                <a:solidFill>
                  <a:prstClr val="black"/>
                </a:solidFill>
                <a:latin typeface="Century Gothic" panose="020B0502020202020204" pitchFamily="34" charset="0"/>
              </a:rPr>
              <a:t>Heb</a:t>
            </a:r>
            <a:r>
              <a:rPr lang="es-ES" sz="2400" dirty="0">
                <a:solidFill>
                  <a:prstClr val="black"/>
                </a:solidFill>
                <a:latin typeface="Century Gothic" panose="020B0502020202020204" pitchFamily="34" charset="0"/>
              </a:rPr>
              <a:t> 13:8).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Y el mismo Señor indica que Satanás </a:t>
            </a:r>
            <a:r>
              <a:rPr lang="es-ES" sz="2400" b="1" u="sng" dirty="0">
                <a:solidFill>
                  <a:prstClr val="black"/>
                </a:solidFill>
                <a:latin typeface="Century Gothic" panose="020B0502020202020204" pitchFamily="34" charset="0"/>
              </a:rPr>
              <a:t>nada tiene en ÉL</a:t>
            </a:r>
            <a:r>
              <a:rPr lang="es-ES" sz="2400" dirty="0">
                <a:solidFill>
                  <a:prstClr val="black"/>
                </a:solidFill>
                <a:latin typeface="Century Gothic" panose="020B0502020202020204" pitchFamily="34" charset="0"/>
              </a:rPr>
              <a:t> (Juan 14:30), </a:t>
            </a:r>
            <a:r>
              <a:rPr lang="es-ES" sz="2400" b="1" u="sng" dirty="0">
                <a:solidFill>
                  <a:prstClr val="black"/>
                </a:solidFill>
                <a:latin typeface="Century Gothic" panose="020B0502020202020204" pitchFamily="34" charset="0"/>
              </a:rPr>
              <a:t>asegurando que no fue contaminado con el pecado original de Adán y Eva.</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234956380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25111"/>
            <a:ext cx="11803450" cy="6127772"/>
          </a:xfrm>
          <a:prstGeom prst="rect">
            <a:avLst/>
          </a:prstGeom>
          <a:ln w="28575">
            <a:solidFill>
              <a:schemeClr val="tx1"/>
            </a:solidFill>
          </a:ln>
        </p:spPr>
        <p:txBody>
          <a:bodyPr wrap="square">
            <a:normAutofit lnSpcReduction="10000"/>
          </a:bodyPr>
          <a:lstStyle/>
          <a:p>
            <a:pPr marR="0" lvl="0" algn="ctr" defTabSz="914400" rtl="0" eaLnBrk="1" fontAlgn="auto" latinLnBrk="0" hangingPunct="1">
              <a:lnSpc>
                <a:spcPct val="100000"/>
              </a:lnSpc>
              <a:spcBef>
                <a:spcPts val="0"/>
              </a:spcBef>
              <a:spcAft>
                <a:spcPts val="0"/>
              </a:spcAft>
              <a:buClr>
                <a:srgbClr val="5B9BD5"/>
              </a:buClr>
              <a:buSzTx/>
              <a:tabLst/>
              <a:defRPr/>
            </a:pPr>
            <a:r>
              <a:rPr kumimoji="0" lang="es-ES" sz="3200" b="1"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pitchFamily="34" charset="0"/>
                <a:ea typeface="+mn-ea"/>
                <a:cs typeface="+mn-cs"/>
              </a:rPr>
              <a:t>ESTE MATERIAL ES PARA CUMPLIR MATEO 28:19 </a:t>
            </a:r>
          </a:p>
          <a:p>
            <a:pPr marR="0" lvl="0" algn="ctr" defTabSz="914400" rtl="0" eaLnBrk="1" fontAlgn="auto" latinLnBrk="0" hangingPunct="1">
              <a:lnSpc>
                <a:spcPct val="100000"/>
              </a:lnSpc>
              <a:spcBef>
                <a:spcPts val="0"/>
              </a:spcBef>
              <a:spcAft>
                <a:spcPts val="0"/>
              </a:spcAft>
              <a:buClr>
                <a:srgbClr val="5B9BD5"/>
              </a:buClr>
              <a:buSzTx/>
              <a:tabLst/>
              <a:defRPr/>
            </a:pPr>
            <a:endParaRPr kumimoji="0" lang="es-ES" sz="3200" b="1"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pitchFamily="34" charset="0"/>
              <a:ea typeface="+mn-ea"/>
              <a:cs typeface="+mn-cs"/>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200" b="1" dirty="0">
                <a:ln w="0"/>
                <a:effectLst>
                  <a:outerShdw blurRad="38100" dist="19050" dir="2700000" algn="tl" rotWithShape="0">
                    <a:schemeClr val="dk1">
                      <a:alpha val="40000"/>
                    </a:schemeClr>
                  </a:outerShdw>
                </a:effectLst>
                <a:latin typeface="Century Gothic" panose="020B0502020202020204" pitchFamily="34" charset="0"/>
              </a:rPr>
              <a:t>Por tanto, id, y </a:t>
            </a:r>
            <a:r>
              <a:rPr lang="es-ES" sz="3200" b="1" u="sng" dirty="0">
                <a:ln w="0"/>
                <a:effectLst>
                  <a:outerShdw blurRad="38100" dist="19050" dir="2700000" algn="tl" rotWithShape="0">
                    <a:schemeClr val="dk1">
                      <a:alpha val="40000"/>
                    </a:schemeClr>
                  </a:outerShdw>
                </a:effectLst>
                <a:latin typeface="Century Gothic" panose="020B0502020202020204" pitchFamily="34" charset="0"/>
              </a:rPr>
              <a:t>haced discípulos</a:t>
            </a:r>
            <a:r>
              <a:rPr lang="es-ES" sz="3200" b="1" dirty="0">
                <a:ln w="0"/>
                <a:effectLst>
                  <a:outerShdw blurRad="38100" dist="19050" dir="2700000" algn="tl" rotWithShape="0">
                    <a:schemeClr val="dk1">
                      <a:alpha val="40000"/>
                    </a:schemeClr>
                  </a:outerShdw>
                </a:effectLst>
                <a:latin typeface="Century Gothic" panose="020B0502020202020204" pitchFamily="34" charset="0"/>
              </a:rPr>
              <a:t> a todas las naciones, bautizándolos en el nombre del Padre, y del Hijo, y del Espíritu Santo;</a:t>
            </a:r>
          </a:p>
          <a:p>
            <a:pPr marR="0" lvl="0" algn="ctr" defTabSz="914400" rtl="0" eaLnBrk="1" fontAlgn="auto" latinLnBrk="0" hangingPunct="1">
              <a:lnSpc>
                <a:spcPct val="100000"/>
              </a:lnSpc>
              <a:spcBef>
                <a:spcPts val="0"/>
              </a:spcBef>
              <a:spcAft>
                <a:spcPts val="0"/>
              </a:spcAft>
              <a:buClr>
                <a:srgbClr val="5B9BD5"/>
              </a:buClr>
              <a:buSzTx/>
              <a:tabLst/>
              <a:defRPr/>
            </a:pPr>
            <a:endParaRPr lang="es-ES" sz="3200" b="1"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200" b="1" dirty="0">
                <a:ln w="0"/>
                <a:effectLst>
                  <a:outerShdw blurRad="38100" dist="19050" dir="2700000" algn="tl" rotWithShape="0">
                    <a:schemeClr val="dk1">
                      <a:alpha val="40000"/>
                    </a:schemeClr>
                  </a:outerShdw>
                </a:effectLst>
                <a:latin typeface="Century Gothic" panose="020B0502020202020204" pitchFamily="34" charset="0"/>
              </a:rPr>
              <a:t>2Ti 4:2  que prediques la palabra; que instes a tiempo y fuera de tiempo; redarguye, reprende, exhorta con toda paciencia </a:t>
            </a:r>
            <a:r>
              <a:rPr lang="es-ES" sz="3200" b="1" u="sng" dirty="0">
                <a:ln w="0"/>
                <a:effectLst>
                  <a:outerShdw blurRad="38100" dist="19050" dir="2700000" algn="tl" rotWithShape="0">
                    <a:schemeClr val="dk1">
                      <a:alpha val="40000"/>
                    </a:schemeClr>
                  </a:outerShdw>
                </a:effectLst>
                <a:latin typeface="Century Gothic" panose="020B0502020202020204" pitchFamily="34" charset="0"/>
              </a:rPr>
              <a:t>y doctrina</a:t>
            </a:r>
            <a:r>
              <a:rPr lang="es-ES" sz="3200" b="1" dirty="0">
                <a:ln w="0"/>
                <a:effectLst>
                  <a:outerShdw blurRad="38100" dist="19050" dir="2700000" algn="tl" rotWithShape="0">
                    <a:schemeClr val="dk1">
                      <a:alpha val="40000"/>
                    </a:schemeClr>
                  </a:outerShdw>
                </a:effectLst>
                <a:latin typeface="Century Gothic" panose="020B0502020202020204" pitchFamily="34" charset="0"/>
              </a:rPr>
              <a:t>. </a:t>
            </a:r>
          </a:p>
          <a:p>
            <a:pPr marR="0" lvl="0" algn="ctr" defTabSz="914400" rtl="0" eaLnBrk="1" fontAlgn="auto" latinLnBrk="0" hangingPunct="1">
              <a:lnSpc>
                <a:spcPct val="100000"/>
              </a:lnSpc>
              <a:spcBef>
                <a:spcPts val="0"/>
              </a:spcBef>
              <a:spcAft>
                <a:spcPts val="0"/>
              </a:spcAft>
              <a:buClr>
                <a:srgbClr val="5B9BD5"/>
              </a:buClr>
              <a:buSzTx/>
              <a:tabLst/>
              <a:defRPr/>
            </a:pPr>
            <a:endParaRPr lang="es-ES" sz="3200" b="1"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200" b="1" dirty="0">
                <a:ln w="0"/>
                <a:effectLst>
                  <a:outerShdw blurRad="38100" dist="19050" dir="2700000" algn="tl" rotWithShape="0">
                    <a:schemeClr val="dk1">
                      <a:alpha val="40000"/>
                    </a:schemeClr>
                  </a:outerShdw>
                </a:effectLst>
                <a:latin typeface="Century Gothic" panose="020B0502020202020204" pitchFamily="34" charset="0"/>
              </a:rPr>
              <a:t>Este material es para enseñar doctrina: en la Iglesia, a la familia, en el trabajo, en el vecindario, a las amistades, etc.</a:t>
            </a:r>
            <a:endParaRPr kumimoji="0" lang="es-ES" sz="3200" b="1"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0111506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25110"/>
            <a:ext cx="11803450" cy="6186309"/>
          </a:xfrm>
          <a:prstGeom prst="rect">
            <a:avLst/>
          </a:prstGeom>
          <a:ln w="28575">
            <a:solidFill>
              <a:schemeClr val="tx1"/>
            </a:solidFill>
          </a:ln>
        </p:spPr>
        <p:txBody>
          <a:bodyPr wrap="square">
            <a:spAutoFit/>
          </a:bodyPr>
          <a:lstStyle/>
          <a:p>
            <a:pPr marR="0" lvl="0" algn="ctr" defTabSz="914400" rtl="0" eaLnBrk="1" fontAlgn="auto" latinLnBrk="0" hangingPunct="1">
              <a:lnSpc>
                <a:spcPct val="100000"/>
              </a:lnSpc>
              <a:spcBef>
                <a:spcPts val="0"/>
              </a:spcBef>
              <a:spcAft>
                <a:spcPts val="0"/>
              </a:spcAft>
              <a:buClr>
                <a:srgbClr val="5B9BD5"/>
              </a:buClr>
              <a:buSzTx/>
              <a:tabLst/>
              <a:defRPr/>
            </a:pPr>
            <a:r>
              <a:rPr kumimoji="0" lang="es-ES" sz="3600" b="1"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pitchFamily="34" charset="0"/>
                <a:ea typeface="+mn-ea"/>
                <a:cs typeface="+mn-cs"/>
              </a:rPr>
              <a:t>SEÑOR JESUCRISTO</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TE ACEPTO COMO MI DIOS Y MI SALVADOR</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CREO QUE ERES DIOS, QUE MORISTE EN LA CRUZ Y</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QUE RESUCITASTE AL TERCER DIA </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ME ARREPIENTO DE MIS PECADOS</a:t>
            </a:r>
          </a:p>
          <a:p>
            <a:pPr marR="0" lvl="0" algn="ctr" defTabSz="914400" rtl="0" eaLnBrk="1" fontAlgn="auto" latinLnBrk="0" hangingPunct="1">
              <a:lnSpc>
                <a:spcPct val="100000"/>
              </a:lnSpc>
              <a:spcBef>
                <a:spcPts val="0"/>
              </a:spcBef>
              <a:spcAft>
                <a:spcPts val="0"/>
              </a:spcAft>
              <a:buClr>
                <a:srgbClr val="5B9BD5"/>
              </a:buClr>
              <a:buSzTx/>
              <a:tabLst/>
              <a:defRPr/>
            </a:pPr>
            <a:endParaRPr lang="es-ES" sz="3600" b="1"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QUIERO ESTAR SEGURO DE MI SALVACIÓN</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POR LO QUE TE RUEGO </a:t>
            </a:r>
            <a:r>
              <a:rPr lang="es-ES" sz="3600" b="1" u="sng" dirty="0">
                <a:ln w="0"/>
                <a:effectLst>
                  <a:outerShdw blurRad="38100" dist="19050" dir="2700000" algn="tl" rotWithShape="0">
                    <a:schemeClr val="dk1">
                      <a:alpha val="40000"/>
                    </a:schemeClr>
                  </a:outerShdw>
                </a:effectLst>
                <a:latin typeface="Century Gothic" panose="020B0502020202020204" pitchFamily="34" charset="0"/>
              </a:rPr>
              <a:t>ME BAUTICES CON EL ESPIRITU SANTO</a:t>
            </a:r>
          </a:p>
          <a:p>
            <a:pPr marR="0" lvl="0" algn="ctr" defTabSz="914400" rtl="0" eaLnBrk="1" fontAlgn="auto" latinLnBrk="0" hangingPunct="1">
              <a:lnSpc>
                <a:spcPct val="100000"/>
              </a:lnSpc>
              <a:spcBef>
                <a:spcPts val="0"/>
              </a:spcBef>
              <a:spcAft>
                <a:spcPts val="0"/>
              </a:spcAft>
              <a:buClr>
                <a:srgbClr val="5B9BD5"/>
              </a:buClr>
              <a:buSzTx/>
              <a:tabLst/>
              <a:defRPr/>
            </a:pPr>
            <a:endParaRPr lang="es-ES" sz="3600"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AMÉN</a:t>
            </a:r>
          </a:p>
        </p:txBody>
      </p:sp>
      <p:sp>
        <p:nvSpPr>
          <p:cNvPr id="2" name="CuadroTexto 1">
            <a:extLst>
              <a:ext uri="{FF2B5EF4-FFF2-40B4-BE49-F238E27FC236}">
                <a16:creationId xmlns:a16="http://schemas.microsoft.com/office/drawing/2014/main" id="{428BDA6A-6E63-358E-CD35-9A2739F79BD1}"/>
              </a:ext>
            </a:extLst>
          </p:cNvPr>
          <p:cNvSpPr txBox="1"/>
          <p:nvPr/>
        </p:nvSpPr>
        <p:spPr>
          <a:xfrm>
            <a:off x="357447" y="6350924"/>
            <a:ext cx="11521440" cy="369332"/>
          </a:xfrm>
          <a:prstGeom prst="rect">
            <a:avLst/>
          </a:prstGeom>
          <a:noFill/>
          <a:ln w="28575">
            <a:solidFill>
              <a:schemeClr val="tx1"/>
            </a:solidFill>
          </a:ln>
        </p:spPr>
        <p:txBody>
          <a:bodyPr wrap="square" rtlCol="0">
            <a:spAutoFit/>
          </a:bodyPr>
          <a:lstStyle/>
          <a:p>
            <a:pPr algn="ctr"/>
            <a:r>
              <a:rPr lang="en-US" dirty="0" err="1">
                <a:latin typeface="Century Gothic" panose="020B0502020202020204" pitchFamily="34" charset="0"/>
              </a:rPr>
              <a:t>Esta</a:t>
            </a:r>
            <a:r>
              <a:rPr lang="en-US" dirty="0">
                <a:latin typeface="Century Gothic" panose="020B0502020202020204" pitchFamily="34" charset="0"/>
              </a:rPr>
              <a:t> </a:t>
            </a:r>
            <a:r>
              <a:rPr lang="en-US" dirty="0" err="1">
                <a:latin typeface="Century Gothic" panose="020B0502020202020204" pitchFamily="34" charset="0"/>
              </a:rPr>
              <a:t>oración</a:t>
            </a:r>
            <a:r>
              <a:rPr lang="en-US" dirty="0">
                <a:latin typeface="Century Gothic" panose="020B0502020202020204" pitchFamily="34" charset="0"/>
              </a:rPr>
              <a:t> hay que </a:t>
            </a:r>
            <a:r>
              <a:rPr lang="en-US" dirty="0" err="1">
                <a:latin typeface="Century Gothic" panose="020B0502020202020204" pitchFamily="34" charset="0"/>
              </a:rPr>
              <a:t>repetirla</a:t>
            </a:r>
            <a:r>
              <a:rPr lang="en-US" dirty="0">
                <a:latin typeface="Century Gothic" panose="020B0502020202020204" pitchFamily="34" charset="0"/>
              </a:rPr>
              <a:t> hasta </a:t>
            </a:r>
            <a:r>
              <a:rPr lang="en-US" dirty="0" err="1">
                <a:latin typeface="Century Gothic" panose="020B0502020202020204" pitchFamily="34" charset="0"/>
              </a:rPr>
              <a:t>estar</a:t>
            </a:r>
            <a:r>
              <a:rPr lang="en-US" dirty="0">
                <a:latin typeface="Century Gothic" panose="020B0502020202020204" pitchFamily="34" charset="0"/>
              </a:rPr>
              <a:t> </a:t>
            </a:r>
            <a:r>
              <a:rPr lang="en-US" dirty="0" err="1">
                <a:latin typeface="Century Gothic" panose="020B0502020202020204" pitchFamily="34" charset="0"/>
              </a:rPr>
              <a:t>seguros</a:t>
            </a:r>
            <a:r>
              <a:rPr lang="en-US" dirty="0">
                <a:latin typeface="Century Gothic" panose="020B0502020202020204" pitchFamily="34" charset="0"/>
              </a:rPr>
              <a:t> de que </a:t>
            </a:r>
            <a:r>
              <a:rPr lang="en-US" dirty="0" err="1">
                <a:latin typeface="Century Gothic" panose="020B0502020202020204" pitchFamily="34" charset="0"/>
              </a:rPr>
              <a:t>hemos</a:t>
            </a:r>
            <a:r>
              <a:rPr lang="en-US" dirty="0">
                <a:latin typeface="Century Gothic" panose="020B0502020202020204" pitchFamily="34" charset="0"/>
              </a:rPr>
              <a:t> </a:t>
            </a:r>
            <a:r>
              <a:rPr lang="en-US" dirty="0" err="1">
                <a:latin typeface="Century Gothic" panose="020B0502020202020204" pitchFamily="34" charset="0"/>
              </a:rPr>
              <a:t>sido</a:t>
            </a:r>
            <a:r>
              <a:rPr lang="en-US" dirty="0">
                <a:latin typeface="Century Gothic" panose="020B0502020202020204" pitchFamily="34" charset="0"/>
              </a:rPr>
              <a:t> </a:t>
            </a:r>
            <a:r>
              <a:rPr lang="en-US" dirty="0" err="1">
                <a:latin typeface="Century Gothic" panose="020B0502020202020204" pitchFamily="34" charset="0"/>
              </a:rPr>
              <a:t>bautizados</a:t>
            </a:r>
            <a:r>
              <a:rPr lang="en-US" dirty="0">
                <a:latin typeface="Century Gothic" panose="020B0502020202020204" pitchFamily="34" charset="0"/>
              </a:rPr>
              <a:t> con </a:t>
            </a:r>
            <a:r>
              <a:rPr lang="en-US" dirty="0" err="1">
                <a:latin typeface="Century Gothic" panose="020B0502020202020204" pitchFamily="34" charset="0"/>
              </a:rPr>
              <a:t>el</a:t>
            </a:r>
            <a:r>
              <a:rPr lang="en-US" dirty="0">
                <a:latin typeface="Century Gothic" panose="020B0502020202020204" pitchFamily="34" charset="0"/>
              </a:rPr>
              <a:t> </a:t>
            </a:r>
            <a:r>
              <a:rPr lang="en-US" dirty="0" err="1">
                <a:latin typeface="Century Gothic" panose="020B0502020202020204" pitchFamily="34" charset="0"/>
              </a:rPr>
              <a:t>Espíritu</a:t>
            </a:r>
            <a:r>
              <a:rPr lang="en-US" dirty="0">
                <a:latin typeface="Century Gothic" panose="020B0502020202020204" pitchFamily="34" charset="0"/>
              </a:rPr>
              <a:t> Santo</a:t>
            </a:r>
            <a:endParaRPr lang="es-SV" dirty="0">
              <a:latin typeface="Century Gothic" panose="020B0502020202020204" pitchFamily="34" charset="0"/>
            </a:endParaRPr>
          </a:p>
        </p:txBody>
      </p:sp>
    </p:spTree>
    <p:extLst>
      <p:ext uri="{BB962C8B-B14F-4D97-AF65-F5344CB8AC3E}">
        <p14:creationId xmlns:p14="http://schemas.microsoft.com/office/powerpoint/2010/main" val="345979332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81957"/>
            <a:ext cx="11803450" cy="6494085"/>
          </a:xfrm>
          <a:prstGeom prst="rect">
            <a:avLst/>
          </a:prstGeom>
          <a:ln w="28575">
            <a:solidFill>
              <a:schemeClr val="tx1"/>
            </a:solidFill>
          </a:ln>
        </p:spPr>
        <p:txBody>
          <a:bodyPr wrap="square">
            <a:spAutoFit/>
          </a:bodyPr>
          <a:lstStyle/>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DESARROLLO DE ESTA PRESENTACIÓN, DEPENDE DEL CADA EXPOSITOR </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EXPOSICION PUEDE SER DE DOS HORAS O MUCHO MAS</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PRESENTACIÓN PUEDE EFECTUARSE EN DOS REUNIONES DE DOS HORAS, PERO DEPENDE DEL CONOCIMIENTO BIBLICO DEL EXPOSITOR, PARA EXPLICAR CON MAYOR PROFUNDIDAD CADA TEMA.</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SUGIEREN ENTRE 15 O 30 MINUTOS DE RECESO, DEPENDIENDO DEL NÚMERO DE LA AUDIENCIA. </a:t>
            </a:r>
          </a:p>
        </p:txBody>
      </p:sp>
    </p:spTree>
    <p:extLst>
      <p:ext uri="{BB962C8B-B14F-4D97-AF65-F5344CB8AC3E}">
        <p14:creationId xmlns:p14="http://schemas.microsoft.com/office/powerpoint/2010/main" val="35094558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264322" y="181958"/>
            <a:ext cx="11663355" cy="6272400"/>
          </a:xfrm>
          <a:prstGeom prst="rect">
            <a:avLst/>
          </a:prstGeom>
          <a:ln>
            <a:solidFill>
              <a:schemeClr val="tx1"/>
            </a:solidFill>
          </a:ln>
        </p:spPr>
        <p:txBody>
          <a:bodyPr wrap="square">
            <a:normAutofit/>
          </a:bodyPr>
          <a:lstStyle/>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ESTE PRESENTACION ES GRATIS</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SE </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PUEDE COMPARTIR GRATUITAMENTE</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TOTALMENTE EDITABLE A CRITERIO DEL USUARIO QUE UTILIZARA LA PRESENTACIÓN EN EL DISCIPULADO </a:t>
            </a:r>
          </a:p>
          <a:p>
            <a:pPr marL="571500" marR="0" lvl="0" indent="-571500" algn="just" defTabSz="914400" rtl="0" eaLnBrk="1" fontAlgn="auto" latinLnBrk="0" hangingPunct="1">
              <a:lnSpc>
                <a:spcPct val="150000"/>
              </a:lnSpc>
              <a:spcBef>
                <a:spcPts val="0"/>
              </a:spcBef>
              <a:spcAft>
                <a:spcPts val="0"/>
              </a:spcAft>
              <a:buClr>
                <a:srgbClr val="4472C4"/>
              </a:buClr>
              <a:buSzTx/>
              <a:buFont typeface="Calibri" panose="020F050202020403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SOLO SE SUGIERE QUE SE ORE AL SEÑOR JESUCRISTO Y PEDIR LA DIRECCIÓN DEL ESPIRITU SANTO, PARA QUE LAS EDICIONES SEAN PARA ENRIQUECER ESTE MATERIAL DOCTRINAL</a:t>
            </a:r>
          </a:p>
        </p:txBody>
      </p:sp>
    </p:spTree>
    <p:extLst>
      <p:ext uri="{BB962C8B-B14F-4D97-AF65-F5344CB8AC3E}">
        <p14:creationId xmlns:p14="http://schemas.microsoft.com/office/powerpoint/2010/main" val="41493450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1" name="Rectangle 11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TextBox 178"/>
          <p:cNvSpPr txBox="1"/>
          <p:nvPr/>
        </p:nvSpPr>
        <p:spPr>
          <a:xfrm>
            <a:off x="1113810" y="2127922"/>
            <a:ext cx="4036334" cy="23876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prstClr val="black"/>
                </a:solidFill>
                <a:effectLst/>
                <a:uLnTx/>
                <a:uFillTx/>
                <a:latin typeface="Calibri Light" panose="020F0302020204030204"/>
                <a:ea typeface="+mn-ea"/>
                <a:cs typeface="+mn-cs"/>
              </a:rPr>
              <a:t>TEOLOGIAS SISTEMATICAS CONSULTADAS</a:t>
            </a:r>
          </a:p>
        </p:txBody>
      </p:sp>
      <p:grpSp>
        <p:nvGrpSpPr>
          <p:cNvPr id="182" name="Group 12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83" name="Rectangle 12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Rectangle 1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Rectangle 1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6" name="Rectangle 12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Rectangle 18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n 13">
            <a:extLst>
              <a:ext uri="{FF2B5EF4-FFF2-40B4-BE49-F238E27FC236}">
                <a16:creationId xmlns:a16="http://schemas.microsoft.com/office/drawing/2014/main" id="{01098E96-1F45-EE69-49DA-01E71961DF61}"/>
              </a:ext>
            </a:extLst>
          </p:cNvPr>
          <p:cNvPicPr>
            <a:picLocks noChangeAspect="1"/>
          </p:cNvPicPr>
          <p:nvPr/>
        </p:nvPicPr>
        <p:blipFill>
          <a:blip r:embed="rId2"/>
          <a:stretch>
            <a:fillRect/>
          </a:stretch>
        </p:blipFill>
        <p:spPr>
          <a:xfrm>
            <a:off x="6401693" y="666728"/>
            <a:ext cx="4577599" cy="5465791"/>
          </a:xfrm>
          <a:prstGeom prst="rect">
            <a:avLst/>
          </a:prstGeom>
        </p:spPr>
      </p:pic>
    </p:spTree>
    <p:extLst>
      <p:ext uri="{BB962C8B-B14F-4D97-AF65-F5344CB8AC3E}">
        <p14:creationId xmlns:p14="http://schemas.microsoft.com/office/powerpoint/2010/main" val="21304097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RISTIAN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26147</TotalTime>
  <Words>6222</Words>
  <Application>Microsoft Office PowerPoint</Application>
  <PresentationFormat>Widescreen</PresentationFormat>
  <Paragraphs>397</Paragraphs>
  <Slides>37</Slides>
  <Notes>6</Notes>
  <HiddenSlides>0</HiddenSlides>
  <MMClips>0</MMClips>
  <ScaleCrop>false</ScaleCrop>
  <HeadingPairs>
    <vt:vector size="8" baseType="variant">
      <vt:variant>
        <vt:lpstr>Fonts Used</vt:lpstr>
      </vt:variant>
      <vt:variant>
        <vt:i4>7</vt:i4>
      </vt:variant>
      <vt:variant>
        <vt:lpstr>Theme</vt:lpstr>
      </vt:variant>
      <vt:variant>
        <vt:i4>5</vt:i4>
      </vt:variant>
      <vt:variant>
        <vt:lpstr>Embedded OLE Servers</vt:lpstr>
      </vt:variant>
      <vt:variant>
        <vt:i4>1</vt:i4>
      </vt:variant>
      <vt:variant>
        <vt:lpstr>Slide Titles</vt:lpstr>
      </vt:variant>
      <vt:variant>
        <vt:i4>37</vt:i4>
      </vt:variant>
    </vt:vector>
  </HeadingPairs>
  <TitlesOfParts>
    <vt:vector size="50" baseType="lpstr">
      <vt:lpstr>Arial</vt:lpstr>
      <vt:lpstr>Calibri</vt:lpstr>
      <vt:lpstr>Calibri Light</vt:lpstr>
      <vt:lpstr>Century Gothic</vt:lpstr>
      <vt:lpstr>Corbel</vt:lpstr>
      <vt:lpstr>Georgia</vt:lpstr>
      <vt:lpstr>Wingdings</vt:lpstr>
      <vt:lpstr>1_Office Theme</vt:lpstr>
      <vt:lpstr>2_Tema de Office</vt:lpstr>
      <vt:lpstr>CRISTIANO</vt:lpstr>
      <vt:lpstr>2_Office Theme</vt:lpstr>
      <vt:lpstr>Office Theme</vt:lpstr>
      <vt:lpstr>Document</vt:lpstr>
      <vt:lpstr>PowerPoint Presentation</vt:lpstr>
      <vt:lpstr>DOCTRINA DE DIOS - CONTENIDO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Biblia: Generalidades</dc:title>
  <dc:creator>Ricardo Hernandez</dc:creator>
  <cp:lastModifiedBy>Ricardo Hernandez</cp:lastModifiedBy>
  <cp:revision>4411</cp:revision>
  <cp:lastPrinted>2023-08-25T23:32:00Z</cp:lastPrinted>
  <dcterms:created xsi:type="dcterms:W3CDTF">2017-10-23T23:04:17Z</dcterms:created>
  <dcterms:modified xsi:type="dcterms:W3CDTF">2024-08-15T19:07:01Z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2018-01-22T17:22:04.7416906-06:00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