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99" r:id="rId1"/>
    <p:sldMasterId id="2147484802" r:id="rId2"/>
    <p:sldMasterId id="2147484808" r:id="rId3"/>
    <p:sldMasterId id="2147484820" r:id="rId4"/>
  </p:sldMasterIdLst>
  <p:notesMasterIdLst>
    <p:notesMasterId r:id="rId34"/>
  </p:notesMasterIdLst>
  <p:sldIdLst>
    <p:sldId id="1478" r:id="rId5"/>
    <p:sldId id="1490" r:id="rId6"/>
    <p:sldId id="1889" r:id="rId7"/>
    <p:sldId id="1891" r:id="rId8"/>
    <p:sldId id="1892" r:id="rId9"/>
    <p:sldId id="1893" r:id="rId10"/>
    <p:sldId id="1895" r:id="rId11"/>
    <p:sldId id="1908" r:id="rId12"/>
    <p:sldId id="1896" r:id="rId13"/>
    <p:sldId id="1898" r:id="rId14"/>
    <p:sldId id="1900" r:id="rId15"/>
    <p:sldId id="1901" r:id="rId16"/>
    <p:sldId id="1903" r:id="rId17"/>
    <p:sldId id="1905" r:id="rId18"/>
    <p:sldId id="1906" r:id="rId19"/>
    <p:sldId id="1907" r:id="rId20"/>
    <p:sldId id="1909" r:id="rId21"/>
    <p:sldId id="1910" r:id="rId22"/>
    <p:sldId id="1911" r:id="rId23"/>
    <p:sldId id="1912" r:id="rId24"/>
    <p:sldId id="1913" r:id="rId25"/>
    <p:sldId id="1914" r:id="rId26"/>
    <p:sldId id="1921" r:id="rId27"/>
    <p:sldId id="1915" r:id="rId28"/>
    <p:sldId id="1713" r:id="rId29"/>
    <p:sldId id="1782" r:id="rId30"/>
    <p:sldId id="1712" r:id="rId31"/>
    <p:sldId id="1477" r:id="rId32"/>
    <p:sldId id="257" r:id="rId33"/>
  </p:sldIdLst>
  <p:sldSz cx="12192000" cy="6858000"/>
  <p:notesSz cx="7023100" cy="93091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94660"/>
  </p:normalViewPr>
  <p:slideViewPr>
    <p:cSldViewPr snapToGrid="0">
      <p:cViewPr varScale="1">
        <p:scale>
          <a:sx n="115" d="100"/>
          <a:sy n="115" d="100"/>
        </p:scale>
        <p:origin x="2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43344" cy="467073"/>
          </a:xfrm>
          <a:prstGeom prst="rect">
            <a:avLst/>
          </a:prstGeom>
        </p:spPr>
        <p:txBody>
          <a:bodyPr vert="horz" lIns="91577" tIns="45789" rIns="91577" bIns="45789" rtlCol="0"/>
          <a:lstStyle>
            <a:lvl1pPr algn="l">
              <a:defRPr sz="1200"/>
            </a:lvl1pPr>
          </a:lstStyle>
          <a:p>
            <a:endParaRPr lang="es-SV"/>
          </a:p>
        </p:txBody>
      </p:sp>
      <p:sp>
        <p:nvSpPr>
          <p:cNvPr id="3" name="Date Placeholder 2"/>
          <p:cNvSpPr>
            <a:spLocks noGrp="1"/>
          </p:cNvSpPr>
          <p:nvPr>
            <p:ph type="dt" idx="1"/>
          </p:nvPr>
        </p:nvSpPr>
        <p:spPr>
          <a:xfrm>
            <a:off x="3978136" y="2"/>
            <a:ext cx="3043344" cy="467073"/>
          </a:xfrm>
          <a:prstGeom prst="rect">
            <a:avLst/>
          </a:prstGeom>
        </p:spPr>
        <p:txBody>
          <a:bodyPr vert="horz" lIns="91577" tIns="45789" rIns="91577" bIns="45789" rtlCol="0"/>
          <a:lstStyle>
            <a:lvl1pPr algn="r">
              <a:defRPr sz="1200"/>
            </a:lvl1pPr>
          </a:lstStyle>
          <a:p>
            <a:fld id="{0324D9FE-ABB6-4955-AAE7-311B0BEF6914}" type="datetimeFigureOut">
              <a:rPr lang="es-SV" smtClean="0"/>
              <a:t>27/11/2024</a:t>
            </a:fld>
            <a:endParaRPr lang="es-SV"/>
          </a:p>
        </p:txBody>
      </p:sp>
      <p:sp>
        <p:nvSpPr>
          <p:cNvPr id="4" name="Slide Image Placeholder 3"/>
          <p:cNvSpPr>
            <a:spLocks noGrp="1" noRot="1" noChangeAspect="1"/>
          </p:cNvSpPr>
          <p:nvPr>
            <p:ph type="sldImg" idx="2"/>
          </p:nvPr>
        </p:nvSpPr>
        <p:spPr>
          <a:xfrm>
            <a:off x="719138" y="1162050"/>
            <a:ext cx="5584825" cy="3141663"/>
          </a:xfrm>
          <a:prstGeom prst="rect">
            <a:avLst/>
          </a:prstGeom>
          <a:noFill/>
          <a:ln w="12700">
            <a:solidFill>
              <a:prstClr val="black"/>
            </a:solidFill>
          </a:ln>
        </p:spPr>
        <p:txBody>
          <a:bodyPr vert="horz" lIns="91577" tIns="45789" rIns="91577" bIns="45789" rtlCol="0" anchor="ctr"/>
          <a:lstStyle/>
          <a:p>
            <a:endParaRPr lang="es-SV"/>
          </a:p>
        </p:txBody>
      </p:sp>
      <p:sp>
        <p:nvSpPr>
          <p:cNvPr id="5" name="Notes Placeholder 4"/>
          <p:cNvSpPr>
            <a:spLocks noGrp="1"/>
          </p:cNvSpPr>
          <p:nvPr>
            <p:ph type="body" sz="quarter" idx="3"/>
          </p:nvPr>
        </p:nvSpPr>
        <p:spPr>
          <a:xfrm>
            <a:off x="702311" y="4480008"/>
            <a:ext cx="5618480" cy="3665460"/>
          </a:xfrm>
          <a:prstGeom prst="rect">
            <a:avLst/>
          </a:prstGeom>
        </p:spPr>
        <p:txBody>
          <a:bodyPr vert="horz" lIns="91577" tIns="45789" rIns="91577" bIns="457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3" y="8842035"/>
            <a:ext cx="3043344" cy="467072"/>
          </a:xfrm>
          <a:prstGeom prst="rect">
            <a:avLst/>
          </a:prstGeom>
        </p:spPr>
        <p:txBody>
          <a:bodyPr vert="horz" lIns="91577" tIns="45789" rIns="91577" bIns="45789" rtlCol="0" anchor="b"/>
          <a:lstStyle>
            <a:lvl1pPr algn="l">
              <a:defRPr sz="1200"/>
            </a:lvl1pPr>
          </a:lstStyle>
          <a:p>
            <a:endParaRPr lang="es-SV"/>
          </a:p>
        </p:txBody>
      </p:sp>
      <p:sp>
        <p:nvSpPr>
          <p:cNvPr id="7" name="Slide Number Placeholder 6"/>
          <p:cNvSpPr>
            <a:spLocks noGrp="1"/>
          </p:cNvSpPr>
          <p:nvPr>
            <p:ph type="sldNum" sz="quarter" idx="5"/>
          </p:nvPr>
        </p:nvSpPr>
        <p:spPr>
          <a:xfrm>
            <a:off x="3978136" y="8842035"/>
            <a:ext cx="3043344" cy="467072"/>
          </a:xfrm>
          <a:prstGeom prst="rect">
            <a:avLst/>
          </a:prstGeom>
        </p:spPr>
        <p:txBody>
          <a:bodyPr vert="horz" lIns="91577" tIns="45789" rIns="91577" bIns="45789" rtlCol="0" anchor="b"/>
          <a:lstStyle>
            <a:lvl1pPr algn="r">
              <a:defRPr sz="1200"/>
            </a:lvl1pPr>
          </a:lstStyle>
          <a:p>
            <a:fld id="{9CFAFD28-1A71-4440-A3BB-35BB7A2A0D49}" type="slidenum">
              <a:rPr lang="es-SV" smtClean="0"/>
              <a:t>‹Nº›</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defTabSz="915772">
              <a:defRPr/>
            </a:pPr>
            <a:fld id="{15FAB764-05FB-4C5A-B550-AEDAE83EAC99}" type="slidenum">
              <a:rPr lang="es-ES">
                <a:solidFill>
                  <a:prstClr val="black"/>
                </a:solidFill>
                <a:latin typeface="Calibri" panose="020F0502020204030204"/>
              </a:rPr>
              <a:pPr defTabSz="915772">
                <a:defRPr/>
              </a:pPr>
              <a:t>1</a:t>
            </a:fld>
            <a:endParaRPr lang="es-ES">
              <a:solidFill>
                <a:prstClr val="black"/>
              </a:solidFill>
              <a:latin typeface="Calibri" panose="020F0502020204030204"/>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defTabSz="915772">
              <a:defRPr/>
            </a:pPr>
            <a:fld id="{15FAB764-05FB-4C5A-B550-AEDAE83EAC99}" type="slidenum">
              <a:rPr lang="es-ES">
                <a:solidFill>
                  <a:prstClr val="black"/>
                </a:solidFill>
                <a:latin typeface="Calibri"/>
              </a:rPr>
              <a:pPr defTabSz="915772">
                <a:defRPr/>
              </a:pPr>
              <a:t>25</a:t>
            </a:fld>
            <a:endParaRPr lang="es-ES">
              <a:solidFill>
                <a:prstClr val="black"/>
              </a:solidFill>
              <a:latin typeface="Calibri"/>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defTabSz="915772">
              <a:defRPr/>
            </a:pPr>
            <a:fld id="{15FAB764-05FB-4C5A-B550-AEDAE83EAC99}" type="slidenum">
              <a:rPr lang="es-ES">
                <a:solidFill>
                  <a:prstClr val="black"/>
                </a:solidFill>
                <a:latin typeface="Calibri"/>
              </a:rPr>
              <a:pPr defTabSz="915772">
                <a:defRPr/>
              </a:pPr>
              <a:t>26</a:t>
            </a:fld>
            <a:endParaRPr lang="es-ES">
              <a:solidFill>
                <a:prstClr val="black"/>
              </a:solidFill>
              <a:latin typeface="Calibri"/>
            </a:endParaRPr>
          </a:p>
        </p:txBody>
      </p:sp>
    </p:spTree>
    <p:extLst>
      <p:ext uri="{BB962C8B-B14F-4D97-AF65-F5344CB8AC3E}">
        <p14:creationId xmlns:p14="http://schemas.microsoft.com/office/powerpoint/2010/main" val="367295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defTabSz="915772">
              <a:defRPr/>
            </a:pPr>
            <a:fld id="{15FAB764-05FB-4C5A-B550-AEDAE83EAC99}" type="slidenum">
              <a:rPr lang="es-ES">
                <a:solidFill>
                  <a:prstClr val="black"/>
                </a:solidFill>
                <a:latin typeface="Calibri"/>
              </a:rPr>
              <a:pPr defTabSz="915772">
                <a:defRPr/>
              </a:pPr>
              <a:t>27</a:t>
            </a:fld>
            <a:endParaRPr lang="es-ES">
              <a:solidFill>
                <a:prstClr val="black"/>
              </a:solidFill>
              <a:latin typeface="Calibri"/>
            </a:endParaRPr>
          </a:p>
        </p:txBody>
      </p:sp>
    </p:spTree>
    <p:extLst>
      <p:ext uri="{BB962C8B-B14F-4D97-AF65-F5344CB8AC3E}">
        <p14:creationId xmlns:p14="http://schemas.microsoft.com/office/powerpoint/2010/main" val="246770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defTabSz="915772">
              <a:defRPr/>
            </a:pPr>
            <a:fld id="{15FAB764-05FB-4C5A-B550-AEDAE83EAC99}" type="slidenum">
              <a:rPr lang="es-ES">
                <a:solidFill>
                  <a:prstClr val="black"/>
                </a:solidFill>
                <a:latin typeface="Calibri"/>
              </a:rPr>
              <a:pPr defTabSz="915772">
                <a:defRPr/>
              </a:pPr>
              <a:t>28</a:t>
            </a:fld>
            <a:endParaRPr lang="es-ES">
              <a:solidFill>
                <a:prstClr val="black"/>
              </a:solidFill>
              <a:latin typeface="Calibri"/>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71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27/11/2024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80238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9080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0553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1932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140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10195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10258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252563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18926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68497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27/11/2024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554446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27/11/2024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986830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27/11/2024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18826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16040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137444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2891546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7814880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5E225A27-240F-40B7-B16D-F9899C5AB4C2}" type="datetime1">
              <a:rPr lang="es-SV" smtClean="0"/>
              <a:t>27/11/2024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468401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A101DA37-1F76-4EBE-9874-645C54887514}" type="datetime1">
              <a:rPr lang="es-SV" smtClean="0"/>
              <a:t>27/11/2024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4000823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AA7388B5-E724-4414-A251-1287C73DC10E}" type="datetime1">
              <a:rPr lang="es-SV" smtClean="0"/>
              <a:t>27/11/2024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514719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9CE85018-93AE-49D5-82CF-491950263F1E}" type="datetime1">
              <a:rPr lang="es-SV" smtClean="0"/>
              <a:t>27/11/2024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996733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DC317BC3-B49A-41DB-A658-4016968BFF3B}" type="datetime1">
              <a:rPr lang="es-SV" smtClean="0"/>
              <a:t>27/11/2024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44153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C7901EAD-4083-417F-B1C8-DB69F2FAE85C}" type="datetime1">
              <a:rPr lang="es-SV" smtClean="0"/>
              <a:t>27/11/2024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179576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96FEC9C4-809A-4D3C-8098-192D71C9429E}" type="datetime1">
              <a:rPr lang="es-SV" smtClean="0"/>
              <a:t>27/11/2024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9594465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E296401F-BA2C-48E2-A30E-637E2B805581}" type="datetime1">
              <a:rPr lang="es-SV" smtClean="0"/>
              <a:t>27/11/2024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8052706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98B4ED6E-0BBA-4A56-986D-F976F4A49F51}" type="datetime1">
              <a:rPr lang="es-SV" smtClean="0"/>
              <a:t>27/11/2024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2537291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A837B7D8-1154-4122-B257-D0A40D8B11D3}" type="datetime1">
              <a:rPr lang="es-SV" smtClean="0"/>
              <a:t>27/11/2024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462754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B0A66652-41F3-490D-8116-7D2AE3B70EFB}" type="datetime1">
              <a:rPr lang="es-SV" smtClean="0"/>
              <a:t>27/11/2024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742294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941893869"/>
      </p:ext>
    </p:extLst>
  </p:cSld>
  <p:clrMap bg1="lt1" tx1="dk1" bg2="lt2" tx2="dk2" accent1="accent1" accent2="accent2" accent3="accent3" accent4="accent4" accent5="accent5" accent6="accent6" hlink="hlink" folHlink="folHlink"/>
  <p:sldLayoutIdLst>
    <p:sldLayoutId id="2147484800" r:id="rId1"/>
    <p:sldLayoutId id="2147484801"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0149406"/>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27/11/2024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‹Nº›</a:t>
            </a:fld>
            <a:endParaRPr lang="en-US"/>
          </a:p>
        </p:txBody>
      </p:sp>
    </p:spTree>
    <p:extLst>
      <p:ext uri="{BB962C8B-B14F-4D97-AF65-F5344CB8AC3E}">
        <p14:creationId xmlns:p14="http://schemas.microsoft.com/office/powerpoint/2010/main" val="1092152123"/>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E12FF8-9FF3-4993-A0C9-85070A06CB71}" type="datetime1">
              <a:rPr lang="es-SV" smtClean="0"/>
              <a:t>27/11/2024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‹Nº›</a:t>
            </a:fld>
            <a:endParaRPr lang="es-SV"/>
          </a:p>
        </p:txBody>
      </p:sp>
    </p:spTree>
    <p:extLst>
      <p:ext uri="{BB962C8B-B14F-4D97-AF65-F5344CB8AC3E}">
        <p14:creationId xmlns:p14="http://schemas.microsoft.com/office/powerpoint/2010/main" val="3301298626"/>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DEL ESPÍRITU SANTO – NEUMATOLOGÍA</a:t>
            </a: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136 A LA 157</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accent1"/>
            </a:solidFill>
          </a:ln>
        </p:spPr>
        <p:txBody>
          <a:bodyPr>
            <a:noAutofit/>
          </a:bodyPr>
          <a:lstStyle/>
          <a:p>
            <a:pPr algn="ctr"/>
            <a:r>
              <a:rPr lang="es-ES" sz="2800" b="1" dirty="0">
                <a:latin typeface="Bookman Old Style" panose="02050604050505020204" pitchFamily="18" charset="0"/>
              </a:rPr>
              <a:t>DOCTRINA DEL ESPIRITU SANTO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accent1"/>
            </a:solidFill>
          </a:ln>
        </p:spPr>
        <p:txBody>
          <a:bodyPr>
            <a:normAutofit fontScale="40000" lnSpcReduction="20000"/>
          </a:bodyPr>
          <a:lstStyle/>
          <a:p>
            <a:pPr marL="1217613" lvl="2" indent="-857250" algn="just">
              <a:lnSpc>
                <a:spcPct val="150000"/>
              </a:lnSpc>
              <a:spcBef>
                <a:spcPts val="1000"/>
              </a:spcBef>
              <a:buFontTx/>
              <a:buChar char="-"/>
            </a:pPr>
            <a:r>
              <a:rPr lang="es-ES" sz="5600" b="1" dirty="0">
                <a:latin typeface="Bookman Old Style" panose="02050604050505020204" pitchFamily="18" charset="0"/>
              </a:rPr>
              <a:t>EL ESPIRITU SANTO SE RECIBE EN EL MOMENTO DE CREER EN CRISTO</a:t>
            </a:r>
          </a:p>
          <a:p>
            <a:pPr marL="1217613" lvl="2" indent="-857250" algn="just">
              <a:lnSpc>
                <a:spcPct val="150000"/>
              </a:lnSpc>
              <a:spcBef>
                <a:spcPts val="1000"/>
              </a:spcBef>
              <a:buFontTx/>
              <a:buChar char="-"/>
            </a:pPr>
            <a:r>
              <a:rPr lang="es-ES" sz="5600" b="1" dirty="0">
                <a:latin typeface="Bookman Old Style" panose="02050604050505020204" pitchFamily="18" charset="0"/>
              </a:rPr>
              <a:t>LAS ARRAS DEL ESPIRITU SANTO, INDICA CLARAMENTE LA SEGURIDAD ANTICIPADA DE LA SALVACIÓN</a:t>
            </a:r>
          </a:p>
          <a:p>
            <a:pPr marL="1217613" lvl="2" indent="-857250" algn="just">
              <a:lnSpc>
                <a:spcPct val="150000"/>
              </a:lnSpc>
              <a:spcBef>
                <a:spcPts val="1000"/>
              </a:spcBef>
              <a:buFontTx/>
              <a:buChar char="-"/>
            </a:pPr>
            <a:r>
              <a:rPr lang="es-ES" sz="5600" b="1" dirty="0">
                <a:latin typeface="Bookman Old Style" panose="02050604050505020204" pitchFamily="18" charset="0"/>
              </a:rPr>
              <a:t>LA PALABRA DE DIOS Y EL ESTADO ESPIRITUAL DE UNA PERSONA</a:t>
            </a:r>
          </a:p>
          <a:p>
            <a:pPr marL="1217613" lvl="2" indent="-857250" algn="just">
              <a:lnSpc>
                <a:spcPct val="150000"/>
              </a:lnSpc>
              <a:spcBef>
                <a:spcPts val="1000"/>
              </a:spcBef>
              <a:buFontTx/>
              <a:buChar char="-"/>
            </a:pPr>
            <a:r>
              <a:rPr lang="es-ES" sz="5600" b="1" dirty="0">
                <a:latin typeface="Bookman Old Style" panose="02050604050505020204" pitchFamily="18" charset="0"/>
              </a:rPr>
              <a:t>EL ESPIRITU SANTO CONTRA EL MUNDO, LA CARNE Y EL DIABLO</a:t>
            </a:r>
          </a:p>
          <a:p>
            <a:pPr marL="1217613" lvl="2" indent="-857250" algn="just">
              <a:lnSpc>
                <a:spcPct val="150000"/>
              </a:lnSpc>
              <a:spcBef>
                <a:spcPts val="1000"/>
              </a:spcBef>
              <a:buFontTx/>
              <a:buChar char="-"/>
            </a:pPr>
            <a:r>
              <a:rPr lang="es-ES" sz="5600" b="1" dirty="0">
                <a:latin typeface="Bookman Old Style" panose="02050604050505020204" pitchFamily="18" charset="0"/>
              </a:rPr>
              <a:t>LA NATURALEZA ADAMICA SERA DESTRUIDA HASTA EN LA MUERTE O EL RAPTO</a:t>
            </a:r>
          </a:p>
          <a:p>
            <a:pPr marL="1217613" lvl="2" indent="-857250" algn="just">
              <a:lnSpc>
                <a:spcPct val="150000"/>
              </a:lnSpc>
              <a:spcBef>
                <a:spcPts val="1000"/>
              </a:spcBef>
              <a:buFontTx/>
              <a:buChar char="-"/>
            </a:pPr>
            <a:r>
              <a:rPr lang="es-ES" sz="5600" b="1" dirty="0">
                <a:latin typeface="Bookman Old Style" panose="02050604050505020204" pitchFamily="18" charset="0"/>
              </a:rPr>
              <a:t>LA LUCHA ENTRE LA VIEJA NATURALEZA Y LA NATURALEZA DIVINA</a:t>
            </a:r>
          </a:p>
          <a:p>
            <a:pPr marL="1217613" lvl="2" indent="-857250" algn="just">
              <a:lnSpc>
                <a:spcPct val="150000"/>
              </a:lnSpc>
              <a:spcBef>
                <a:spcPts val="1000"/>
              </a:spcBef>
              <a:buFontTx/>
              <a:buChar char="-"/>
            </a:pPr>
            <a:r>
              <a:rPr lang="es-ES" sz="4900" b="1" dirty="0">
                <a:latin typeface="Bookman Old Style" panose="02050604050505020204" pitchFamily="18" charset="0"/>
              </a:rPr>
              <a:t>LA CARNE Y EL ESPIRITU SON COMPLETAMENTE IRRECONCILIABLES</a:t>
            </a:r>
          </a:p>
          <a:p>
            <a:pPr marL="1217613" lvl="2" indent="-857250" algn="just">
              <a:lnSpc>
                <a:spcPct val="150000"/>
              </a:lnSpc>
              <a:spcBef>
                <a:spcPts val="1000"/>
              </a:spcBef>
              <a:buFontTx/>
              <a:buChar char="-"/>
            </a:pPr>
            <a:r>
              <a:rPr lang="es-ES" sz="4900" b="1" dirty="0">
                <a:latin typeface="Bookman Old Style" panose="02050604050505020204" pitchFamily="18" charset="0"/>
              </a:rPr>
              <a:t>EL FRUTO DEL ESPIRITU </a:t>
            </a:r>
          </a:p>
          <a:p>
            <a:pPr marL="1217613" lvl="2" indent="-857250" algn="just">
              <a:lnSpc>
                <a:spcPct val="150000"/>
              </a:lnSpc>
              <a:spcBef>
                <a:spcPts val="1000"/>
              </a:spcBef>
              <a:buFontTx/>
              <a:buChar char="-"/>
            </a:pPr>
            <a:endParaRPr lang="es-ES" sz="4900" b="1" dirty="0">
              <a:latin typeface="Bookman Old Style" panose="02050604050505020204" pitchFamily="18" charset="0"/>
            </a:endParaRPr>
          </a:p>
          <a:p>
            <a:pPr marL="1217613" lvl="2" indent="-857250" algn="just">
              <a:lnSpc>
                <a:spcPct val="150000"/>
              </a:lnSpc>
              <a:spcBef>
                <a:spcPts val="1000"/>
              </a:spcBef>
              <a:buFontTx/>
              <a:buChar char="-"/>
            </a:pPr>
            <a:endParaRPr lang="es-ES" sz="4900" b="1" dirty="0">
              <a:latin typeface="Bookman Old Style" panose="02050604050505020204" pitchFamily="18" charset="0"/>
            </a:endParaRPr>
          </a:p>
          <a:p>
            <a:pPr marL="1217613" lvl="2" indent="-857250" algn="just">
              <a:lnSpc>
                <a:spcPct val="150000"/>
              </a:lnSpc>
              <a:spcBef>
                <a:spcPts val="1000"/>
              </a:spcBef>
              <a:buFontTx/>
              <a:buChar char="-"/>
            </a:pPr>
            <a:endParaRPr lang="es-ES" sz="4900" b="1" dirty="0">
              <a:latin typeface="Bookman Old Style" panose="02050604050505020204" pitchFamily="18" charset="0"/>
            </a:endParaRPr>
          </a:p>
          <a:p>
            <a:pPr marL="1217613" lvl="2" indent="-857250" algn="just">
              <a:lnSpc>
                <a:spcPct val="150000"/>
              </a:lnSpc>
              <a:spcBef>
                <a:spcPts val="1000"/>
              </a:spcBef>
              <a:buFontTx/>
              <a:buChar char="-"/>
            </a:pPr>
            <a:endParaRPr lang="es-ES" sz="4900" b="1" dirty="0">
              <a:latin typeface="Bookman Old Style" panose="02050604050505020204" pitchFamily="18" charset="0"/>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475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ESPIRITU SANTO SE RECIBE EN EL MOMENTO DE CREER EN CRISTO</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lvl="2" indent="-358775" algn="just">
              <a:lnSpc>
                <a:spcPct val="120000"/>
              </a:lnSpc>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actual dispensación de la Gracia, todos los que creen en Jesucristo reciben el Espíritu Santo al mismo momento de creer: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7:37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el último y gran día de la fiesta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Jesús se puso en pie y alzó la voz, diciendo: Si alguno tiene sed, venga a mí y beba.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7:38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que cree en mí</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como dice la Escritura,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su interior correrán ríos de agua viva.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7:39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Esto dijo del Espíritu que habían de recibir los que creyesen en él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pues aún no había venido el Espíritu Santo, porque Jesús no había sido aún glorificado.</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lvl="2" indent="-358775" algn="just">
              <a:lnSpc>
                <a:spcPct val="120000"/>
              </a:lnSpc>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versículo mas directo que demuestra claramente que el Espíritu Santo se recibe en el momento de creer en Cristo como Salvador es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Hec</a:t>
            </a:r>
            <a:r>
              <a:rPr lang="es-ES" sz="2400" dirty="0">
                <a:solidFill>
                  <a:prstClr val="black"/>
                </a:solidFill>
                <a:latin typeface="Century Gothic" panose="020B0502020202020204" pitchFamily="34" charset="0"/>
              </a:rPr>
              <a:t>h 19:2</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538163" lvl="2" indent="-358775" algn="just">
              <a:lnSpc>
                <a:spcPct val="120000"/>
              </a:lnSpc>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sz="2400" dirty="0">
                <a:solidFill>
                  <a:prstClr val="black"/>
                </a:solidFill>
                <a:latin typeface="Century Gothic" panose="020B0502020202020204" pitchFamily="34" charset="0"/>
              </a:rPr>
              <a:t>Hechos 19:2  les dijo: ¿</a:t>
            </a:r>
            <a:r>
              <a:rPr lang="es-ES" sz="2400" b="1" u="sng" dirty="0">
                <a:solidFill>
                  <a:prstClr val="black"/>
                </a:solidFill>
                <a:latin typeface="Century Gothic" panose="020B0502020202020204" pitchFamily="34" charset="0"/>
              </a:rPr>
              <a:t>Recibisteis el Espíritu Santo cuando creísteis</a:t>
            </a:r>
            <a:r>
              <a:rPr lang="es-ES" sz="2400" dirty="0">
                <a:solidFill>
                  <a:prstClr val="black"/>
                </a:solidFill>
                <a:latin typeface="Century Gothic" panose="020B0502020202020204" pitchFamily="34" charset="0"/>
              </a:rPr>
              <a:t>? Y ellos le dijeron: Ni siquiera hemos oído si hay Espíritu Santo.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136</a:t>
            </a:r>
          </a:p>
        </p:txBody>
      </p:sp>
    </p:spTree>
    <p:extLst>
      <p:ext uri="{BB962C8B-B14F-4D97-AF65-F5344CB8AC3E}">
        <p14:creationId xmlns:p14="http://schemas.microsoft.com/office/powerpoint/2010/main" val="3745683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ARRAS DEL ESPIRITU SANTO, INDICA CLARAMENTE LA SEGURIDAD ANTICIPADA DE LA SALVACIÓN</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618632" cy="6177665"/>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Un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arra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(o prenda) es un pago que se da en adelanto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que garantiza la totalidad del pago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bendición divina que asegura la presencia y el poder del Espíritu Santo como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arra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o prenda, garantiza la realización final y completa de las inmensurables provisiones en gloria para el creyente.</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2Co 5:5  Mas el que nos hizo para esto mismo es Dios,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quien nos ha dado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arras del Espíritu</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promesa de las arras del Espíritu Santo se menciona varias veces para asegurar al creyente el cumplimiento total de esta promesa que Dios ha hecho (2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 :22; 5:5 y Efes 1: 14)</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2Co 1:22  el cual también nos ha sellado,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nos ha dado las arras del Espíritu en nuestros corazones.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2Co 5:5  Mas el que nos hizo para esto mismo es Dios,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quien nos ha dado las arras del Espíritu.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1:14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es las arras de nuestra herencia</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hasta la redención de la posesión adquirida, para alabanza de su gloria.</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Estos pasajes sirven para sellar y confirmar la verdad de que el Espíritu, habiéndosenos dado,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 ha sido dado a todos los salvos.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Ni uno solo de los nacidos de Dios puede ser excluido – Juan 1:12</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137</a:t>
            </a:r>
          </a:p>
        </p:txBody>
      </p:sp>
    </p:spTree>
    <p:extLst>
      <p:ext uri="{BB962C8B-B14F-4D97-AF65-F5344CB8AC3E}">
        <p14:creationId xmlns:p14="http://schemas.microsoft.com/office/powerpoint/2010/main" val="13450294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PALABRA DE DIOS Y EL ESTADO ESPIRITUAL DE UNA PERSONA</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618632" cy="6177665"/>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actitud de cualquier persona hacia la Palabra de Dios es una indicación segura del carácter interno y realidad del estado espiritual de tal persona. </a:t>
            </a:r>
          </a:p>
          <a:p>
            <a:pPr marL="538163" marR="0" lvl="2" indent="-358775"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Reconociendo esta verdad básica, se afirma que todos los hombres están divididos en tres clases:</a:t>
            </a:r>
          </a:p>
          <a:p>
            <a:pPr marL="538163" marR="0" lvl="2" indent="-358775"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636588" marR="0" lvl="2" indent="-457200" algn="just" defTabSz="914400" rtl="0" eaLnBrk="1" fontAlgn="auto" latinLnBrk="0" hangingPunct="1">
              <a:lnSpc>
                <a:spcPct val="110000"/>
              </a:lnSpc>
              <a:spcBef>
                <a:spcPts val="500"/>
              </a:spcBef>
              <a:spcAft>
                <a:spcPts val="0"/>
              </a:spcAft>
              <a:buClrTx/>
              <a:buSzTx/>
              <a:buFont typeface="Arial" panose="020B0604020202020204" pitchFamily="34" charset="0"/>
              <a:buAutoNum type="alphaLcParenBoth"/>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natural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no es regenerado, no puede conocer las cosas que son del Espíritu de Dios.</a:t>
            </a:r>
          </a:p>
          <a:p>
            <a:pPr marL="636588" marR="0" lvl="2" indent="-457200" algn="just" defTabSz="914400" rtl="0" eaLnBrk="1" fontAlgn="auto" latinLnBrk="0" hangingPunct="1">
              <a:lnSpc>
                <a:spcPct val="110000"/>
              </a:lnSpc>
              <a:spcBef>
                <a:spcPts val="500"/>
              </a:spcBef>
              <a:spcAft>
                <a:spcPts val="0"/>
              </a:spcAft>
              <a:buClrTx/>
              <a:buSzTx/>
              <a:buFont typeface="Arial" panose="020B0604020202020204" pitchFamily="34" charset="0"/>
              <a:buAutoNum type="alphaLcParenBoth"/>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636588" marR="0" lvl="2" indent="-457200" algn="just" defTabSz="914400" rtl="0" eaLnBrk="1" fontAlgn="auto" latinLnBrk="0" hangingPunct="1">
              <a:lnSpc>
                <a:spcPct val="110000"/>
              </a:lnSpc>
              <a:spcBef>
                <a:spcPts val="500"/>
              </a:spcBef>
              <a:spcAft>
                <a:spcPts val="0"/>
              </a:spcAft>
              <a:buClrTx/>
              <a:buSzTx/>
              <a:buFont typeface="Arial" panose="020B0604020202020204" pitchFamily="34" charset="0"/>
              <a:buAutoNum type="alphaLcParenBoth"/>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espiritual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es salvo y con poder del Espíritu Santo - el hombre espiritual discierne todas las cosas, y </a:t>
            </a:r>
          </a:p>
          <a:p>
            <a:pPr marL="636588" marR="0" lvl="2" indent="-457200" algn="just" defTabSz="914400" rtl="0" eaLnBrk="1" fontAlgn="auto" latinLnBrk="0" hangingPunct="1">
              <a:lnSpc>
                <a:spcPct val="110000"/>
              </a:lnSpc>
              <a:spcBef>
                <a:spcPts val="500"/>
              </a:spcBef>
              <a:spcAft>
                <a:spcPts val="0"/>
              </a:spcAft>
              <a:buClrTx/>
              <a:buSzTx/>
              <a:buFont typeface="Arial" panose="020B0604020202020204" pitchFamily="34" charset="0"/>
              <a:buAutoNum type="alphaLcParenBoth"/>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636588" marR="0" lvl="2" indent="-457200" algn="just" defTabSz="914400" rtl="0" eaLnBrk="1" fontAlgn="auto" latinLnBrk="0" hangingPunct="1">
              <a:lnSpc>
                <a:spcPct val="110000"/>
              </a:lnSpc>
              <a:spcBef>
                <a:spcPts val="500"/>
              </a:spcBef>
              <a:spcAft>
                <a:spcPts val="0"/>
              </a:spcAft>
              <a:buClrTx/>
              <a:buSzTx/>
              <a:buFont typeface="Arial" panose="020B0604020202020204" pitchFamily="34" charset="0"/>
              <a:buAutoNum type="alphaLcParenBoth"/>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carnal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está siempre en regeneración por estar en Cristo, pero que está viviendo en la esfera de la carne - sólo puede recibir la leche de la Palabra y no la vianda sólida – niños cristianos.</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138</a:t>
            </a:r>
          </a:p>
        </p:txBody>
      </p:sp>
    </p:spTree>
    <p:extLst>
      <p:ext uri="{BB962C8B-B14F-4D97-AF65-F5344CB8AC3E}">
        <p14:creationId xmlns:p14="http://schemas.microsoft.com/office/powerpoint/2010/main" val="32095355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PALABRA DE DIOS Y EL ESTADO ESPIRITUAL DE UNA PERSONA</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618632" cy="6177665"/>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6588" marR="0" lvl="2" indent="-4572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natural</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2:14  Pero el hombre natural no percibe las cosas que son del Espíritu de Dios, porque para él son locura,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no las puede entender, porque se han de discernir espiritualmente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636588" marR="0" lvl="2" indent="-457200" algn="just" defTabSz="914400" rtl="0" eaLnBrk="1" fontAlgn="auto" latinLnBrk="0" hangingPunct="1">
              <a:lnSpc>
                <a:spcPct val="120000"/>
              </a:lnSpc>
              <a:spcBef>
                <a:spcPts val="500"/>
              </a:spcBef>
              <a:spcAft>
                <a:spcPts val="0"/>
              </a:spcAft>
              <a:buClrTx/>
              <a:buSzTx/>
              <a:buFont typeface="+mj-lt"/>
              <a:buAutoNum type="alphaLcParenR" startAt="2"/>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espiritual</a:t>
            </a: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2:15  En cambio el espiritual juzga todas las cosas; pero él no es juzgado de nadie.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2:16  Porque ¿quién conoció la mente del Señor? ¿Quién le instruirá? Mas nosotros tenemos la mente de Cristo.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636588" marR="0" lvl="2" indent="-457200" algn="just" defTabSz="914400" rtl="0" eaLnBrk="1" fontAlgn="auto" latinLnBrk="0" hangingPunct="1">
              <a:lnSpc>
                <a:spcPct val="120000"/>
              </a:lnSpc>
              <a:spcBef>
                <a:spcPts val="500"/>
              </a:spcBef>
              <a:spcAft>
                <a:spcPts val="0"/>
              </a:spcAft>
              <a:buClrTx/>
              <a:buSzTx/>
              <a:buFont typeface="+mj-lt"/>
              <a:buAutoNum type="alphaLcParenR" startAt="3"/>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carnal – (1 </a:t>
            </a:r>
            <a:r>
              <a:rPr kumimoji="0" lang="es-ES" sz="2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3:1 les habla a los hermanos, claramente son salvos)</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3:1  De manera que yo,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hermanos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pude hablaros como a espirituales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sino como a carnales,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como a niños en Cristo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3:2  Os di a beber leche, y no vianda; porque aún no erais capaces, ni sois capaces todavía,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3:3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aún sois carnales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pues habiendo entre vosotros celos, contiendas y disensiones, ¿no sois carnales, y andáis como hombres? </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139</a:t>
            </a:r>
          </a:p>
        </p:txBody>
      </p:sp>
    </p:spTree>
    <p:extLst>
      <p:ext uri="{BB962C8B-B14F-4D97-AF65-F5344CB8AC3E}">
        <p14:creationId xmlns:p14="http://schemas.microsoft.com/office/powerpoint/2010/main" val="3188511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ESPIRITU SANTO CONTRA EL MUNDO, LA CARNE Y EL DIABLO</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cristiano experimenta un triple conflicto simultáneo: con el mundo, la carne y el diablo.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vida cristiana es comparada 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una carrera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b) un andar y c) una milicia.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En la carrera (He. 12: 1 ,2) deben dejarse las cargas que el mundo impone:</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Heb</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12:1  Por tanto, nosotros también, teniendo en derredor nuestro tan grande nube de testigos,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despojémonos de todo peso y del pecado que nos asedia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corramos con paciencia la carrera que tenemos por delante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Heb</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12:2  puestos los ojos en Jesús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el autor y consumador de la fe, el cual por el gozo puesto delante de él sufrió la cruz, menospreciando el oprobio, y se sentó a la diestra del trono de Dios. </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140</a:t>
            </a:r>
          </a:p>
        </p:txBody>
      </p:sp>
    </p:spTree>
    <p:extLst>
      <p:ext uri="{BB962C8B-B14F-4D97-AF65-F5344CB8AC3E}">
        <p14:creationId xmlns:p14="http://schemas.microsoft.com/office/powerpoint/2010/main" val="1028411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ESPIRITU SANTO CONTRA EL MUNDO, LA CARNE Y EL DIABLO</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vida cristiana es comparada a: a) una carrera,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 un andar</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c) una milicia</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el andar (Ro.8:4;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Gá</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5: 16,17)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poder de la carne ha de ser vencido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8:4  para que la justicia de la ley se cumpliese en nosotros,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no andamos conforme a la carne, sino conforme al Espíritu.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5:16  Digo, pues: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Andad en el Espíritu</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no satisfagáis los deseos de la carne.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5:17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el deseo de la carne es contra el Espíritu, y el del Espíritu es contra la carne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éstos se oponen entre sí, para que no hagáis lo que quisiereis. </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141</a:t>
            </a:r>
          </a:p>
        </p:txBody>
      </p:sp>
    </p:spTree>
    <p:extLst>
      <p:ext uri="{BB962C8B-B14F-4D97-AF65-F5344CB8AC3E}">
        <p14:creationId xmlns:p14="http://schemas.microsoft.com/office/powerpoint/2010/main" val="886405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ESPIRITU SANTO CONTRA EL MUNDO, LA CARNE Y EL DIABLO</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vida cristiana es comparada a: a) una carrera, b) un andar y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 una milicia</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milicia (Ef.6: 10-12)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Satán y sus huestes han de ser vencidos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6:10  Por lo demás, hermanos míos, fortaleceos en el Señor, y en el poder de su fuerza.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6:11  Vestíos de toda la armadura de Dios,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que podáis estar firmes contra las asechanzas del diablo.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6:12  Porque no tenemos lucha contra sangre y carne,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sino contra principados, contra potestades, contra los gobernadores de las tinieblas de este siglo, contra huestes espirituales de maldad en las regiones celestes.</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142</a:t>
            </a:r>
          </a:p>
        </p:txBody>
      </p:sp>
    </p:spTree>
    <p:extLst>
      <p:ext uri="{BB962C8B-B14F-4D97-AF65-F5344CB8AC3E}">
        <p14:creationId xmlns:p14="http://schemas.microsoft.com/office/powerpoint/2010/main" val="2419646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ESPIRITU SANTO CONTRA EL MUNDO, LA CARNE Y EL DIABLO</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lvl="2" indent="-358775" algn="just">
              <a:lnSpc>
                <a:spcPct val="120000"/>
              </a:lnSpc>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ningún momento de la vida el hijo de Dios está libre de estos enemigos</a:t>
            </a:r>
          </a:p>
          <a:p>
            <a:pPr marL="538163" lvl="2" indent="-358775" algn="just">
              <a:lnSpc>
                <a:spcPct val="120000"/>
              </a:lnSpc>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ningún momento está en capacidad por sí solo de hacer frente ni aun a uno de ellos</a:t>
            </a:r>
          </a:p>
          <a:p>
            <a:pPr marL="538163" lvl="2" indent="-358775" algn="just">
              <a:lnSpc>
                <a:spcPct val="120000"/>
              </a:lnSpc>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ningún momento de la vida está el hijo de Dios sin la ayuda e infinita capacitación del Espíritu Santo en este inmensurable encuentro con el mal.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debido a lo anterior que Cristo dijo: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 mí nada podéis hacer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(Jn.15: 5).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decir, nada podemos hacer ante el mundo, la carne y Satanás – NADA; sino es con la ayuda del Señor Jesucristo y el Espíritu Santo.</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es debido a lo anterior que Fil 4:13 dice "Todo lo puedo en Cristo que me fortalece"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Pelear "la buena batalla de la fe" significa mantener una confianza en el Espíritu para combatir al enemigo. Este conflicto continuará tanto cuanto exista ese enemigo. </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143</a:t>
            </a:r>
          </a:p>
        </p:txBody>
      </p:sp>
    </p:spTree>
    <p:extLst>
      <p:ext uri="{BB962C8B-B14F-4D97-AF65-F5344CB8AC3E}">
        <p14:creationId xmlns:p14="http://schemas.microsoft.com/office/powerpoint/2010/main" val="699689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NATURALEZA ADAMICA SERA DESTRUIDA HASTA EN LA MUERTE O EL RAPTO</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su primer pecado el primer hombre en seguida llegó a ser de un orden diferente de aquel en que había sido creado, y por la ley de la procreación la adquirió su descendencia, lo cual se confirma cuando el hijo de Adán Caín mata a Abel.</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Habiéndose derivado de Adán, esta naturaleza caída es propiamente llamada la naturaleza Adámica.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Hay que identificar y evitar cuatro errores: </a:t>
            </a:r>
          </a:p>
          <a:p>
            <a:pPr marL="636588" marR="0" lvl="2" indent="-457200" algn="just" defTabSz="914400" rtl="0" eaLnBrk="1" fontAlgn="auto" latinLnBrk="0" hangingPunct="1">
              <a:lnSpc>
                <a:spcPct val="120000"/>
              </a:lnSpc>
              <a:spcBef>
                <a:spcPts val="500"/>
              </a:spcBef>
              <a:spcAft>
                <a:spcPts val="0"/>
              </a:spcAft>
              <a:buClrTx/>
              <a:buSzTx/>
              <a:buFont typeface="Arial" panose="020B0604020202020204" pitchFamily="34" charset="0"/>
              <a:buAutoNum type="arabicParenBoth"/>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el hombre no es malo por naturaleza, </a:t>
            </a:r>
          </a:p>
          <a:p>
            <a:pPr marL="636588" marR="0" lvl="2" indent="-457200" algn="just" defTabSz="914400" rtl="0" eaLnBrk="1" fontAlgn="auto" latinLnBrk="0" hangingPunct="1">
              <a:lnSpc>
                <a:spcPct val="120000"/>
              </a:lnSpc>
              <a:spcBef>
                <a:spcPts val="500"/>
              </a:spcBef>
              <a:spcAft>
                <a:spcPts val="0"/>
              </a:spcAft>
              <a:buClrTx/>
              <a:buSzTx/>
              <a:buFont typeface="Arial" panose="020B0604020202020204" pitchFamily="34" charset="0"/>
              <a:buAutoNum type="arabicParenBoth"/>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los niños vienen al mundo sin pecado, </a:t>
            </a:r>
          </a:p>
          <a:p>
            <a:pPr marL="636588" marR="0" lvl="2" indent="-457200" algn="just" defTabSz="914400" rtl="0" eaLnBrk="1" fontAlgn="auto" latinLnBrk="0" hangingPunct="1">
              <a:lnSpc>
                <a:spcPct val="120000"/>
              </a:lnSpc>
              <a:spcBef>
                <a:spcPts val="500"/>
              </a:spcBef>
              <a:spcAft>
                <a:spcPts val="0"/>
              </a:spcAft>
              <a:buClrTx/>
              <a:buSzTx/>
              <a:buFont typeface="Arial" panose="020B0604020202020204" pitchFamily="34" charset="0"/>
              <a:buAutoNum type="arabicParenBoth"/>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la naturaleza adámica puede ser erradicada, y </a:t>
            </a:r>
          </a:p>
          <a:p>
            <a:pPr marL="636588" marR="0" lvl="2" indent="-457200" algn="just" defTabSz="914400" rtl="0" eaLnBrk="1" fontAlgn="auto" latinLnBrk="0" hangingPunct="1">
              <a:lnSpc>
                <a:spcPct val="120000"/>
              </a:lnSpc>
              <a:spcBef>
                <a:spcPts val="500"/>
              </a:spcBef>
              <a:spcAft>
                <a:spcPts val="0"/>
              </a:spcAft>
              <a:buClrTx/>
              <a:buSzTx/>
              <a:buFont typeface="Arial" panose="020B0604020202020204" pitchFamily="34" charset="0"/>
              <a:buAutoNum type="arabicParenBoth"/>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la naturaleza adámica puede ser controlada únicamente por el poder del Espíritu Santo.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Siendo una parte del ser integral del hombre, esta naturaleza mala no puede ser removida hasta que el cuerpo mismo en el que funciona sea redimido, o hasta que la separación entre el cuerpo y los elementos inmateriales de alma y espíritu sea efectuada por la muerte o en el Rapto de la Iglesia.</a:t>
            </a:r>
          </a:p>
          <a:p>
            <a:pPr marL="636588" marR="0" lvl="2" indent="-457200" algn="just" defTabSz="914400" rtl="0" eaLnBrk="1" fontAlgn="auto" latinLnBrk="0" hangingPunct="1">
              <a:lnSpc>
                <a:spcPct val="120000"/>
              </a:lnSpc>
              <a:spcBef>
                <a:spcPts val="500"/>
              </a:spcBef>
              <a:spcAft>
                <a:spcPts val="0"/>
              </a:spcAft>
              <a:buClrTx/>
              <a:buSzTx/>
              <a:buFont typeface="Arial" panose="020B0604020202020204" pitchFamily="34" charset="0"/>
              <a:buAutoNum type="arabicParenBoth"/>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Esa naturaleza adámica queda sin merma e inalterable en el creyente después de ser salvado y bautizado con el Espíritu Santo, y viene a ser uno de los tres grandes enemigos de la vida espiritual.</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144</a:t>
            </a:r>
          </a:p>
        </p:txBody>
      </p:sp>
    </p:spTree>
    <p:extLst>
      <p:ext uri="{BB962C8B-B14F-4D97-AF65-F5344CB8AC3E}">
        <p14:creationId xmlns:p14="http://schemas.microsoft.com/office/powerpoint/2010/main" val="2378348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NATURALEZA ADAMICA SERA DESTRUIDA HASTA EN LA MUERTE O EL RAPTO</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enseñanza bíblica es clara y también existen algunos profesantes cristianos que han caído en el error asumiendo que ellos ya no tienen más tendencia al pecado.</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conflicto descrito en Gálatas 5: 16 y 17, dice: "Digo pues, andad en el Espíritu y no satisfagáis los deseos de la carne. Porque el deseo de la carne es contra el Espíritu, y el del Espíritu es contra la carne; y éstos se oponen entre sí, para que no hagáis lo que quisiereis."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Aquí se asegura la victoria sobre la carne si se lucha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confiando en el Espíritu</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También se descubre en este pasaje que la vieja naturaleza del creyente y el Espíritu siempre están "en oposición" el uno al otro.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batalla entre la carne y el alma bautizada con el Espíritu Santo nunca se pondrán de acuerdo durante la vida restante del creyente.</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1Pe 2:11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Amados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yo os ruego como a extranjeros y peregrinos,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os abstengáis de los deseos carnales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batallan contra el alma</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145</a:t>
            </a:r>
          </a:p>
        </p:txBody>
      </p:sp>
    </p:spTree>
    <p:extLst>
      <p:ext uri="{BB962C8B-B14F-4D97-AF65-F5344CB8AC3E}">
        <p14:creationId xmlns:p14="http://schemas.microsoft.com/office/powerpoint/2010/main" val="3182092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LUCHA ENTRE LA VIEJA NATURALEZA Y LA NATURALEZA DIVINA</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apóstol Pablo claramente indica que él tenía una naturaleza caída:</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pecado (naturaleza pecaminosa)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mora en mí</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(Rom 7:17 y 20),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mí </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(esto es, en mi carne),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mora el bien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(v. 18),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mal está en mí</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(v. 21),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pecado que está en mis miembros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(v. 23),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yo mismo sirvo...con mi carne a la ley del pecado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(es decir, la naturaleza pecaminosa, v. 25)</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porción de este pasaje conduce a la pregunta,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"¿Quién me librará?</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146</a:t>
            </a:r>
          </a:p>
        </p:txBody>
      </p:sp>
    </p:spTree>
    <p:extLst>
      <p:ext uri="{BB962C8B-B14F-4D97-AF65-F5344CB8AC3E}">
        <p14:creationId xmlns:p14="http://schemas.microsoft.com/office/powerpoint/2010/main" val="39616398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LUCHA ENTRE LA VIEJA NATURALEZA Y LA NATURALEZA DIVINA</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Quien me librará de la siguiente lucha e</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ntre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carne y la naturaleza divina:</a:t>
            </a: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no hago el bien que quiero (la nueva), sino el mal que no quiero, eso hago (la vieja). </a:t>
            </a: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si hago (la vieja) lo que no quiero (la nueva), ya no soy yo (la nueva), sino el pecado (la vieja) que mora en mí.</a:t>
            </a: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Así que, queriendo yo (la nueva) hacer el bien, hallo esta ley (no la de Moisés),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el mal (la vieja) está en mí (la nueva).  (las dos naturalezas en el cristiano)</a:t>
            </a: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según el hombre interior, me deleito en la ley de Dios (la nueva); pero veo otra ley en mis miembros (la vieja), que se rebela contra la ley de mi mente (la nueva que se deleita en la ley de Dios), y que me lleva cautivo a la ley del pecado (la vieja) que está en mis miembros. </a:t>
            </a: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¡Miserable de mí (el cristiano)! ¿Quién me librará de este cuerpo de muerte?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147</a:t>
            </a:r>
          </a:p>
        </p:txBody>
      </p:sp>
    </p:spTree>
    <p:extLst>
      <p:ext uri="{BB962C8B-B14F-4D97-AF65-F5344CB8AC3E}">
        <p14:creationId xmlns:p14="http://schemas.microsoft.com/office/powerpoint/2010/main" val="1395471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LUCHA ENTRE LA VIEJA NATURALEZA Y LA NATURALEZA DIVINA</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¡Miserable de mí (el cristiano)! ¿Quién me librará de este cuerpo de muerte?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respuesta al problema es doble:</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Será liberado mediante la obra salvadora del Señor Jesucristo en la cruz (7:25), seguidamente con la  intervención personal del Espíritu Santo (8: 1-2).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7:25  Gracias doy a Dios,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Jesucristo Señor nuestro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Así que, yo mismo con la mente sirvo a la ley de Dios, mas con la carne a la ley del pecado.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8:1  Ahora, pues, ninguna condenación hay para los que están en Cristo Jesús, los que no andan conforme a la carne,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sino conforme al Espíritu</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8:2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la ley del Espíritu</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vida en Cristo Jesús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 ha librado de la ley del pecado y de la muerte.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148</a:t>
            </a:r>
          </a:p>
        </p:txBody>
      </p:sp>
    </p:spTree>
    <p:extLst>
      <p:ext uri="{BB962C8B-B14F-4D97-AF65-F5344CB8AC3E}">
        <p14:creationId xmlns:p14="http://schemas.microsoft.com/office/powerpoint/2010/main" val="3732159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LUCHA ENTRE LA VIEJA NATURALEZA Y LA NATURALEZA DIVINA</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creyentes deben ser conscientes de cuatro inmensurables realidades:</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cada creyente mientras está en la carne todavía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llamado a sostener una lucha incesante contra la vieja naturaleza</a:t>
            </a:r>
            <a:r>
              <a:rPr kumimoji="0" lang="es-ES" sz="20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en cada cristiano habita el Espíritu Santo</a:t>
            </a:r>
            <a:r>
              <a:rPr kumimoji="0" lang="es-ES" sz="2000" b="1" i="0"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de este modo está equipado con poder para vencer sobre la carne,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(3)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Cristo ha sufrido la pena de muerte requerida contra la naturaleza pecaminosa, y</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(4)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la liberación del poder de la carne es efectuada sobre el principio de fe y en dependencia total del Espíritu Santo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 vez de a base de cualquier recurso propio. </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149</a:t>
            </a:r>
          </a:p>
        </p:txBody>
      </p:sp>
    </p:spTree>
    <p:extLst>
      <p:ext uri="{BB962C8B-B14F-4D97-AF65-F5344CB8AC3E}">
        <p14:creationId xmlns:p14="http://schemas.microsoft.com/office/powerpoint/2010/main" val="1272046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LUCHA ENTRE LA VIEJA NATURALEZA Y LA NATURALEZA DIVINA</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Cristo no tenía una naturaleza pecaminosa por la cual tuviera que sufrir un juicio de muerte, la única explicación posible en este aspecto es prueba de que lo hizo en sustitución por otros; las almas por las que El sufrió dicha muerte (1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15:3 y Marc 14:24):</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15:3  Porque primeramente os he enseñado lo que asimismo recibí: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Cristo murió por nuestros pecados,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conforme a las Escrituras;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Marc 14:24  Y les dijo: Esto es mi sangre del nuevo pacto, que por muchos es derramada.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carne del creyente en un sentido pasado, presente y futuro hasta su muerte, con sus pasiones y deseos, fue crucificada cuando lo fue Cristo.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verdad, esta remoción está lejos de la idea de que el creyente debe procurar su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auto-crucifixión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cualquier modo; por el contrario, la gran transacción ha sido hecha y la responsabilidad que descansa sobre el cristiano es creerla y reconocer que es la verdad, de que Cristo pagó todos sus pecados en su muerte.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150</a:t>
            </a:r>
          </a:p>
        </p:txBody>
      </p:sp>
    </p:spTree>
    <p:extLst>
      <p:ext uri="{BB962C8B-B14F-4D97-AF65-F5344CB8AC3E}">
        <p14:creationId xmlns:p14="http://schemas.microsoft.com/office/powerpoint/2010/main" val="3666147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LUCHA ENTRE LA VIEJA NATURALEZA Y LA NATURALEZA DIVINA</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mandamiento dirigido a cada creyente de ser lleno del Espíritu (Efes 5: 18) es importante para derrotar a todos nuestros enemigos espirituales. Debido a esto el Señor Jesucristo instruyó a sus discípulos de que no emprendieran ningún servicio antes de que el Espíritu Santo viniera sobre ellos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Lc</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24:49;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Hch</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1:4, 8), por que sin el poder de Dios es imposible hacer frente a las huestes de maldad.</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Efes 5:18  No os embriaguéis con vino, en lo cual hay disolución; </a:t>
            </a:r>
            <a:r>
              <a:rPr lang="es-ES" b="1" u="sng" dirty="0">
                <a:solidFill>
                  <a:prstClr val="black"/>
                </a:solidFill>
                <a:latin typeface="Century Gothic" panose="020B0502020202020204" pitchFamily="34" charset="0"/>
              </a:rPr>
              <a:t>antes bien sed llenos del Espíritu,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Luc 24:49  He aquí, yo enviaré la promesa de mi Padre sobre vosotros; pero quedaos vosotros en la ciudad de Jerusalén, </a:t>
            </a:r>
            <a:r>
              <a:rPr lang="es-ES" b="1" u="sng" dirty="0">
                <a:solidFill>
                  <a:prstClr val="black"/>
                </a:solidFill>
                <a:latin typeface="Century Gothic" panose="020B0502020202020204" pitchFamily="34" charset="0"/>
              </a:rPr>
              <a:t>hasta que seáis investidos de poder desde lo alto</a:t>
            </a:r>
            <a:r>
              <a:rPr lang="es-ES" dirty="0">
                <a:solidFill>
                  <a:prstClr val="black"/>
                </a:solidFill>
                <a:latin typeface="Century Gothic" panose="020B0502020202020204" pitchFamily="34" charset="0"/>
              </a:rPr>
              <a:t>.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dirty="0" err="1">
                <a:solidFill>
                  <a:prstClr val="black"/>
                </a:solidFill>
                <a:latin typeface="Century Gothic" panose="020B0502020202020204" pitchFamily="34" charset="0"/>
              </a:rPr>
              <a:t>Act</a:t>
            </a:r>
            <a:r>
              <a:rPr lang="es-ES" dirty="0">
                <a:solidFill>
                  <a:prstClr val="black"/>
                </a:solidFill>
                <a:latin typeface="Century Gothic" panose="020B0502020202020204" pitchFamily="34" charset="0"/>
              </a:rPr>
              <a:t> 1:4  Y estando juntos, les mandó que no se fueran de Jerusalén, </a:t>
            </a:r>
            <a:r>
              <a:rPr lang="es-ES" b="1" u="sng" dirty="0">
                <a:solidFill>
                  <a:prstClr val="black"/>
                </a:solidFill>
                <a:latin typeface="Century Gothic" panose="020B0502020202020204" pitchFamily="34" charset="0"/>
              </a:rPr>
              <a:t>sino que esperasen la promesa del Padre, la cual, les dijo, oísteis de mí.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obra del Espíritu Santo en y a través de cada creyente es importante para la victoria sobre el mundo, la carne y el diablo. </a:t>
            </a: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151</a:t>
            </a:r>
          </a:p>
        </p:txBody>
      </p:sp>
    </p:spTree>
    <p:extLst>
      <p:ext uri="{BB962C8B-B14F-4D97-AF65-F5344CB8AC3E}">
        <p14:creationId xmlns:p14="http://schemas.microsoft.com/office/powerpoint/2010/main" val="2251569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1" dirty="0">
                <a:solidFill>
                  <a:prstClr val="black"/>
                </a:solidFill>
                <a:latin typeface="Century Gothic" panose="020B0502020202020204" pitchFamily="34" charset="0"/>
              </a:rPr>
              <a:t>LA CARNE Y EL ESPIRITU SON COMPLETAMENTE IRRECONCILIABLES</a:t>
            </a:r>
            <a:endPar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5:17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el deseo de la carne es contra el Espíritu, y el del Espíritu es contra la carne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éstos se oponen entre sí</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para que no hagáis lo que quisiereis.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b="1" dirty="0">
                <a:solidFill>
                  <a:prstClr val="black"/>
                </a:solidFill>
                <a:latin typeface="Century Gothic" panose="020B0502020202020204" pitchFamily="34" charset="0"/>
              </a:rPr>
              <a:t>En el pasaje de Gálatas 5:17 se declara que </a:t>
            </a:r>
            <a:r>
              <a:rPr lang="es-ES" b="1" u="sng" dirty="0">
                <a:solidFill>
                  <a:prstClr val="black"/>
                </a:solidFill>
                <a:latin typeface="Century Gothic" panose="020B0502020202020204" pitchFamily="34" charset="0"/>
              </a:rPr>
              <a:t>la carne y el Espíritu son completamente irreconciliables</a:t>
            </a:r>
            <a:r>
              <a:rPr lang="es-ES" u="sng" dirty="0">
                <a:solidFill>
                  <a:prstClr val="black"/>
                </a:solidFill>
                <a:latin typeface="Century Gothic" panose="020B0502020202020204" pitchFamily="34" charset="0"/>
              </a:rPr>
              <a:t>.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El hecho de que los dos jamás pueden reconciliarse es cierto en todo hijo de Dios sin excepción, y eso ocurrirá mientras permanezca en el cuerpo y en este mundo.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b="1" dirty="0">
                <a:solidFill>
                  <a:prstClr val="black"/>
                </a:solidFill>
                <a:latin typeface="Century Gothic" panose="020B0502020202020204" pitchFamily="34" charset="0"/>
              </a:rPr>
              <a:t>La completa victoria interior sobre la carne se logra únicamente por la obra del Espíritu en respuesta a la específica dependencia de El</a:t>
            </a:r>
            <a:r>
              <a:rPr lang="es-ES" dirty="0">
                <a:solidFill>
                  <a:prstClr val="black"/>
                </a:solidFill>
                <a:latin typeface="Century Gothic" panose="020B0502020202020204" pitchFamily="34" charset="0"/>
              </a:rPr>
              <a:t>.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b="1" dirty="0">
                <a:solidFill>
                  <a:prstClr val="black"/>
                </a:solidFill>
                <a:latin typeface="Century Gothic" panose="020B0502020202020204" pitchFamily="34" charset="0"/>
              </a:rPr>
              <a:t>"Las obras de la carne" son continuas y espantosas: "porque la carne es contra el Espíritu y el Espíritu contra la carne, y éstas se oponen la una a la otra, para que no hagáis lo que quisiereis</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152</a:t>
            </a:r>
          </a:p>
        </p:txBody>
      </p:sp>
    </p:spTree>
    <p:extLst>
      <p:ext uri="{BB962C8B-B14F-4D97-AF65-F5344CB8AC3E}">
        <p14:creationId xmlns:p14="http://schemas.microsoft.com/office/powerpoint/2010/main" val="36856131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FRUTO DEL ESPIRITU </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contra las obras de la carne está el fruto del Espíritu, lo cual se revela en Gal 5:22-23.</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Gal 5:22  Mas el fruto del Espíritu es amor, gozo, paz, paciencia, benignidad, bondad, fe,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Gal 5:23  mansedumbre, templanza; contra tales cosas no hay ley</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Cuando se anda por fe o dependiendo del Espíritu Santo esto dos resultados son seguros: </a:t>
            </a:r>
            <a:r>
              <a:rPr lang="es-ES" b="1" dirty="0">
                <a:solidFill>
                  <a:prstClr val="black"/>
                </a:solidFill>
                <a:latin typeface="Century Gothic" panose="020B0502020202020204" pitchFamily="34" charset="0"/>
              </a:rPr>
              <a:t>(1) No se harán las obras de la carne y (2) Se manifestara el fruto del Espíritu.</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fruto del Espíritu es la expresión externa de que Cristo que mora en el individuo. Por eso el Apóstol dijo: "Para mí el vivir es Cristo“ - Fil 1:21 y  Con Cristo estoy juntamente crucificado, y ya no vivo yo, mas vive Cristo en mí -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Gál</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2:20.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153</a:t>
            </a:r>
          </a:p>
        </p:txBody>
      </p:sp>
    </p:spTree>
    <p:extLst>
      <p:ext uri="{BB962C8B-B14F-4D97-AF65-F5344CB8AC3E}">
        <p14:creationId xmlns:p14="http://schemas.microsoft.com/office/powerpoint/2010/main" val="1054819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FRUTO DEL ESPIRITU </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carácter cristiano no es meramente corrección moral o legal, sino el resultado de la posesión y manifestación de nueve gracias que se indican en Gal 5:22-23: amor, gozo, paz; tolerancia, benignidad, bondad; fe, mansedumbre, templanza.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Tomados en conjunto representan un retrato  moral de Cristo, y pueden ser tomadas como la explicación del Apóstol de Gálatas 2:20, ‘no yo, sino Cristo en mí’, y como una definición de la palabra fruto de Juan 15:8 en donde el Mundo vea el fruto del creyente.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15:8  En esto es glorificado mi Padre,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que llevéis mucho fruto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seáis así mis discípulos.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carácter es posible a causa de la unión vital del creyente con Cristo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Jn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15:5), </a:t>
            </a:r>
            <a:endParaRPr lang="es-ES" dirty="0">
              <a:solidFill>
                <a:prstClr val="black"/>
              </a:solidFill>
              <a:latin typeface="Century Gothic" panose="020B0502020202020204" pitchFamily="34" charset="0"/>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15:5  Yo soy la vid, vosotros los pámpanos;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que permanece en mí, y yo en él, éste lleva mucho fruto; porque separados de mí nada podéis hacer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154</a:t>
            </a:r>
          </a:p>
        </p:txBody>
      </p:sp>
    </p:spTree>
    <p:extLst>
      <p:ext uri="{BB962C8B-B14F-4D97-AF65-F5344CB8AC3E}">
        <p14:creationId xmlns:p14="http://schemas.microsoft.com/office/powerpoint/2010/main" val="1462282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FRUTO DEL ESPIRITU - AMOR  </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lvl="2" indent="-3175" algn="just">
              <a:lnSpc>
                <a:spcPct val="120000"/>
              </a:lnSpc>
              <a:buNone/>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vista de que el Espíritu Santo declara (1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13:13) que el amor es supremo entre todos los dones, es razonable que aparezca en primer lugar en la lista del fruto múltiple del Espíritu que se indican en Gal 5:22-23. </a:t>
            </a:r>
          </a:p>
          <a:p>
            <a:pPr marL="182563" lvl="2" indent="-3175" algn="just">
              <a:lnSpc>
                <a:spcPct val="120000"/>
              </a:lnSpc>
              <a:buNone/>
              <a:defRPr/>
            </a:pPr>
            <a:endParaRPr lang="es-ES" dirty="0">
              <a:solidFill>
                <a:prstClr val="black"/>
              </a:solidFill>
              <a:latin typeface="Century Gothic" panose="020B0502020202020204" pitchFamily="34" charset="0"/>
            </a:endParaRPr>
          </a:p>
          <a:p>
            <a:pPr marL="182563" lvl="2" indent="-3175" algn="just">
              <a:lnSpc>
                <a:spcPct val="120000"/>
              </a:lnSpc>
              <a:buNone/>
              <a:defRPr/>
            </a:pPr>
            <a:r>
              <a:rPr lang="es-ES" dirty="0">
                <a:solidFill>
                  <a:prstClr val="black"/>
                </a:solidFill>
                <a:latin typeface="Century Gothic" panose="020B0502020202020204" pitchFamily="34" charset="0"/>
              </a:rPr>
              <a:t>1Co 13:13  Y ahora permanecen la fe, la esperanza y el amor, estos tres; </a:t>
            </a:r>
            <a:r>
              <a:rPr lang="es-ES" b="1" u="sng" dirty="0">
                <a:solidFill>
                  <a:prstClr val="black"/>
                </a:solidFill>
                <a:latin typeface="Century Gothic" panose="020B0502020202020204" pitchFamily="34" charset="0"/>
              </a:rPr>
              <a:t>pero el mayor de ellos es el amor</a:t>
            </a:r>
            <a:r>
              <a:rPr lang="es-ES" dirty="0">
                <a:solidFill>
                  <a:prstClr val="black"/>
                </a:solidFill>
                <a:latin typeface="Century Gothic" panose="020B0502020202020204" pitchFamily="34" charset="0"/>
              </a:rPr>
              <a:t>. </a:t>
            </a:r>
          </a:p>
          <a:p>
            <a:pPr marL="182563" lvl="2" indent="-3175" algn="just">
              <a:lnSpc>
                <a:spcPct val="120000"/>
              </a:lnSpc>
              <a:buNone/>
              <a:defRPr/>
            </a:pPr>
            <a:endParaRPr lang="es-ES" dirty="0">
              <a:solidFill>
                <a:prstClr val="black"/>
              </a:solidFill>
              <a:latin typeface="Century Gothic" panose="020B0502020202020204" pitchFamily="34" charset="0"/>
            </a:endParaRPr>
          </a:p>
          <a:p>
            <a:pPr marL="182563" lvl="2" indent="-3175" algn="just">
              <a:lnSpc>
                <a:spcPct val="120000"/>
              </a:lnSpc>
              <a:buNone/>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amor es el aspecto preeminente de la experiencia humana tanto en la dispensación Mosaica, y en la del Reino, así como en la cristiana. En cuanto a la Mosaica, se declara que "El cumplimiento de la ley es el amor" (Ro. 13: 10);</a:t>
            </a:r>
          </a:p>
          <a:p>
            <a:pPr marL="182563" lvl="2" indent="-3175" algn="just">
              <a:lnSpc>
                <a:spcPct val="120000"/>
              </a:lnSpc>
              <a:buNone/>
              <a:defRPr/>
            </a:pPr>
            <a:endParaRPr lang="es-ES" dirty="0">
              <a:solidFill>
                <a:prstClr val="black"/>
              </a:solidFill>
              <a:latin typeface="Century Gothic" panose="020B0502020202020204" pitchFamily="34" charset="0"/>
            </a:endParaRPr>
          </a:p>
          <a:p>
            <a:pPr marL="182563" lvl="2" indent="-3175" algn="just">
              <a:lnSpc>
                <a:spcPct val="120000"/>
              </a:lnSpc>
              <a:buNone/>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13:10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amor no hace mal al prójimo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así que el cumplimiento de la ley es el amor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182563" lvl="2" indent="-3175" algn="just">
              <a:lnSpc>
                <a:spcPct val="120000"/>
              </a:lnSpc>
              <a:buNone/>
              <a:defRPr/>
            </a:pPr>
            <a:endParaRPr lang="es-ES" dirty="0">
              <a:solidFill>
                <a:prstClr val="black"/>
              </a:solidFill>
              <a:latin typeface="Century Gothic" panose="020B0502020202020204" pitchFamily="34" charset="0"/>
            </a:endParaRPr>
          </a:p>
          <a:p>
            <a:pPr marL="182563" lvl="2" indent="-3175" algn="just">
              <a:lnSpc>
                <a:spcPct val="120000"/>
              </a:lnSpc>
              <a:buNone/>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el Reino venidero el amor </a:t>
            </a:r>
            <a:r>
              <a:rPr lang="es-ES" dirty="0">
                <a:solidFill>
                  <a:prstClr val="black"/>
                </a:solidFill>
                <a:latin typeface="Century Gothic" panose="020B0502020202020204" pitchFamily="34" charset="0"/>
              </a:rPr>
              <a:t>siempre prevalece ver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Mateo 5:43-46: "Oísteis que fue dicho: Amarás a tu prójimo, y aborrecerás a tu enemigo. Pero yo os digo</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Amad a vuestros enemigos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bendecid a los que os maldicen, haced bien a los que os aborrecen, y orad por los que os ultrajan y os persiguen ...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si amareis a los que os aman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¿qué recompensa tendréis? ¿No hacen también lo mismo los publicanos? " </a:t>
            </a: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155</a:t>
            </a:r>
          </a:p>
        </p:txBody>
      </p:sp>
    </p:spTree>
    <p:extLst>
      <p:ext uri="{BB962C8B-B14F-4D97-AF65-F5344CB8AC3E}">
        <p14:creationId xmlns:p14="http://schemas.microsoft.com/office/powerpoint/2010/main" val="815393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FRUTO DEL ESPIRITU - AMOR  </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lvl="2" indent="-3175" algn="just">
              <a:lnSpc>
                <a:spcPct val="120000"/>
              </a:lnSpc>
              <a:buNone/>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todo caso, la norma de amor que Cristo encarga a los creyentes de su época es sobrenatural y enteramente divina en su carácter. El dijo: "Un mandamiento nuevo os doy: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os améis unos a otros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como yo os he amado, que también os améis unos a otros. En esto conoceréis todos que sois mis discípulos,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 tuviereis amor los unos con los otros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Jn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13:34, 35). </a:t>
            </a:r>
          </a:p>
          <a:p>
            <a:pPr marL="182563" lvl="2" indent="-3175" algn="just">
              <a:lnSpc>
                <a:spcPct val="120000"/>
              </a:lnSpc>
              <a:buNone/>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2563" lvl="2" indent="-3175" algn="just">
              <a:lnSpc>
                <a:spcPct val="120000"/>
              </a:lnSpc>
              <a:buNone/>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Habiendo indicado la compasión divina que guía a los perdidos hasta el sacrificio efectuado en la cruz y habiendo indicado también la falta de amor en aquel que no hace sacrificio para otros, de los tales el Apóstol Juan inquiere: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Cómo puede morar el amor de Dios en él</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Jn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2:17).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designó Su amor para el mundo" (Jn.3:16).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3:16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de tal manera amó Dios al mundo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ha dado a su Hijo unigénito, para que todo aquel que en él cree, no se pierda, mas tenga vida eterna.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canalizó ese amor hacia la tierra por medio de la persona de Su Hijo. </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Encauzó ese amor dentro de nuestros corazones a través de la Persona del Espíritu Santo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2563" marR="0" lvl="2" indent="-31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156</a:t>
            </a:r>
          </a:p>
        </p:txBody>
      </p:sp>
    </p:spTree>
    <p:extLst>
      <p:ext uri="{BB962C8B-B14F-4D97-AF65-F5344CB8AC3E}">
        <p14:creationId xmlns:p14="http://schemas.microsoft.com/office/powerpoint/2010/main" val="825187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2CFA-345E-B299-0868-B9D48DC13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9C01A6-834E-27A5-F200-DEEBDAD1F0EE}"/>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FRUTO DEL ESPIRITU - AMOR  </a:t>
            </a:r>
          </a:p>
        </p:txBody>
      </p:sp>
      <p:sp>
        <p:nvSpPr>
          <p:cNvPr id="3" name="Marcador de contenido 2">
            <a:extLst>
              <a:ext uri="{FF2B5EF4-FFF2-40B4-BE49-F238E27FC236}">
                <a16:creationId xmlns:a16="http://schemas.microsoft.com/office/drawing/2014/main" id="{2F839415-0B86-A423-C912-BAB15FA6342B}"/>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lvl="2" indent="-3175" algn="just">
              <a:lnSpc>
                <a:spcPct val="120000"/>
              </a:lnSpc>
              <a:buNone/>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canalizó ese amor hacia los hombres necesitados en todas partes a través de Sus redimidos. </a:t>
            </a:r>
          </a:p>
          <a:p>
            <a:pPr marL="182563" lvl="2" indent="-3175" algn="just">
              <a:lnSpc>
                <a:spcPct val="120000"/>
              </a:lnSpc>
              <a:buNone/>
              <a:defRPr/>
            </a:pPr>
            <a:endParaRPr lang="es-ES" dirty="0">
              <a:solidFill>
                <a:prstClr val="black"/>
              </a:solidFill>
              <a:latin typeface="Century Gothic" panose="020B0502020202020204" pitchFamily="34" charset="0"/>
            </a:endParaRPr>
          </a:p>
          <a:p>
            <a:pPr marL="182563" lvl="2" indent="-3175" algn="just">
              <a:lnSpc>
                <a:spcPct val="120000"/>
              </a:lnSpc>
              <a:buNone/>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Así el amor es la clave del programa redentor de Dios: </a:t>
            </a:r>
          </a:p>
          <a:p>
            <a:pPr marL="522288" lvl="2" indent="-342900" algn="just">
              <a:lnSpc>
                <a:spcPct val="120000"/>
              </a:lnSpc>
              <a:defRPr/>
            </a:pPr>
            <a:r>
              <a:rPr lang="es-ES" dirty="0">
                <a:solidFill>
                  <a:prstClr val="black"/>
                </a:solidFill>
                <a:latin typeface="Century Gothic" panose="020B0502020202020204" pitchFamily="34" charset="0"/>
              </a:rPr>
              <a:t>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 Amor recibido de Dios, es nuestra salvación; </a:t>
            </a:r>
          </a:p>
          <a:p>
            <a:pPr marL="522288" lvl="2" indent="-342900" algn="just">
              <a:lnSpc>
                <a:spcPct val="120000"/>
              </a:lnSpc>
              <a:defRPr/>
            </a:pPr>
            <a:r>
              <a:rPr lang="es-ES" dirty="0">
                <a:solidFill>
                  <a:prstClr val="black"/>
                </a:solidFill>
                <a:latin typeface="Century Gothic" panose="020B0502020202020204" pitchFamily="34" charset="0"/>
              </a:rPr>
              <a:t>R</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esponder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su amor, viene a ser nuestra santificación; </a:t>
            </a:r>
          </a:p>
          <a:p>
            <a:pPr marL="522288" lvl="2" indent="-342900" algn="just">
              <a:lnSpc>
                <a:spcPct val="120000"/>
              </a:lnSpc>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Manifestar el amor de Dios en nosotros por medio de su Espíritu Santo a otros, se convierte en nuestro servicio.</a:t>
            </a:r>
          </a:p>
          <a:p>
            <a:pPr marL="179388" lvl="2" indent="0" algn="just">
              <a:lnSpc>
                <a:spcPct val="120000"/>
              </a:lnSpc>
              <a:buNone/>
              <a:defRPr/>
            </a:pPr>
            <a:endParaRPr lang="es-ES" dirty="0">
              <a:solidFill>
                <a:prstClr val="black"/>
              </a:solidFill>
              <a:latin typeface="Century Gothic" panose="020B0502020202020204" pitchFamily="34" charset="0"/>
            </a:endParaRPr>
          </a:p>
          <a:p>
            <a:pPr marL="179388" lvl="2" indent="0" algn="just">
              <a:lnSpc>
                <a:spcPct val="120000"/>
              </a:lnSpc>
              <a:buNone/>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recordémoslo bien, el amor no tiene sustituto.</a:t>
            </a:r>
          </a:p>
          <a:p>
            <a:pPr marL="182563" lvl="2" indent="-3175" algn="just">
              <a:lnSpc>
                <a:spcPct val="120000"/>
              </a:lnSpc>
              <a:buNone/>
              <a:defRPr/>
            </a:pPr>
            <a:endParaRPr lang="es-ES" dirty="0">
              <a:solidFill>
                <a:prstClr val="black"/>
              </a:solidFill>
              <a:latin typeface="Century Gothic" panose="020B0502020202020204" pitchFamily="34" charset="0"/>
            </a:endParaRPr>
          </a:p>
          <a:p>
            <a:pPr marL="182563" lvl="2" indent="-3175" algn="just">
              <a:lnSpc>
                <a:spcPct val="120000"/>
              </a:lnSpc>
              <a:buNone/>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2563" lvl="2" indent="-3175" algn="just">
              <a:lnSpc>
                <a:spcPct val="120000"/>
              </a:lnSpc>
              <a:buNone/>
              <a:defRPr/>
            </a:pPr>
            <a:endParaRPr lang="es-ES" dirty="0">
              <a:solidFill>
                <a:prstClr val="black"/>
              </a:solidFill>
              <a:latin typeface="Century Gothic" panose="020B0502020202020204" pitchFamily="34" charset="0"/>
            </a:endParaRPr>
          </a:p>
          <a:p>
            <a:pPr marL="182563" lvl="2" indent="-3175" algn="just">
              <a:lnSpc>
                <a:spcPct val="120000"/>
              </a:lnSpc>
              <a:buNone/>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2563" lvl="2" indent="-3175" algn="just">
              <a:lnSpc>
                <a:spcPct val="120000"/>
              </a:lnSpc>
              <a:buNone/>
              <a:defRPr/>
            </a:pPr>
            <a:endParaRPr lang="es-ES" dirty="0">
              <a:solidFill>
                <a:prstClr val="black"/>
              </a:solidFill>
              <a:latin typeface="Century Gothic" panose="020B0502020202020204" pitchFamily="34" charset="0"/>
            </a:endParaRPr>
          </a:p>
          <a:p>
            <a:pPr marL="182563" lvl="2" indent="-3175" algn="just">
              <a:lnSpc>
                <a:spcPct val="120000"/>
              </a:lnSpc>
              <a:buNone/>
              <a:defRPr/>
            </a:pPr>
            <a:endParaRPr lang="es-ES" dirty="0">
              <a:solidFill>
                <a:prstClr val="black"/>
              </a:solidFill>
              <a:latin typeface="Century Gothic" panose="020B0502020202020204" pitchFamily="34" charset="0"/>
            </a:endParaRPr>
          </a:p>
          <a:p>
            <a:pPr marL="182563" lvl="2" indent="-3175" algn="just">
              <a:lnSpc>
                <a:spcPct val="120000"/>
              </a:lnSpc>
              <a:buNone/>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CFFE05F5-860A-1C6D-C18A-AFC59465939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85F1C4FD-4AB0-1559-6386-6F5729AF9641}"/>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22E5AE2B-602C-D422-752F-D64A6468BD10}"/>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89E1E945-051F-243A-1591-3BAEED7B3D78}"/>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046E425E-D4B0-81B4-EDA6-D78C9BF1988D}"/>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5E155C68-4334-E654-FE4C-0D69BF2D231B}"/>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4A40A040-6926-C5C3-60AB-0D0B55EC8B9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157</a:t>
            </a:r>
          </a:p>
        </p:txBody>
      </p:sp>
    </p:spTree>
    <p:extLst>
      <p:ext uri="{BB962C8B-B14F-4D97-AF65-F5344CB8AC3E}">
        <p14:creationId xmlns:p14="http://schemas.microsoft.com/office/powerpoint/2010/main" val="3506543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1"/>
            <a:ext cx="11803450" cy="6127772"/>
          </a:xfrm>
          <a:prstGeom prst="rect">
            <a:avLst/>
          </a:prstGeom>
          <a:ln w="28575">
            <a:solidFill>
              <a:schemeClr val="tx1"/>
            </a:solidFill>
          </a:ln>
        </p:spPr>
        <p:txBody>
          <a:bodyPr wrap="square">
            <a:normAutofit lnSpcReduction="10000"/>
          </a:bodyPr>
          <a:lstStyle/>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ESTE MATERIAL ES PARA CUMPLIR MATEO 28:19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Por tanto, id, y </a:t>
            </a:r>
            <a:r>
              <a:rPr kumimoji="0" lang="es-E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haced discípulos</a:t>
            </a: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 a todas las naciones, bautizándolos en el nombre del Padre, y del Hijo, y del Espíritu Santo;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2Ti 4:2  que prediques la palabra; que instes a tiempo y fuera de tiempo; redarguye, reprende, exhorta con toda paciencia </a:t>
            </a:r>
            <a:r>
              <a:rPr kumimoji="0" lang="es-E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y doctrina</a:t>
            </a: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Este material es para enseñar doctrina: en la Iglesia, a la familia, en el trabajo, en el vecindario, a las amistades, etc.</a:t>
            </a: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SEÑOR JESUCRISTO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TE ACEPTO COMO MI DIOS Y MI SALVADOR</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CREO QUE ERES DIOS, QUE MORISTE EN LA CRUZ Y</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QUE RESUCITASTE AL TERCER DIA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ME ARREPIENTO DE MIS PECADOS</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QUIERO ESTAR SEGURO DE MI SALVACIÓN</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POR LO QUE TE RUEGO </a:t>
            </a:r>
            <a:r>
              <a:rPr kumimoji="0" lang="es-ES" sz="36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ME BAUTICES CON EL ESPIRITU SANTO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Esta</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oración</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hay que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repetirla</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hasta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estar</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seguros</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que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hemos</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sido</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bautizados</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con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el</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Espíritu</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Santo</a:t>
            </a:r>
            <a:endParaRPr kumimoji="0" lang="es-SV"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597933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n 13">
            <a:extLst>
              <a:ext uri="{FF2B5EF4-FFF2-40B4-BE49-F238E27FC236}">
                <a16:creationId xmlns:a16="http://schemas.microsoft.com/office/drawing/2014/main" id="{C1BD4874-E407-F104-CA53-81C28889C55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26027</TotalTime>
  <Words>4364</Words>
  <Application>Microsoft Office PowerPoint</Application>
  <PresentationFormat>Panorámica</PresentationFormat>
  <Paragraphs>362</Paragraphs>
  <Slides>29</Slides>
  <Notes>6</Notes>
  <HiddenSlides>0</HiddenSlides>
  <MMClips>0</MMClips>
  <ScaleCrop>false</ScaleCrop>
  <HeadingPairs>
    <vt:vector size="6" baseType="variant">
      <vt:variant>
        <vt:lpstr>Fuentes usadas</vt:lpstr>
      </vt:variant>
      <vt:variant>
        <vt:i4>7</vt:i4>
      </vt:variant>
      <vt:variant>
        <vt:lpstr>Tema</vt:lpstr>
      </vt:variant>
      <vt:variant>
        <vt:i4>4</vt:i4>
      </vt:variant>
      <vt:variant>
        <vt:lpstr>Títulos de diapositiva</vt:lpstr>
      </vt:variant>
      <vt:variant>
        <vt:i4>29</vt:i4>
      </vt:variant>
    </vt:vector>
  </HeadingPairs>
  <TitlesOfParts>
    <vt:vector size="40" baseType="lpstr">
      <vt:lpstr>Arial</vt:lpstr>
      <vt:lpstr>Bookman Old Style</vt:lpstr>
      <vt:lpstr>Calibri</vt:lpstr>
      <vt:lpstr>Calibri Light</vt:lpstr>
      <vt:lpstr>Century Gothic</vt:lpstr>
      <vt:lpstr>Georgia</vt:lpstr>
      <vt:lpstr>Wingdings</vt:lpstr>
      <vt:lpstr>1_Office Theme</vt:lpstr>
      <vt:lpstr>CRISTIANO</vt:lpstr>
      <vt:lpstr>2_Office Theme</vt:lpstr>
      <vt:lpstr>1_Tema de Office</vt:lpstr>
      <vt:lpstr>Presentación de PowerPoint</vt:lpstr>
      <vt:lpstr>DOCTRINA DEL ESPIRITU SANTO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3860</cp:revision>
  <cp:lastPrinted>2024-08-23T14:52:29Z</cp:lastPrinted>
  <dcterms:created xsi:type="dcterms:W3CDTF">2017-10-23T23:04:17Z</dcterms:created>
  <dcterms:modified xsi:type="dcterms:W3CDTF">2024-11-27T20:29:51Z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